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3" r:id="rId2"/>
    <p:sldId id="317" r:id="rId3"/>
    <p:sldId id="318" r:id="rId4"/>
    <p:sldId id="294" r:id="rId5"/>
    <p:sldId id="319" r:id="rId6"/>
    <p:sldId id="321" r:id="rId7"/>
    <p:sldId id="323" r:id="rId8"/>
    <p:sldId id="322" r:id="rId9"/>
    <p:sldId id="324" r:id="rId10"/>
    <p:sldId id="325" r:id="rId11"/>
    <p:sldId id="328" r:id="rId12"/>
    <p:sldId id="338" r:id="rId13"/>
    <p:sldId id="329" r:id="rId14"/>
    <p:sldId id="326" r:id="rId15"/>
    <p:sldId id="327" r:id="rId16"/>
    <p:sldId id="339" r:id="rId17"/>
    <p:sldId id="330" r:id="rId18"/>
    <p:sldId id="331" r:id="rId19"/>
    <p:sldId id="332" r:id="rId20"/>
    <p:sldId id="333" r:id="rId21"/>
    <p:sldId id="336" r:id="rId22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003399"/>
    <a:srgbClr val="FFCCFF"/>
    <a:srgbClr val="99FFCC"/>
    <a:srgbClr val="333399"/>
    <a:srgbClr val="00B050"/>
    <a:srgbClr val="0000CC"/>
    <a:srgbClr val="33CC33"/>
    <a:srgbClr val="0066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9823" autoAdjust="0"/>
  </p:normalViewPr>
  <p:slideViewPr>
    <p:cSldViewPr>
      <p:cViewPr varScale="1">
        <p:scale>
          <a:sx n="106" d="100"/>
          <a:sy n="106" d="100"/>
        </p:scale>
        <p:origin x="-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CCAA99-045E-42EC-80A6-E88BB55FAD08}" type="datetimeFigureOut">
              <a:rPr lang="ru-RU"/>
              <a:pPr>
                <a:defRPr/>
              </a:pPr>
              <a:t>01.09.2014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3A5489-E442-48A7-98F8-A6AB41C39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193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0424-3558-417F-A716-EBD01ED85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C3CF0-1FB6-4ADA-B486-46E61D7AB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D4AF-1811-414D-B8ED-8D6846887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6A747-08E0-4F88-9778-F73A67E86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DCA9-7935-4198-AC62-55EE4FB5E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1B4B-C659-4B64-B102-650FA33C9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ED052-8FF9-4CC6-8908-2A39392F8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D6BA3-B90F-4CEE-A2D9-8D24CAD4D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EF362-9EB9-41BA-9A43-569DA30F8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CE1C3-1D59-4BD7-BCDD-B4E456687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122A5-D50E-4C05-B408-FB2B09A47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25E3DF85-59B0-4CAF-B3CD-C4DF6097D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5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algn="just"/>
            <a:r>
              <a:rPr lang="ru-RU" sz="3600" dirty="0" smtClean="0">
                <a:solidFill>
                  <a:srgbClr val="990033"/>
                </a:solidFill>
              </a:rPr>
              <a:t>Тема урока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41ED5-6442-4B59-AE92-0730956F2188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1346982">
            <a:off x="371334" y="996480"/>
            <a:ext cx="8501122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cap="all" dirty="0">
                <a:ln w="0"/>
                <a:solidFill>
                  <a:srgbClr val="008A3E"/>
                </a:solidFill>
                <a:effectLst>
                  <a:reflection blurRad="12700" stA="50000" endPos="50000" dist="5000" dir="5400000" sy="-100000" rotWithShape="0"/>
                </a:effectLst>
              </a:rPr>
              <a:t>Словосочетание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 rot="20750732">
            <a:off x="513391" y="2128107"/>
            <a:ext cx="4353273" cy="3477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1100" dirty="0">
                <a:solidFill>
                  <a:srgbClr val="002060"/>
                </a:solidFill>
              </a:rPr>
              <a:t>В подобных предложениях причастный оборот следует ставить перёд определяемым словом. Правильный вариант: </a:t>
            </a:r>
            <a:r>
              <a:rPr lang="ru-RU" sz="1100" i="1" dirty="0">
                <a:solidFill>
                  <a:srgbClr val="002060"/>
                </a:solidFill>
              </a:rPr>
              <a:t>Я пил (приготовленный барменом) кофе</a:t>
            </a:r>
            <a:endParaRPr lang="ru-RU" sz="11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1100" i="1" dirty="0">
                <a:solidFill>
                  <a:srgbClr val="002060"/>
                </a:solidFill>
              </a:rPr>
              <a:t>5</a:t>
            </a:r>
            <a:r>
              <a:rPr lang="ru-RU" sz="1100" i="1" u="sng" dirty="0">
                <a:solidFill>
                  <a:srgbClr val="C00000"/>
                </a:solidFill>
              </a:rPr>
              <a:t>. </a:t>
            </a:r>
            <a:r>
              <a:rPr lang="ru-RU" sz="1100" u="sng" dirty="0">
                <a:solidFill>
                  <a:srgbClr val="C00000"/>
                </a:solidFill>
              </a:rPr>
              <a:t>Трудные случая управления.</a:t>
            </a:r>
          </a:p>
          <a:p>
            <a:pPr>
              <a:defRPr/>
            </a:pPr>
            <a:r>
              <a:rPr lang="ru-RU" sz="1100" dirty="0">
                <a:solidFill>
                  <a:srgbClr val="002060"/>
                </a:solidFill>
              </a:rPr>
              <a:t>Трудных случаев управления в русском языке большое количество.</a:t>
            </a:r>
          </a:p>
          <a:p>
            <a:pPr>
              <a:defRPr/>
            </a:pPr>
            <a:r>
              <a:rPr lang="ru-RU" sz="1100" dirty="0">
                <a:solidFill>
                  <a:srgbClr val="002060"/>
                </a:solidFill>
              </a:rPr>
              <a:t>Существуют целые словари, касающиеся данного вопроса, например, </a:t>
            </a:r>
            <a:r>
              <a:rPr lang="ru-RU" sz="1100" i="1" dirty="0">
                <a:solidFill>
                  <a:srgbClr val="002060"/>
                </a:solidFill>
              </a:rPr>
              <a:t>Розенталь Д.Э. </a:t>
            </a:r>
            <a:r>
              <a:rPr lang="ru-RU" sz="1100" dirty="0">
                <a:solidFill>
                  <a:srgbClr val="002060"/>
                </a:solidFill>
              </a:rPr>
              <a:t>Управление в русском языке: </a:t>
            </a:r>
          </a:p>
          <a:p>
            <a:pPr>
              <a:defRPr/>
            </a:pPr>
            <a:r>
              <a:rPr lang="ru-RU" sz="1100" dirty="0">
                <a:solidFill>
                  <a:srgbClr val="002060"/>
                </a:solidFill>
              </a:rPr>
              <a:t>Словарь-справочник. 2-е изд., </a:t>
            </a:r>
            <a:r>
              <a:rPr lang="ru-RU" sz="1100" dirty="0" err="1">
                <a:solidFill>
                  <a:srgbClr val="002060"/>
                </a:solidFill>
              </a:rPr>
              <a:t>испр</a:t>
            </a:r>
            <a:r>
              <a:rPr lang="ru-RU" sz="1100" dirty="0">
                <a:solidFill>
                  <a:srgbClr val="002060"/>
                </a:solidFill>
              </a:rPr>
              <a:t>. и доп. М,: Книга, 1986. 304 с.</a:t>
            </a:r>
          </a:p>
          <a:p>
            <a:pPr>
              <a:defRPr/>
            </a:pPr>
            <a:r>
              <a:rPr lang="ru-RU" sz="1100" dirty="0">
                <a:solidFill>
                  <a:srgbClr val="002060"/>
                </a:solidFill>
              </a:rPr>
              <a:t> Но тем не менее хотелось бы остановиться на тех примерах, которые нам кажутся важными, так как именно в них чаще всего допускаются ошибки.</a:t>
            </a:r>
          </a:p>
          <a:p>
            <a:pPr>
              <a:defRPr/>
            </a:pPr>
            <a:r>
              <a:rPr lang="ru-RU" sz="1100" dirty="0">
                <a:solidFill>
                  <a:srgbClr val="002060"/>
                </a:solidFill>
              </a:rPr>
              <a:t>Довольно </a:t>
            </a:r>
            <a:r>
              <a:rPr lang="ru-RU" sz="1100" dirty="0">
                <a:solidFill>
                  <a:srgbClr val="C00000"/>
                </a:solidFill>
              </a:rPr>
              <a:t>часто в тестах ЕГЭ встречаются предложения, в которых грамматические ошибки допущены в падежной форме существительного или местоимения, стоящего после предлога…</a:t>
            </a:r>
          </a:p>
          <a:p>
            <a:pPr>
              <a:defRPr/>
            </a:pPr>
            <a:r>
              <a:rPr lang="ru-RU" sz="1100" dirty="0">
                <a:solidFill>
                  <a:srgbClr val="002060"/>
                </a:solidFill>
              </a:rPr>
              <a:t/>
            </a:r>
            <a:br>
              <a:rPr lang="ru-RU" sz="1100" dirty="0">
                <a:solidFill>
                  <a:srgbClr val="002060"/>
                </a:solidFill>
              </a:rPr>
            </a:br>
            <a:endParaRPr lang="ru-RU" sz="1100" dirty="0">
              <a:ln w="50800"/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347146">
            <a:off x="4777751" y="3302040"/>
            <a:ext cx="4160760" cy="253915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rgbClr val="002060"/>
                </a:solidFill>
              </a:rPr>
              <a:t>« Употребление предлога </a:t>
            </a:r>
            <a:r>
              <a:rPr lang="ru-RU" sz="1000" i="1" dirty="0">
                <a:solidFill>
                  <a:srgbClr val="002060"/>
                </a:solidFill>
              </a:rPr>
              <a:t>по.</a:t>
            </a:r>
            <a:endParaRPr lang="ru-RU" sz="1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rgbClr val="002060"/>
                </a:solidFill>
              </a:rPr>
              <a:t>В значении «после чего-либо» предлог </a:t>
            </a:r>
            <a:r>
              <a:rPr lang="ru-RU" sz="1000" i="1" dirty="0">
                <a:solidFill>
                  <a:srgbClr val="002060"/>
                </a:solidFill>
              </a:rPr>
              <a:t>по </a:t>
            </a:r>
            <a:r>
              <a:rPr lang="ru-RU" sz="1000" dirty="0" err="1">
                <a:solidFill>
                  <a:srgbClr val="002060"/>
                </a:solidFill>
              </a:rPr>
              <a:t>уп­авляет</a:t>
            </a:r>
            <a:r>
              <a:rPr lang="ru-RU" sz="1000" dirty="0">
                <a:solidFill>
                  <a:srgbClr val="002060"/>
                </a:solidFill>
              </a:rPr>
              <a:t> П.Л., то есть то слово, которое стоит после предлога, необходимо поставить в п.п. </a:t>
            </a:r>
            <a:r>
              <a:rPr lang="ru-RU" sz="1000" i="1" dirty="0">
                <a:solidFill>
                  <a:srgbClr val="002060"/>
                </a:solidFill>
              </a:rPr>
              <a:t>(по приезд( в Москву </a:t>
            </a:r>
            <a:r>
              <a:rPr lang="ru-RU" sz="1000" dirty="0">
                <a:solidFill>
                  <a:srgbClr val="002060"/>
                </a:solidFill>
              </a:rPr>
              <a:t>= </a:t>
            </a:r>
            <a:r>
              <a:rPr lang="ru-RU" sz="1000" i="1" dirty="0">
                <a:solidFill>
                  <a:srgbClr val="002060"/>
                </a:solidFill>
              </a:rPr>
              <a:t>после приезда в Москву; по истечении срока = после истечения срока </a:t>
            </a:r>
            <a:r>
              <a:rPr lang="ru-RU" sz="1000" dirty="0">
                <a:solidFill>
                  <a:srgbClr val="002060"/>
                </a:solidFill>
              </a:rPr>
              <a:t>и </a:t>
            </a:r>
            <a:r>
              <a:rPr lang="ru-RU" sz="1000" dirty="0" err="1">
                <a:solidFill>
                  <a:srgbClr val="002060"/>
                </a:solidFill>
              </a:rPr>
              <a:t>т.п</a:t>
            </a:r>
            <a:r>
              <a:rPr lang="ru-RU" sz="1000" dirty="0">
                <a:solidFill>
                  <a:srgbClr val="002060"/>
                </a:solidFill>
              </a:rPr>
              <a:t>).</a:t>
            </a:r>
          </a:p>
          <a:p>
            <a:pPr>
              <a:defRPr/>
            </a:pPr>
            <a:r>
              <a:rPr lang="ru-RU" sz="1000" i="1" dirty="0">
                <a:solidFill>
                  <a:srgbClr val="002060"/>
                </a:solidFill>
              </a:rPr>
              <a:t>По прибытии домой (= после прибытия </a:t>
            </a:r>
            <a:r>
              <a:rPr lang="ru-RU" sz="1000" i="1" dirty="0" smtClean="0">
                <a:solidFill>
                  <a:srgbClr val="002060"/>
                </a:solidFill>
              </a:rPr>
              <a:t>домой</a:t>
            </a:r>
            <a:r>
              <a:rPr lang="ru-RU" sz="1000" i="1" dirty="0">
                <a:solidFill>
                  <a:srgbClr val="002060"/>
                </a:solidFill>
              </a:rPr>
              <a:t>, он чувствовал себя плохо.</a:t>
            </a:r>
            <a:endParaRPr lang="ru-RU" sz="1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rgbClr val="002060"/>
                </a:solidFill>
              </a:rPr>
              <a:t>*	Употребление предлога </a:t>
            </a:r>
            <a:r>
              <a:rPr lang="ru-RU" sz="1000" i="1" dirty="0">
                <a:solidFill>
                  <a:srgbClr val="C00000"/>
                </a:solidFill>
              </a:rPr>
              <a:t>благодаря.</a:t>
            </a:r>
            <a:r>
              <a:rPr lang="ru-RU" sz="1000" i="1" dirty="0">
                <a:solidFill>
                  <a:srgbClr val="002060"/>
                </a:solidFill>
              </a:rPr>
              <a:t/>
            </a:r>
            <a:br>
              <a:rPr lang="ru-RU" sz="1000" i="1" dirty="0">
                <a:solidFill>
                  <a:srgbClr val="002060"/>
                </a:solidFill>
              </a:rPr>
            </a:br>
            <a:r>
              <a:rPr lang="ru-RU" sz="1000" dirty="0">
                <a:solidFill>
                  <a:srgbClr val="002060"/>
                </a:solidFill>
              </a:rPr>
              <a:t>Предлог </a:t>
            </a:r>
            <a:r>
              <a:rPr lang="ru-RU" sz="1000" i="1" dirty="0">
                <a:solidFill>
                  <a:srgbClr val="002060"/>
                </a:solidFill>
              </a:rPr>
              <a:t>благодаря </a:t>
            </a:r>
            <a:r>
              <a:rPr lang="ru-RU" sz="1000" dirty="0">
                <a:solidFill>
                  <a:srgbClr val="002060"/>
                </a:solidFill>
              </a:rPr>
              <a:t>управляет д.п.</a:t>
            </a:r>
          </a:p>
          <a:p>
            <a:pPr>
              <a:defRPr/>
            </a:pPr>
            <a:r>
              <a:rPr lang="ru-RU" sz="1000" i="1" dirty="0">
                <a:solidFill>
                  <a:srgbClr val="002060"/>
                </a:solidFill>
              </a:rPr>
              <a:t>Он многого достиг в жизни (благодаря чему? благодаря этому влиянию.</a:t>
            </a:r>
            <a:endParaRPr lang="ru-RU" sz="1000" dirty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1000" dirty="0">
                <a:solidFill>
                  <a:srgbClr val="002060"/>
                </a:solidFill>
              </a:rPr>
              <a:t>Употребление предлога </a:t>
            </a:r>
            <a:r>
              <a:rPr lang="ru-RU" sz="1000" i="1" dirty="0">
                <a:solidFill>
                  <a:srgbClr val="C00000"/>
                </a:solidFill>
              </a:rPr>
              <a:t>согласно.</a:t>
            </a:r>
            <a:r>
              <a:rPr lang="ru-RU" sz="1000" i="1" dirty="0">
                <a:solidFill>
                  <a:srgbClr val="002060"/>
                </a:solidFill>
              </a:rPr>
              <a:t/>
            </a:r>
            <a:br>
              <a:rPr lang="ru-RU" sz="1000" i="1" dirty="0">
                <a:solidFill>
                  <a:srgbClr val="002060"/>
                </a:solidFill>
              </a:rPr>
            </a:br>
            <a:r>
              <a:rPr lang="ru-RU" sz="1000" dirty="0">
                <a:solidFill>
                  <a:srgbClr val="002060"/>
                </a:solidFill>
              </a:rPr>
              <a:t>Предлог </a:t>
            </a:r>
            <a:r>
              <a:rPr lang="ru-RU" sz="1000" i="1" dirty="0">
                <a:solidFill>
                  <a:srgbClr val="002060"/>
                </a:solidFill>
              </a:rPr>
              <a:t>согласно </a:t>
            </a:r>
            <a:r>
              <a:rPr lang="ru-RU" sz="1000" dirty="0">
                <a:solidFill>
                  <a:srgbClr val="002060"/>
                </a:solidFill>
              </a:rPr>
              <a:t>также управляет  Д.п.</a:t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ru-RU" sz="1000" i="1" dirty="0">
                <a:solidFill>
                  <a:srgbClr val="002060"/>
                </a:solidFill>
              </a:rPr>
              <a:t>Предоставьте, Сергеевой отпуск (согласно чему?,</a:t>
            </a:r>
            <a:endParaRPr lang="ru-RU" sz="1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1000" i="1" dirty="0">
                <a:solidFill>
                  <a:srgbClr val="002060"/>
                </a:solidFill>
              </a:rPr>
              <a:t>согласно личному заявлению.</a:t>
            </a:r>
            <a:endParaRPr lang="ru-RU" sz="1000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ru-RU" sz="9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142844" y="260648"/>
            <a:ext cx="5429288" cy="64545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Tx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Типы подчинительной связи</a:t>
            </a:r>
          </a:p>
          <a:p>
            <a:pPr>
              <a:buFontTx/>
              <a:buNone/>
              <a:defRPr/>
            </a:pPr>
            <a:endParaRPr lang="ru-RU" sz="2400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ru-RU" sz="2400" b="1" u="sng" dirty="0" smtClean="0">
                <a:ln w="50800"/>
                <a:solidFill>
                  <a:srgbClr val="0000CC"/>
                </a:solidFill>
              </a:rPr>
              <a:t>СОГЛАСОВАНИЕ</a:t>
            </a:r>
            <a:r>
              <a:rPr lang="ru-RU" sz="2400" b="1" dirty="0" smtClean="0">
                <a:ln w="50800"/>
                <a:solidFill>
                  <a:srgbClr val="0000CC"/>
                </a:solidFill>
              </a:rPr>
              <a:t> – </a:t>
            </a:r>
            <a:r>
              <a:rPr lang="ru-RU" sz="1800" b="1" dirty="0" smtClean="0">
                <a:ln w="50800"/>
                <a:solidFill>
                  <a:srgbClr val="0000CC"/>
                </a:solidFill>
              </a:rPr>
              <a:t>подчинительная</a:t>
            </a:r>
          </a:p>
          <a:p>
            <a:pPr>
              <a:buFontTx/>
              <a:buNone/>
              <a:defRPr/>
            </a:pPr>
            <a:r>
              <a:rPr lang="ru-RU" sz="1800" b="1" dirty="0" smtClean="0">
                <a:ln w="50800"/>
                <a:solidFill>
                  <a:srgbClr val="0000CC"/>
                </a:solidFill>
              </a:rPr>
              <a:t>     связь,  при   которой  зависимое слово </a:t>
            </a:r>
          </a:p>
          <a:p>
            <a:pPr>
              <a:buFontTx/>
              <a:buNone/>
              <a:defRPr/>
            </a:pPr>
            <a:r>
              <a:rPr lang="ru-RU" sz="1800" b="1" dirty="0" smtClean="0">
                <a:ln w="50800"/>
                <a:solidFill>
                  <a:srgbClr val="0000CC"/>
                </a:solidFill>
              </a:rPr>
              <a:t>     согласуется   с   главным   в   роде,  числе  и падеже.</a:t>
            </a:r>
            <a:endParaRPr lang="ru-RU" sz="2400" b="1" dirty="0" smtClean="0">
              <a:ln w="50800"/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r>
              <a:rPr lang="ru-RU" sz="2400" b="1" u="sng" dirty="0" smtClean="0">
                <a:ln w="50800"/>
                <a:solidFill>
                  <a:srgbClr val="C00000"/>
                </a:solidFill>
              </a:rPr>
              <a:t>УПРАВЛЕНИЕ</a:t>
            </a:r>
            <a:r>
              <a:rPr lang="ru-RU" sz="2400" b="1" dirty="0" smtClean="0">
                <a:ln w="50800"/>
                <a:solidFill>
                  <a:srgbClr val="C00000"/>
                </a:solidFill>
              </a:rPr>
              <a:t> – </a:t>
            </a:r>
            <a:r>
              <a:rPr lang="ru-RU" sz="1800" b="1" dirty="0" smtClean="0">
                <a:ln w="50800"/>
                <a:solidFill>
                  <a:srgbClr val="C00000"/>
                </a:solidFill>
              </a:rPr>
              <a:t>подчинительная связь,</a:t>
            </a:r>
          </a:p>
          <a:p>
            <a:pPr>
              <a:buFontTx/>
              <a:buNone/>
              <a:defRPr/>
            </a:pPr>
            <a:r>
              <a:rPr lang="ru-RU" sz="1800" b="1" dirty="0" smtClean="0">
                <a:ln w="50800"/>
                <a:solidFill>
                  <a:srgbClr val="C00000"/>
                </a:solidFill>
              </a:rPr>
              <a:t>      при которой зависимое слово ставится в определенном падеже по отношению к главному.</a:t>
            </a:r>
            <a:endParaRPr lang="ru-RU" sz="2400" b="1" dirty="0" smtClean="0">
              <a:ln w="50800"/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ru-RU" sz="2400" b="1" u="sng" dirty="0" smtClean="0">
                <a:ln w="50800"/>
                <a:solidFill>
                  <a:srgbClr val="008A3E"/>
                </a:solidFill>
              </a:rPr>
              <a:t>ПРИМЫКАНИЕ</a:t>
            </a:r>
            <a:r>
              <a:rPr lang="ru-RU" sz="2400" b="1" dirty="0" smtClean="0">
                <a:ln w="50800"/>
                <a:solidFill>
                  <a:srgbClr val="008A3E"/>
                </a:solidFill>
              </a:rPr>
              <a:t> - </a:t>
            </a:r>
            <a:r>
              <a:rPr lang="ru-RU" sz="1800" b="1" dirty="0" smtClean="0">
                <a:ln w="50800"/>
                <a:solidFill>
                  <a:srgbClr val="008A3E"/>
                </a:solidFill>
              </a:rPr>
              <a:t>подчинительная связь,</a:t>
            </a:r>
          </a:p>
          <a:p>
            <a:pPr>
              <a:buFontTx/>
              <a:buNone/>
              <a:defRPr/>
            </a:pPr>
            <a:r>
              <a:rPr lang="ru-RU" sz="1800" b="1" dirty="0" smtClean="0">
                <a:ln w="50800"/>
                <a:solidFill>
                  <a:srgbClr val="008A3E"/>
                </a:solidFill>
              </a:rPr>
              <a:t>     при которой </a:t>
            </a:r>
            <a:r>
              <a:rPr lang="ru-RU" sz="1800" b="1" u="sng" dirty="0" smtClean="0">
                <a:ln w="50800"/>
                <a:solidFill>
                  <a:srgbClr val="008A3E"/>
                </a:solidFill>
              </a:rPr>
              <a:t>в роли зависимого слова </a:t>
            </a:r>
            <a:r>
              <a:rPr lang="ru-RU" sz="1800" b="1" dirty="0" smtClean="0">
                <a:ln w="50800"/>
                <a:solidFill>
                  <a:srgbClr val="008A3E"/>
                </a:solidFill>
              </a:rPr>
              <a:t>выступают </a:t>
            </a:r>
            <a:r>
              <a:rPr lang="ru-RU" sz="1800" b="1" u="sng" dirty="0" smtClean="0">
                <a:ln w="50800"/>
                <a:solidFill>
                  <a:srgbClr val="008A3E"/>
                </a:solidFill>
              </a:rPr>
              <a:t>неизменяемые слова</a:t>
            </a:r>
            <a:r>
              <a:rPr lang="ru-RU" sz="1800" b="1" dirty="0" smtClean="0">
                <a:ln w="50800"/>
                <a:solidFill>
                  <a:srgbClr val="008A3E"/>
                </a:solidFill>
              </a:rPr>
              <a:t>: </a:t>
            </a:r>
          </a:p>
          <a:p>
            <a:pPr>
              <a:buFontTx/>
              <a:buNone/>
              <a:defRPr/>
            </a:pPr>
            <a:r>
              <a:rPr lang="ru-RU" sz="1800" b="1" dirty="0" smtClean="0">
                <a:ln w="50800"/>
                <a:solidFill>
                  <a:srgbClr val="008A3E"/>
                </a:solidFill>
              </a:rPr>
              <a:t>                        наречия,</a:t>
            </a:r>
          </a:p>
          <a:p>
            <a:pPr>
              <a:buFontTx/>
              <a:buNone/>
              <a:defRPr/>
            </a:pPr>
            <a:r>
              <a:rPr lang="ru-RU" sz="1800" b="1" dirty="0" smtClean="0">
                <a:ln w="50800"/>
                <a:solidFill>
                  <a:srgbClr val="008A3E"/>
                </a:solidFill>
              </a:rPr>
              <a:t>                        деепричастия,</a:t>
            </a:r>
          </a:p>
          <a:p>
            <a:pPr>
              <a:buFontTx/>
              <a:buNone/>
              <a:defRPr/>
            </a:pPr>
            <a:r>
              <a:rPr lang="ru-RU" sz="1800" b="1" dirty="0" smtClean="0">
                <a:ln w="50800"/>
                <a:solidFill>
                  <a:srgbClr val="008A3E"/>
                </a:solidFill>
              </a:rPr>
              <a:t>                        инфинитив.</a:t>
            </a:r>
          </a:p>
          <a:p>
            <a:pPr>
              <a:buFontTx/>
              <a:buNone/>
              <a:defRPr/>
            </a:pPr>
            <a:endParaRPr lang="ru-RU" sz="1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ru-RU" sz="1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786438" y="260649"/>
            <a:ext cx="3214687" cy="638304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00CC"/>
                </a:solidFill>
              </a:rPr>
              <a:t>хвойный лес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00CC"/>
                </a:solidFill>
              </a:rPr>
              <a:t>засушливое лето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00CC"/>
                </a:solidFill>
              </a:rPr>
              <a:t>настольные час</a:t>
            </a:r>
            <a:r>
              <a:rPr lang="ru-RU" dirty="0" smtClean="0">
                <a:solidFill>
                  <a:srgbClr val="003399"/>
                </a:solidFill>
              </a:rPr>
              <a:t>ы</a:t>
            </a:r>
          </a:p>
          <a:p>
            <a:pPr>
              <a:buFontTx/>
              <a:buNone/>
              <a:defRPr/>
            </a:pPr>
            <a:endParaRPr lang="ru-RU" b="1" dirty="0" smtClean="0">
              <a:solidFill>
                <a:srgbClr val="003399"/>
              </a:solidFill>
            </a:endParaRP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часы приема 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   </a:t>
            </a:r>
            <a:r>
              <a:rPr lang="ru-RU" dirty="0" smtClean="0">
                <a:solidFill>
                  <a:srgbClr val="C00000"/>
                </a:solidFill>
              </a:rPr>
              <a:t>шьешь платье</a:t>
            </a:r>
          </a:p>
          <a:p>
            <a:pPr>
              <a:defRPr/>
            </a:pPr>
            <a:endParaRPr lang="ru-RU" dirty="0" smtClean="0">
              <a:solidFill>
                <a:srgbClr val="003399"/>
              </a:solidFill>
            </a:endParaRP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8A3E"/>
                </a:solidFill>
              </a:rPr>
              <a:t>виртуозно играть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8A3E"/>
                </a:solidFill>
              </a:rPr>
              <a:t>желание учиться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8A3E"/>
                </a:solidFill>
              </a:rPr>
              <a:t>говорил стоя</a:t>
            </a:r>
            <a:endParaRPr lang="ru-RU" dirty="0">
              <a:solidFill>
                <a:srgbClr val="008A3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1C146-FCA0-4D1E-8080-BDA13F7E40B8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 rot="5400000" flipH="1" flipV="1">
            <a:off x="5286375" y="1714500"/>
            <a:ext cx="642938" cy="6429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5286375" y="2286000"/>
            <a:ext cx="642938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 bwMode="auto">
          <a:xfrm>
            <a:off x="5286375" y="2357438"/>
            <a:ext cx="428625" cy="2857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 bwMode="auto">
          <a:xfrm flipV="1">
            <a:off x="5429250" y="3786188"/>
            <a:ext cx="642938" cy="2857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 bwMode="auto">
          <a:xfrm>
            <a:off x="5429250" y="4071938"/>
            <a:ext cx="642938" cy="714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 bwMode="auto">
          <a:xfrm flipV="1">
            <a:off x="5143500" y="5286375"/>
            <a:ext cx="571500" cy="2857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 bwMode="auto">
          <a:xfrm>
            <a:off x="5143500" y="5572125"/>
            <a:ext cx="642938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 bwMode="auto">
          <a:xfrm>
            <a:off x="5143500" y="5572125"/>
            <a:ext cx="714375" cy="6429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Запомнить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86766" cy="175736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  <a:defRPr/>
            </a:pPr>
            <a:r>
              <a:rPr lang="ru-RU" sz="2400" dirty="0" smtClean="0">
                <a:solidFill>
                  <a:srgbClr val="333399"/>
                </a:solidFill>
              </a:rPr>
              <a:t>Притяжательные местоимения </a:t>
            </a:r>
          </a:p>
          <a:p>
            <a:pPr algn="ctr"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ЕГО, ЕЕ, ИХ</a:t>
            </a:r>
          </a:p>
          <a:p>
            <a:pPr algn="ctr">
              <a:buFontTx/>
              <a:buNone/>
              <a:defRPr/>
            </a:pPr>
            <a:r>
              <a:rPr lang="ru-RU" sz="2400" b="1" u="sng" dirty="0" smtClean="0">
                <a:solidFill>
                  <a:srgbClr val="333399"/>
                </a:solidFill>
              </a:rPr>
              <a:t>не изменяются </a:t>
            </a:r>
            <a:r>
              <a:rPr lang="ru-RU" sz="2400" b="1" dirty="0" smtClean="0">
                <a:solidFill>
                  <a:srgbClr val="333399"/>
                </a:solidFill>
              </a:rPr>
              <a:t>и </a:t>
            </a:r>
            <a:r>
              <a:rPr lang="ru-RU" sz="2400" b="1" u="sng" dirty="0" smtClean="0">
                <a:solidFill>
                  <a:srgbClr val="333399"/>
                </a:solidFill>
              </a:rPr>
              <a:t>являются зависимыми словами в словосочетаниях с примыканием</a:t>
            </a:r>
          </a:p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 </a:t>
            </a:r>
          </a:p>
          <a:p>
            <a:pPr algn="ctr">
              <a:buFontTx/>
              <a:buNone/>
              <a:defRPr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3500438"/>
            <a:ext cx="8258204" cy="3143272"/>
          </a:xfrm>
          <a:blipFill>
            <a:blip r:embed="rId2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ЕГО КНИГА – </a:t>
            </a:r>
            <a:r>
              <a:rPr lang="ru-RU" sz="1800" b="1" i="1" dirty="0" smtClean="0">
                <a:solidFill>
                  <a:srgbClr val="333399"/>
                </a:solidFill>
              </a:rPr>
              <a:t>ПРИМ.</a:t>
            </a:r>
          </a:p>
          <a:p>
            <a:pPr algn="ctr"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ЕЕ ТЕТРАДИ – </a:t>
            </a:r>
            <a:r>
              <a:rPr lang="ru-RU" sz="1800" b="1" i="1" dirty="0" smtClean="0">
                <a:solidFill>
                  <a:srgbClr val="333399"/>
                </a:solidFill>
              </a:rPr>
              <a:t>ПРИМ.</a:t>
            </a:r>
          </a:p>
          <a:p>
            <a:pPr algn="ctr"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ИХ УЧЕБНИКИ – </a:t>
            </a:r>
            <a:r>
              <a:rPr lang="ru-RU" sz="1800" b="1" i="1" dirty="0" smtClean="0">
                <a:solidFill>
                  <a:srgbClr val="333399"/>
                </a:solidFill>
              </a:rPr>
              <a:t>ПРИМ.</a:t>
            </a:r>
          </a:p>
          <a:p>
            <a:pPr algn="ctr">
              <a:buFontTx/>
              <a:buNone/>
              <a:defRPr/>
            </a:pPr>
            <a:endParaRPr lang="ru-RU" sz="1800" i="1" dirty="0" smtClean="0">
              <a:solidFill>
                <a:srgbClr val="333399"/>
              </a:solidFill>
            </a:endParaRPr>
          </a:p>
          <a:p>
            <a:pPr algn="ctr">
              <a:buFontTx/>
              <a:buNone/>
              <a:defRPr/>
            </a:pPr>
            <a:r>
              <a:rPr lang="ru-RU" sz="1800" b="1" i="1" u="sng" dirty="0" smtClean="0">
                <a:solidFill>
                  <a:srgbClr val="333399"/>
                </a:solidFill>
              </a:rPr>
              <a:t>Их следует отличать  от личных местоимений</a:t>
            </a:r>
            <a:r>
              <a:rPr lang="ru-RU" sz="1800" b="1" i="1" dirty="0" smtClean="0">
                <a:solidFill>
                  <a:srgbClr val="333399"/>
                </a:solidFill>
              </a:rPr>
              <a:t> , которые являются зависимыми словами </a:t>
            </a:r>
            <a:r>
              <a:rPr lang="ru-RU" sz="1800" b="1" i="1" u="sng" dirty="0" smtClean="0">
                <a:solidFill>
                  <a:srgbClr val="333399"/>
                </a:solidFill>
              </a:rPr>
              <a:t>в словосочетаниях с управлением</a:t>
            </a:r>
            <a:r>
              <a:rPr lang="ru-RU" sz="1800" b="1" i="1" dirty="0" smtClean="0">
                <a:solidFill>
                  <a:srgbClr val="333399"/>
                </a:solidFill>
              </a:rPr>
              <a:t>:</a:t>
            </a:r>
          </a:p>
          <a:p>
            <a:pPr algn="ctr">
              <a:buFontTx/>
              <a:buNone/>
              <a:defRPr/>
            </a:pPr>
            <a:r>
              <a:rPr lang="ru-RU" sz="1800" b="1" i="1" dirty="0" smtClean="0">
                <a:solidFill>
                  <a:srgbClr val="C00000"/>
                </a:solidFill>
              </a:rPr>
              <a:t>ВИЖУ ЕГО,      ОКЛИКНУЛ  ЕЕ,      ВСТРЕТИЛ  ИХ</a:t>
            </a:r>
          </a:p>
          <a:p>
            <a:pPr algn="ctr">
              <a:buFontTx/>
              <a:buNone/>
              <a:defRPr/>
            </a:pPr>
            <a:endParaRPr lang="ru-RU" sz="1800" b="1" i="1" dirty="0" smtClean="0">
              <a:solidFill>
                <a:srgbClr val="333399"/>
              </a:solidFill>
            </a:endParaRPr>
          </a:p>
          <a:p>
            <a:pPr algn="ctr">
              <a:buFontTx/>
              <a:buNone/>
              <a:defRPr/>
            </a:pPr>
            <a:endParaRPr lang="ru-RU" sz="1800" i="1" dirty="0">
              <a:solidFill>
                <a:srgbClr val="3333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564F1-1197-499F-8BC0-690B4E5E791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124744"/>
            <a:ext cx="4281518" cy="5447528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3399"/>
                </a:solidFill>
              </a:rPr>
              <a:t>Можно ли точно определить способ связи в СЛС, в котором имеется ПРЕДЛОГ? </a:t>
            </a:r>
          </a:p>
          <a:p>
            <a:pPr marL="457200" indent="-457200">
              <a:buNone/>
            </a:pPr>
            <a:endParaRPr lang="ru-RU" sz="2400" dirty="0" smtClean="0">
              <a:solidFill>
                <a:srgbClr val="003399"/>
              </a:solidFill>
            </a:endParaRP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2. Одинаков   ли   способ  связи слов  в словосочетании  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МОЯ ДОЧЬ,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      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ЕГО ДОЧЬ 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half" idx="2"/>
          </p:nvPr>
        </p:nvSpPr>
        <p:spPr>
          <a:xfrm>
            <a:off x="4643438" y="1124744"/>
            <a:ext cx="4281518" cy="5418940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</a:rPr>
              <a:t>Да, можно. </a:t>
            </a:r>
            <a:r>
              <a:rPr lang="ru-RU" sz="2400" u="sng" dirty="0" smtClean="0">
                <a:solidFill>
                  <a:srgbClr val="C00000"/>
                </a:solidFill>
              </a:rPr>
              <a:t>Это только УПРАВЛЕНИЕ</a:t>
            </a:r>
            <a:r>
              <a:rPr lang="ru-RU" sz="24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</a:t>
            </a:r>
            <a:r>
              <a:rPr lang="ru-RU" sz="2400" dirty="0" smtClean="0">
                <a:solidFill>
                  <a:srgbClr val="003399"/>
                </a:solidFill>
              </a:rPr>
              <a:t>учусь в лицее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</a:rPr>
              <a:t>Нет!    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Моя дочь, моей дочери,  … -</a:t>
            </a:r>
          </a:p>
          <a:p>
            <a:pPr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    </a:t>
            </a:r>
            <a:r>
              <a:rPr lang="ru-RU" sz="2400" u="sng" dirty="0" smtClean="0">
                <a:solidFill>
                  <a:srgbClr val="003399"/>
                </a:solidFill>
              </a:rPr>
              <a:t> это согласование</a:t>
            </a:r>
            <a:r>
              <a:rPr lang="ru-RU" sz="2400" dirty="0" smtClean="0">
                <a:solidFill>
                  <a:srgbClr val="003399"/>
                </a:solidFill>
              </a:rPr>
              <a:t>!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Его дочь, его дочери, …  -  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3399"/>
                </a:solidFill>
              </a:rPr>
              <a:t>это  примыкание </a:t>
            </a:r>
            <a:r>
              <a:rPr lang="ru-RU" sz="2400" dirty="0" smtClean="0">
                <a:solidFill>
                  <a:srgbClr val="003399"/>
                </a:solidFill>
              </a:rPr>
              <a:t>(</a:t>
            </a:r>
            <a:r>
              <a:rPr lang="ru-RU" sz="1800" dirty="0" smtClean="0">
                <a:solidFill>
                  <a:srgbClr val="003399"/>
                </a:solidFill>
              </a:rPr>
              <a:t>зависимое слово не изменяется при изменении главного)</a:t>
            </a:r>
            <a:endParaRPr lang="ru-RU" sz="2400" dirty="0">
              <a:solidFill>
                <a:srgbClr val="0033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ED052-8FF9-4CC6-8908-2A39392F88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Надо подумать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2857520" cy="3929091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Присутствие</a:t>
            </a:r>
          </a:p>
          <a:p>
            <a:pPr algn="ctr">
              <a:buFontTx/>
              <a:buNone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FontTx/>
              <a:buNone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   </a:t>
            </a:r>
            <a:r>
              <a:rPr lang="ru-RU" b="1" dirty="0" smtClean="0">
                <a:solidFill>
                  <a:srgbClr val="333399"/>
                </a:solidFill>
              </a:rPr>
              <a:t>Решение</a:t>
            </a:r>
          </a:p>
          <a:p>
            <a:pPr algn="ctr">
              <a:buFontTx/>
              <a:buNone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FontTx/>
              <a:buNone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   </a:t>
            </a:r>
            <a:r>
              <a:rPr lang="ru-RU" b="1" dirty="0" smtClean="0">
                <a:solidFill>
                  <a:srgbClr val="008A3E"/>
                </a:solidFill>
              </a:rPr>
              <a:t>Прогулка</a:t>
            </a:r>
            <a:r>
              <a:rPr lang="ru-RU" dirty="0" smtClean="0">
                <a:solidFill>
                  <a:srgbClr val="008A3E"/>
                </a:solidFill>
              </a:rPr>
              <a:t> </a:t>
            </a:r>
            <a:endParaRPr lang="ru-RU" dirty="0">
              <a:solidFill>
                <a:srgbClr val="008A3E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323528" y="404664"/>
            <a:ext cx="8572559" cy="9651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ru-RU" b="0" dirty="0" smtClean="0">
              <a:solidFill>
                <a:srgbClr val="333399"/>
              </a:solidFill>
            </a:endParaRPr>
          </a:p>
          <a:p>
            <a:pPr algn="ctr">
              <a:defRPr/>
            </a:pPr>
            <a:endParaRPr lang="ru-RU" dirty="0" smtClean="0">
              <a:solidFill>
                <a:srgbClr val="333399"/>
              </a:solidFill>
            </a:endParaRPr>
          </a:p>
          <a:p>
            <a:pPr algn="ctr">
              <a:defRPr/>
            </a:pPr>
            <a:endParaRPr lang="ru-RU" dirty="0" smtClean="0">
              <a:solidFill>
                <a:srgbClr val="333399"/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333399"/>
                </a:solidFill>
              </a:rPr>
              <a:t>Образуйте с каждым из  данных слов словосочетания </a:t>
            </a:r>
          </a:p>
          <a:p>
            <a:pPr algn="ctr">
              <a:defRPr/>
            </a:pPr>
            <a:r>
              <a:rPr lang="ru-RU" dirty="0" smtClean="0">
                <a:solidFill>
                  <a:srgbClr val="333399"/>
                </a:solidFill>
              </a:rPr>
              <a:t>со всеми видами подчинительной связи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000495" y="2714620"/>
            <a:ext cx="4071967" cy="400052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Присутствие на уроке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Ежедневное присутствие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Их присутствие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Правильное решение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Решение  вопроса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Его решение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008A3E"/>
                </a:solidFill>
              </a:rPr>
              <a:t>Вечерняя прогулка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008A3E"/>
                </a:solidFill>
              </a:rPr>
              <a:t>Прогулка по лесу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008A3E"/>
                </a:solidFill>
              </a:rPr>
              <a:t>Ее прогулка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C08A9-C4CD-4386-925A-ED0D46C80CF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Укажите вид подчинительной связи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643470" cy="57150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Вернуться из поездки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приехал ночью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глубокий отсвет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шел не оглядываясь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серьезный ученик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возвращение домой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бассейн для плавания*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сидеть на веранде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шум дождя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плавательный бассейн*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кофе по-турецки</a:t>
            </a:r>
            <a:endParaRPr lang="ru-RU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357818" y="928670"/>
            <a:ext cx="3429024" cy="571504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   управление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примыкание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согласование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примыкание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согласование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примыкание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управление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управление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управление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согласование</a:t>
            </a:r>
          </a:p>
          <a:p>
            <a:pPr>
              <a:buFontTx/>
              <a:buNone/>
              <a:defRPr/>
            </a:pPr>
            <a:r>
              <a:rPr lang="ru-RU" dirty="0" smtClean="0"/>
              <a:t>   примыкание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DCF41-91E9-4D1F-B7E4-40CE0BE3690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Являются ли синтаксическими синонимами</a:t>
            </a:r>
            <a:b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словосочетания?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829180" cy="52149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endParaRPr lang="ru-RU" b="1" dirty="0" smtClean="0">
              <a:solidFill>
                <a:srgbClr val="333399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Клетчатый шарф</a:t>
            </a:r>
            <a:endParaRPr lang="ru-RU" dirty="0" smtClean="0">
              <a:solidFill>
                <a:srgbClr val="333399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Шарф в клетку</a:t>
            </a:r>
          </a:p>
          <a:p>
            <a:pPr>
              <a:buFontTx/>
              <a:buNone/>
              <a:defRPr/>
            </a:pPr>
            <a:endParaRPr lang="ru-RU" b="1" dirty="0" smtClean="0">
              <a:solidFill>
                <a:srgbClr val="333399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Плавательный бассейн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Бассейн для плавания</a:t>
            </a:r>
          </a:p>
          <a:p>
            <a:pPr>
              <a:buFontTx/>
              <a:buNone/>
              <a:defRPr/>
            </a:pPr>
            <a:endParaRPr lang="ru-RU" b="1" dirty="0" smtClean="0">
              <a:solidFill>
                <a:srgbClr val="333399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Хозяйка дома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Домашняя хозяйка</a:t>
            </a:r>
            <a:endParaRPr lang="ru-RU" dirty="0" smtClean="0">
              <a:solidFill>
                <a:srgbClr val="333399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333399"/>
                </a:solidFill>
              </a:rPr>
              <a:t> </a:t>
            </a:r>
            <a:endParaRPr lang="ru-RU" dirty="0" smtClean="0">
              <a:solidFill>
                <a:srgbClr val="333399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3570" y="1600200"/>
            <a:ext cx="304323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Tx/>
              <a:buNone/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Запишите еще подобные примеры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DCD7F-AE88-46DE-A192-6C1D4A6FB4E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 bwMode="auto">
          <a:xfrm rot="10800000">
            <a:off x="4286250" y="2428875"/>
            <a:ext cx="2643188" cy="14287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 bwMode="auto">
          <a:xfrm rot="10800000" flipV="1">
            <a:off x="4286250" y="3857625"/>
            <a:ext cx="2643188" cy="15716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Контрольная работа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2844" y="1071546"/>
            <a:ext cx="4040188" cy="3936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929190" y="1071546"/>
            <a:ext cx="4041775" cy="3936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71B4B-C659-4B64-B102-650FA33C95F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57200" y="1643050"/>
            <a:ext cx="4040188" cy="50006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Наш класс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Чей-то взгляд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Очень любя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Один из нас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Любить рыбалку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Любя рыбалку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Вижу их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Казалось нам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Его ответ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Пять дней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Пятью днями</a:t>
            </a:r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eaLnBrk="1" fontAlgn="t" hangingPunct="1"/>
            <a:endParaRPr lang="ru-RU" sz="2000" dirty="0" smtClean="0"/>
          </a:p>
          <a:p>
            <a:pPr marL="457200" indent="-457200">
              <a:buAutoNum type="arabicParenR"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1643050"/>
            <a:ext cx="4284693" cy="50006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Весело шагать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Шагать по пригоркам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По крутым пригоркам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Вернуться вечером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Поздним вечером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Три тетради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О трех тетрадях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Встретил его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Листать медленно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Ее интересы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solidFill>
                  <a:srgbClr val="003399"/>
                </a:solidFill>
              </a:rPr>
              <a:t>Уже коснулся</a:t>
            </a:r>
          </a:p>
          <a:p>
            <a:pPr marL="457200" indent="-457200">
              <a:buNone/>
            </a:pPr>
            <a:endParaRPr lang="ru-RU" sz="2000" b="1" dirty="0">
              <a:solidFill>
                <a:srgbClr val="003399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643438" y="5929330"/>
          <a:ext cx="4286282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04"/>
                <a:gridCol w="376106"/>
                <a:gridCol w="376106"/>
                <a:gridCol w="376106"/>
                <a:gridCol w="376106"/>
                <a:gridCol w="376106"/>
                <a:gridCol w="376106"/>
                <a:gridCol w="376106"/>
                <a:gridCol w="376106"/>
                <a:gridCol w="451326"/>
                <a:gridCol w="4500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</a:rPr>
                        <a:t>п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с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</a:rPr>
                        <a:t>п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с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с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</a:rPr>
                        <a:t>п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</a:rPr>
                        <a:t>п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</a:rPr>
                        <a:t>п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42844" y="5929330"/>
          <a:ext cx="4357721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02"/>
                <a:gridCol w="443127"/>
                <a:gridCol w="369329"/>
                <a:gridCol w="416949"/>
                <a:gridCol w="363342"/>
                <a:gridCol w="363342"/>
                <a:gridCol w="363342"/>
                <a:gridCol w="436010"/>
                <a:gridCol w="363342"/>
                <a:gridCol w="436010"/>
                <a:gridCol w="4336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с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с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</a:rPr>
                        <a:t>п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</a:rPr>
                        <a:t>п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с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запомнить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428860" y="1285860"/>
            <a:ext cx="4040188" cy="571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Times New Roman" pitchFamily="18" charset="0"/>
              </a:rPr>
              <a:t>КУЛЬТУРА РЕЧИ</a:t>
            </a:r>
          </a:p>
        </p:txBody>
      </p:sp>
      <p:sp>
        <p:nvSpPr>
          <p:cNvPr id="1025" name="Rectangle 1"/>
          <p:cNvSpPr>
            <a:spLocks noGrp="1" noChangeArrowheads="1"/>
          </p:cNvSpPr>
          <p:nvPr>
            <p:ph sz="half" idx="2"/>
          </p:nvPr>
        </p:nvSpPr>
        <p:spPr>
          <a:xfrm>
            <a:off x="285720" y="2071678"/>
            <a:ext cx="4000528" cy="4524315"/>
          </a:xfrm>
          <a:blipFill>
            <a:blip r:embed="rId2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anchor="ctr">
            <a:spAutoFit/>
          </a:bodyPr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333399"/>
                </a:solidFill>
                <a:ea typeface="Times New Roman" pitchFamily="18" charset="0"/>
              </a:rPr>
              <a:t>Предлоги</a:t>
            </a:r>
            <a:r>
              <a:rPr lang="ru-RU" sz="2400" dirty="0" smtClean="0">
                <a:solidFill>
                  <a:srgbClr val="333399"/>
                </a:solidFill>
                <a:ea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C00000"/>
                </a:solidFill>
                <a:ea typeface="Times New Roman" pitchFamily="18" charset="0"/>
              </a:rPr>
              <a:t>согласно,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C00000"/>
                </a:solidFill>
                <a:ea typeface="Times New Roman" pitchFamily="18" charset="0"/>
              </a:rPr>
              <a:t>благодаря,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C00000"/>
                </a:solidFill>
                <a:ea typeface="Times New Roman" pitchFamily="18" charset="0"/>
              </a:rPr>
              <a:t>вопреки, подобно</a:t>
            </a:r>
            <a:r>
              <a:rPr lang="ru-RU" sz="2400" i="1" dirty="0" smtClean="0">
                <a:solidFill>
                  <a:srgbClr val="C00000"/>
                </a:solidFill>
                <a:ea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dirty="0" smtClean="0">
                <a:solidFill>
                  <a:srgbClr val="333399"/>
                </a:solidFill>
                <a:ea typeface="Times New Roman" pitchFamily="18" charset="0"/>
              </a:rPr>
              <a:t>употребляются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dirty="0" smtClean="0">
                <a:solidFill>
                  <a:srgbClr val="333399"/>
                </a:solidFill>
                <a:ea typeface="Times New Roman" pitchFamily="18" charset="0"/>
              </a:rPr>
              <a:t>с существительными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u="sng" dirty="0" smtClean="0">
                <a:solidFill>
                  <a:srgbClr val="333399"/>
                </a:solidFill>
                <a:ea typeface="Times New Roman" pitchFamily="18" charset="0"/>
              </a:rPr>
              <a:t>в дательном падеже</a:t>
            </a:r>
            <a:r>
              <a:rPr lang="ru-RU" sz="2400" dirty="0" smtClean="0">
                <a:solidFill>
                  <a:srgbClr val="333399"/>
                </a:solidFill>
                <a:ea typeface="Times New Roman" pitchFamily="18" charset="0"/>
              </a:rPr>
              <a:t>: </a:t>
            </a:r>
            <a:endParaRPr lang="ru-RU" sz="900" dirty="0" smtClean="0">
              <a:solidFill>
                <a:srgbClr val="333399"/>
              </a:solidFill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ru-RU" sz="2400" b="1" i="1" dirty="0" smtClean="0">
              <a:solidFill>
                <a:srgbClr val="333399"/>
              </a:solidFill>
              <a:ea typeface="Times New Roman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333399"/>
                </a:solidFill>
                <a:ea typeface="Times New Roman" pitchFamily="18" charset="0"/>
              </a:rPr>
              <a:t>согласно приказу,</a:t>
            </a:r>
            <a:endParaRPr lang="ru-RU" sz="900" dirty="0" smtClean="0">
              <a:solidFill>
                <a:srgbClr val="333399"/>
              </a:solidFill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333399"/>
                </a:solidFill>
                <a:ea typeface="Times New Roman" pitchFamily="18" charset="0"/>
              </a:rPr>
              <a:t>благодаря помощи, </a:t>
            </a:r>
            <a:endParaRPr lang="ru-RU" sz="900" dirty="0" smtClean="0">
              <a:solidFill>
                <a:srgbClr val="333399"/>
              </a:solidFill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333399"/>
                </a:solidFill>
                <a:ea typeface="Times New Roman" pitchFamily="18" charset="0"/>
              </a:rPr>
              <a:t>вопреки предсказанию, </a:t>
            </a:r>
            <a:endParaRPr lang="ru-RU" sz="900" dirty="0" smtClean="0">
              <a:solidFill>
                <a:srgbClr val="333399"/>
              </a:solidFill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333399"/>
                </a:solidFill>
                <a:ea typeface="Times New Roman" pitchFamily="18" charset="0"/>
              </a:rPr>
              <a:t>подобно взрыву.</a:t>
            </a:r>
            <a:endParaRPr lang="ru-RU" sz="1800" dirty="0" smtClean="0">
              <a:solidFill>
                <a:srgbClr val="3333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5025" y="2071678"/>
            <a:ext cx="4041775" cy="4500593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  <a:defRPr/>
            </a:pPr>
            <a:r>
              <a:rPr lang="ru-RU" b="1" u="sng" dirty="0" smtClean="0"/>
              <a:t>Трудные случаи управления</a:t>
            </a:r>
          </a:p>
          <a:p>
            <a:pPr algn="ctr">
              <a:buFontTx/>
              <a:buNone/>
              <a:defRPr/>
            </a:pPr>
            <a:endParaRPr lang="ru-RU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ПО  =   </a:t>
            </a: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ПОСЛЕ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   </a:t>
            </a:r>
            <a:r>
              <a:rPr lang="ru-RU" b="1" dirty="0" smtClean="0">
                <a:solidFill>
                  <a:srgbClr val="C00000"/>
                </a:solidFill>
              </a:rPr>
              <a:t>+  П.п.</a:t>
            </a:r>
          </a:p>
          <a:p>
            <a:pPr algn="ctr">
              <a:buFontTx/>
              <a:buNone/>
              <a:defRPr/>
            </a:pP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по прибыти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, </a:t>
            </a:r>
          </a:p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по окончани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, </a:t>
            </a:r>
          </a:p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 по приезд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е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, </a:t>
            </a:r>
          </a:p>
          <a:p>
            <a:pPr algn="ctr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по завершени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pPr algn="ctr">
              <a:buFontTx/>
              <a:buNone/>
              <a:defRPr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96328-C357-4B81-9355-4F3C41F0138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Задание по культуре речи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72518" cy="2543180"/>
          </a:xfrm>
          <a:blipFill>
            <a:blip r:embed="rId2"/>
            <a:tile tx="0" ty="0" sx="100000" sy="100000" flip="none" algn="tl"/>
          </a:blip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  <a:defRPr/>
            </a:pPr>
            <a:r>
              <a:rPr lang="ru-RU" u="sng" dirty="0" smtClean="0">
                <a:solidFill>
                  <a:srgbClr val="333399"/>
                </a:solidFill>
              </a:rPr>
              <a:t>Укажите предложение с грамматической ошибкой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dirty="0" smtClean="0">
                <a:solidFill>
                  <a:srgbClr val="333399"/>
                </a:solidFill>
              </a:rPr>
              <a:t>В деревне Ольховке было три десятка домов.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dirty="0" smtClean="0">
                <a:solidFill>
                  <a:srgbClr val="333399"/>
                </a:solidFill>
              </a:rPr>
              <a:t>Плохая погода </a:t>
            </a:r>
            <a:r>
              <a:rPr lang="ru-RU" b="1" dirty="0" smtClean="0">
                <a:solidFill>
                  <a:srgbClr val="333399"/>
                </a:solidFill>
              </a:rPr>
              <a:t>препятствует</a:t>
            </a:r>
            <a:r>
              <a:rPr lang="ru-RU" dirty="0" smtClean="0">
                <a:solidFill>
                  <a:srgbClr val="333399"/>
                </a:solidFill>
              </a:rPr>
              <a:t> или </a:t>
            </a:r>
            <a:r>
              <a:rPr lang="ru-RU" b="1" dirty="0" smtClean="0">
                <a:solidFill>
                  <a:srgbClr val="333399"/>
                </a:solidFill>
              </a:rPr>
              <a:t>затягивает</a:t>
            </a:r>
            <a:r>
              <a:rPr lang="ru-RU" dirty="0" smtClean="0">
                <a:solidFill>
                  <a:srgbClr val="333399"/>
                </a:solidFill>
              </a:rPr>
              <a:t> уборку урожая.</a:t>
            </a:r>
          </a:p>
          <a:p>
            <a:pPr marL="514350" indent="-514350" algn="just">
              <a:buFontTx/>
              <a:buNone/>
              <a:defRPr/>
            </a:pPr>
            <a:endParaRPr lang="ru-RU" dirty="0" smtClean="0">
              <a:solidFill>
                <a:srgbClr val="333399"/>
              </a:solidFill>
            </a:endParaRPr>
          </a:p>
          <a:p>
            <a:pPr algn="ctr">
              <a:buFontTx/>
              <a:buNone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63" y="4429125"/>
            <a:ext cx="8358187" cy="2143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препятствует </a:t>
            </a:r>
            <a:r>
              <a:rPr lang="ru-RU" sz="2000" b="1" dirty="0" smtClean="0">
                <a:solidFill>
                  <a:srgbClr val="333399"/>
                </a:solidFill>
              </a:rPr>
              <a:t>чему?</a:t>
            </a:r>
          </a:p>
          <a:p>
            <a:pPr algn="ctr">
              <a:defRPr/>
            </a:pPr>
            <a:r>
              <a:rPr lang="ru-RU" b="1" i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затягивает </a:t>
            </a:r>
            <a:r>
              <a:rPr lang="ru-RU" sz="2000" b="1" dirty="0" smtClean="0">
                <a:solidFill>
                  <a:srgbClr val="333399"/>
                </a:solidFill>
              </a:rPr>
              <a:t>что?</a:t>
            </a:r>
            <a:r>
              <a:rPr lang="ru-RU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ru-RU" i="1" dirty="0" smtClean="0">
                <a:solidFill>
                  <a:srgbClr val="333399"/>
                </a:solidFill>
              </a:rPr>
              <a:t>Плохая погода </a:t>
            </a:r>
            <a:r>
              <a:rPr lang="ru-RU" b="1" i="1" dirty="0" smtClean="0">
                <a:solidFill>
                  <a:srgbClr val="333399"/>
                </a:solidFill>
              </a:rPr>
              <a:t>препятствует уборке </a:t>
            </a:r>
            <a:r>
              <a:rPr lang="ru-RU" i="1" dirty="0" smtClean="0">
                <a:solidFill>
                  <a:srgbClr val="333399"/>
                </a:solidFill>
              </a:rPr>
              <a:t>урожая или </a:t>
            </a:r>
            <a:r>
              <a:rPr lang="ru-RU" b="1" i="1" dirty="0" smtClean="0">
                <a:solidFill>
                  <a:srgbClr val="333399"/>
                </a:solidFill>
              </a:rPr>
              <a:t>затягивает ее.</a:t>
            </a:r>
            <a:endParaRPr lang="ru-RU" dirty="0" smtClean="0">
              <a:solidFill>
                <a:srgbClr val="333399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14659-BA29-4173-B93F-28CCB2EEB68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82726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000" u="sng" dirty="0" smtClean="0">
                <a:solidFill>
                  <a:srgbClr val="C00000"/>
                </a:solidFill>
              </a:rPr>
              <a:t/>
            </a:r>
            <a:br>
              <a:rPr lang="ru-RU" sz="2000" u="sng" dirty="0" smtClean="0">
                <a:solidFill>
                  <a:srgbClr val="C00000"/>
                </a:solidFill>
              </a:rPr>
            </a:br>
            <a:r>
              <a:rPr lang="ru-RU" sz="2000" u="sng" dirty="0" smtClean="0">
                <a:solidFill>
                  <a:srgbClr val="C00000"/>
                </a:solidFill>
              </a:rPr>
              <a:t>Оцените свои знания.</a:t>
            </a:r>
            <a:r>
              <a:rPr lang="ru-RU" sz="3200" dirty="0" smtClean="0">
                <a:solidFill>
                  <a:srgbClr val="333399"/>
                </a:solidFill>
              </a:rPr>
              <a:t/>
            </a:r>
            <a:br>
              <a:rPr lang="ru-RU" sz="3200" dirty="0" smtClean="0">
                <a:solidFill>
                  <a:srgbClr val="333399"/>
                </a:solidFill>
              </a:rPr>
            </a:br>
            <a:r>
              <a:rPr lang="ru-RU" sz="3200" dirty="0" smtClean="0">
                <a:solidFill>
                  <a:srgbClr val="333399"/>
                </a:solidFill>
              </a:rPr>
              <a:t>Выпишите все словосочетания. </a:t>
            </a:r>
            <a:br>
              <a:rPr lang="ru-RU" sz="3200" dirty="0" smtClean="0">
                <a:solidFill>
                  <a:srgbClr val="333399"/>
                </a:solidFill>
              </a:rPr>
            </a:br>
            <a:r>
              <a:rPr lang="ru-RU" sz="3200" dirty="0" smtClean="0">
                <a:solidFill>
                  <a:srgbClr val="333399"/>
                </a:solidFill>
              </a:rPr>
              <a:t>Определите способ подчинительной связи. </a:t>
            </a:r>
            <a:br>
              <a:rPr lang="ru-RU" sz="3200" dirty="0" smtClean="0">
                <a:solidFill>
                  <a:srgbClr val="333399"/>
                </a:solidFill>
              </a:rPr>
            </a:br>
            <a:endParaRPr lang="ru-RU" sz="3200" b="1" i="1" dirty="0">
              <a:solidFill>
                <a:srgbClr val="333399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2214554"/>
            <a:ext cx="8572560" cy="3911609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dirty="0" smtClean="0"/>
              <a:t>У лесной опушки домик небольшой</a:t>
            </a:r>
          </a:p>
          <a:p>
            <a:pPr>
              <a:buFontTx/>
              <a:buNone/>
              <a:defRPr/>
            </a:pPr>
            <a:r>
              <a:rPr lang="ru-RU" dirty="0" smtClean="0"/>
              <a:t>Посещал я часто прошлою весной.</a:t>
            </a:r>
          </a:p>
          <a:p>
            <a:pPr>
              <a:buFontTx/>
              <a:buNone/>
              <a:defRPr/>
            </a:pPr>
            <a:r>
              <a:rPr lang="ru-RU" dirty="0" smtClean="0"/>
              <a:t>                                                       </a:t>
            </a:r>
            <a:r>
              <a:rPr lang="ru-RU" sz="2400" dirty="0" smtClean="0"/>
              <a:t>А.Плещеев.</a:t>
            </a:r>
          </a:p>
          <a:p>
            <a:pPr>
              <a:buFontTx/>
              <a:buNone/>
              <a:defRPr/>
            </a:pPr>
            <a:r>
              <a:rPr lang="ru-RU" dirty="0" smtClean="0"/>
              <a:t>Весной все звуки сливаются в одну песню</a:t>
            </a:r>
          </a:p>
          <a:p>
            <a:pPr>
              <a:buFontTx/>
              <a:buNone/>
              <a:defRPr/>
            </a:pPr>
            <a:r>
              <a:rPr lang="ru-RU" dirty="0" smtClean="0"/>
              <a:t>воды.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4235F-3F4F-4A2E-B531-E29B781B508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82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Сегодня на уроке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  <a:solidFill>
            <a:schemeClr val="bg2">
              <a:lumMod val="10000"/>
              <a:lumOff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2400" b="1" u="sng" dirty="0" smtClean="0"/>
              <a:t>вспомним</a:t>
            </a:r>
            <a:r>
              <a:rPr lang="ru-RU" sz="2400" dirty="0" smtClean="0"/>
              <a:t> все, что  знаем о словосочетании;</a:t>
            </a:r>
          </a:p>
          <a:p>
            <a:pPr marL="514350" indent="-514350">
              <a:buNone/>
              <a:defRPr/>
            </a:pPr>
            <a:endParaRPr lang="ru-RU" sz="2400" dirty="0" smtClean="0"/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2400" b="1" u="sng" dirty="0" smtClean="0"/>
              <a:t>научимся различать</a:t>
            </a:r>
            <a:r>
              <a:rPr lang="ru-RU" sz="2400" b="1" dirty="0" smtClean="0"/>
              <a:t> </a:t>
            </a:r>
            <a:r>
              <a:rPr lang="ru-RU" sz="2400" dirty="0" smtClean="0"/>
              <a:t>словосочетания по их строению и способу подчинительной связи;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endParaRPr lang="ru-RU" sz="2400" dirty="0" smtClean="0"/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2400" b="1" u="sng" dirty="0" smtClean="0"/>
              <a:t>закрепим</a:t>
            </a:r>
            <a:r>
              <a:rPr lang="ru-RU" sz="2400" dirty="0" smtClean="0"/>
              <a:t>   навык   </a:t>
            </a:r>
            <a:r>
              <a:rPr lang="ru-RU" sz="2400" dirty="0" smtClean="0">
                <a:solidFill>
                  <a:srgbClr val="003399"/>
                </a:solidFill>
              </a:rPr>
              <a:t>правильного   употребления  </a:t>
            </a:r>
            <a:r>
              <a:rPr lang="ru-RU" sz="2400" dirty="0" smtClean="0"/>
              <a:t>словосочетаний,  связанных  по  способу  примыкания, управления  и  согласования  (</a:t>
            </a:r>
            <a:r>
              <a:rPr lang="ru-RU" sz="2400" dirty="0" smtClean="0">
                <a:solidFill>
                  <a:srgbClr val="003399"/>
                </a:solidFill>
              </a:rPr>
              <a:t>культура речи</a:t>
            </a:r>
            <a:r>
              <a:rPr lang="ru-RU" sz="2400" dirty="0" smtClean="0"/>
              <a:t>);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endParaRPr lang="ru-RU" sz="2400" dirty="0" smtClean="0"/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2400" b="1" u="sng" dirty="0" smtClean="0"/>
              <a:t>выполним</a:t>
            </a:r>
            <a:r>
              <a:rPr lang="ru-RU" sz="2400" b="1" dirty="0" smtClean="0"/>
              <a:t> </a:t>
            </a:r>
            <a:r>
              <a:rPr lang="ru-RU" sz="2400" dirty="0" smtClean="0"/>
              <a:t>   тест   и   определим   уровень   усвоения материала.</a:t>
            </a:r>
          </a:p>
          <a:p>
            <a:pPr marL="514350" indent="-514350">
              <a:buFontTx/>
              <a:buAutoNum type="arabicParenR"/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69F2B-CA8D-4F34-80C9-8B4657FE7C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7254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Проверьте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143404" cy="528641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Посещал часто – </a:t>
            </a:r>
            <a:r>
              <a:rPr lang="ru-RU" sz="2000" dirty="0" smtClean="0">
                <a:solidFill>
                  <a:srgbClr val="C00000"/>
                </a:solidFill>
              </a:rPr>
              <a:t>прим.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посещал домик – </a:t>
            </a:r>
            <a:r>
              <a:rPr lang="ru-RU" sz="2000" dirty="0" smtClean="0">
                <a:solidFill>
                  <a:srgbClr val="C00000"/>
                </a:solidFill>
              </a:rPr>
              <a:t>прим.</a:t>
            </a:r>
          </a:p>
          <a:p>
            <a:pPr>
              <a:buFontTx/>
              <a:buNone/>
              <a:defRPr/>
            </a:pPr>
            <a:endParaRPr lang="ru-RU" dirty="0" smtClean="0">
              <a:solidFill>
                <a:srgbClr val="333399"/>
              </a:solidFill>
            </a:endParaRP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посещал весной – </a:t>
            </a:r>
            <a:r>
              <a:rPr lang="ru-RU" sz="2000" dirty="0" smtClean="0">
                <a:solidFill>
                  <a:srgbClr val="C00000"/>
                </a:solidFill>
              </a:rPr>
              <a:t>упр.</a:t>
            </a:r>
          </a:p>
          <a:p>
            <a:pPr>
              <a:buFontTx/>
              <a:buNone/>
              <a:defRPr/>
            </a:pPr>
            <a:r>
              <a:rPr lang="ru-RU" u="sng" dirty="0" smtClean="0">
                <a:solidFill>
                  <a:srgbClr val="008A3E"/>
                </a:solidFill>
              </a:rPr>
              <a:t>прошлою весной </a:t>
            </a:r>
            <a:r>
              <a:rPr lang="ru-RU" dirty="0" smtClean="0">
                <a:solidFill>
                  <a:srgbClr val="008A3E"/>
                </a:solidFill>
              </a:rPr>
              <a:t>– </a:t>
            </a:r>
            <a:r>
              <a:rPr lang="ru-RU" sz="2000" dirty="0" err="1" smtClean="0">
                <a:solidFill>
                  <a:srgbClr val="C00000"/>
                </a:solidFill>
              </a:rPr>
              <a:t>согл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  <a:r>
              <a:rPr lang="ru-RU" dirty="0" smtClean="0">
                <a:solidFill>
                  <a:srgbClr val="C00000"/>
                </a:solidFill>
              </a:rPr>
              <a:t>*</a:t>
            </a:r>
          </a:p>
          <a:p>
            <a:pPr>
              <a:buFontTx/>
              <a:buNone/>
              <a:defRPr/>
            </a:pPr>
            <a:endParaRPr lang="ru-RU" dirty="0" smtClean="0">
              <a:solidFill>
                <a:srgbClr val="333399"/>
              </a:solidFill>
            </a:endParaRP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небольшой домик – </a:t>
            </a:r>
            <a:r>
              <a:rPr lang="ru-RU" sz="2000" dirty="0" err="1" smtClean="0">
                <a:solidFill>
                  <a:srgbClr val="C00000"/>
                </a:solidFill>
              </a:rPr>
              <a:t>согл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домик у опушки – </a:t>
            </a:r>
            <a:r>
              <a:rPr lang="ru-RU" sz="2000" dirty="0" smtClean="0">
                <a:solidFill>
                  <a:srgbClr val="C00000"/>
                </a:solidFill>
              </a:rPr>
              <a:t>упр.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у лесной опушки – </a:t>
            </a:r>
            <a:r>
              <a:rPr lang="ru-RU" sz="2000" dirty="0" err="1" smtClean="0">
                <a:solidFill>
                  <a:srgbClr val="C00000"/>
                </a:solidFill>
              </a:rPr>
              <a:t>согл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1285860"/>
            <a:ext cx="4429156" cy="5286412"/>
          </a:xfrm>
          <a:solidFill>
            <a:schemeClr val="accent5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Tx/>
              <a:buNone/>
              <a:defRPr/>
            </a:pPr>
            <a:endParaRPr lang="ru-RU" dirty="0" smtClean="0">
              <a:solidFill>
                <a:srgbClr val="333399"/>
              </a:solidFill>
            </a:endParaRP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все звуки – </a:t>
            </a:r>
            <a:r>
              <a:rPr lang="ru-RU" sz="2000" dirty="0" err="1" smtClean="0">
                <a:solidFill>
                  <a:srgbClr val="C00000"/>
                </a:solidFill>
              </a:rPr>
              <a:t>согл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ru-RU" u="sng" dirty="0" smtClean="0">
                <a:solidFill>
                  <a:srgbClr val="008A3E"/>
                </a:solidFill>
              </a:rPr>
              <a:t>сливаются весной </a:t>
            </a:r>
            <a:r>
              <a:rPr lang="ru-RU" dirty="0" smtClean="0">
                <a:solidFill>
                  <a:srgbClr val="333399"/>
                </a:solidFill>
              </a:rPr>
              <a:t>– </a:t>
            </a:r>
            <a:r>
              <a:rPr lang="ru-RU" sz="1800" dirty="0" smtClean="0">
                <a:solidFill>
                  <a:srgbClr val="C00000"/>
                </a:solidFill>
              </a:rPr>
              <a:t>прим.*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сливаются в песню – </a:t>
            </a:r>
            <a:r>
              <a:rPr lang="ru-RU" sz="2000" dirty="0" smtClean="0">
                <a:solidFill>
                  <a:srgbClr val="C00000"/>
                </a:solidFill>
              </a:rPr>
              <a:t>упр.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в одну песню </a:t>
            </a:r>
            <a:r>
              <a:rPr lang="ru-RU" sz="2000" dirty="0" smtClean="0">
                <a:solidFill>
                  <a:srgbClr val="333399"/>
                </a:solidFill>
              </a:rPr>
              <a:t>– </a:t>
            </a:r>
            <a:r>
              <a:rPr lang="ru-RU" sz="2000" dirty="0" err="1" smtClean="0">
                <a:solidFill>
                  <a:srgbClr val="C00000"/>
                </a:solidFill>
              </a:rPr>
              <a:t>согл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333399"/>
                </a:solidFill>
              </a:rPr>
              <a:t>в песню воды </a:t>
            </a:r>
            <a:r>
              <a:rPr lang="ru-RU" sz="2000" dirty="0" smtClean="0">
                <a:solidFill>
                  <a:srgbClr val="333399"/>
                </a:solidFill>
              </a:rPr>
              <a:t>– </a:t>
            </a:r>
            <a:r>
              <a:rPr lang="ru-RU" sz="2000" dirty="0" smtClean="0">
                <a:solidFill>
                  <a:srgbClr val="C00000"/>
                </a:solidFill>
              </a:rPr>
              <a:t>упр.</a:t>
            </a:r>
          </a:p>
          <a:p>
            <a:pPr>
              <a:buFontTx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____________________________</a:t>
            </a:r>
          </a:p>
          <a:p>
            <a:pPr>
              <a:buFontTx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- Почему </a:t>
            </a:r>
            <a:r>
              <a:rPr lang="ru-RU" sz="2400" u="sng" dirty="0" smtClean="0">
                <a:solidFill>
                  <a:srgbClr val="008A3E"/>
                </a:solidFill>
              </a:rPr>
              <a:t>СЛС*</a:t>
            </a:r>
            <a:r>
              <a:rPr lang="ru-RU" sz="2400" dirty="0" smtClean="0">
                <a:solidFill>
                  <a:srgbClr val="C00000"/>
                </a:solidFill>
              </a:rPr>
              <a:t>  </a:t>
            </a:r>
            <a:r>
              <a:rPr lang="ru-RU" sz="2400" dirty="0" smtClean="0">
                <a:solidFill>
                  <a:srgbClr val="003399"/>
                </a:solidFill>
              </a:rPr>
              <a:t>являются разными</a:t>
            </a:r>
            <a:r>
              <a:rPr lang="ru-RU" sz="2400" dirty="0" smtClean="0">
                <a:solidFill>
                  <a:srgbClr val="C00000"/>
                </a:solidFill>
              </a:rPr>
              <a:t> по способу подчинительной связи? 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082E2-6903-4A44-AEC6-8327BCCEA9E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00166" y="274638"/>
            <a:ext cx="8643998" cy="6011882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словосочетаний – 12.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Посчитай, сколько верных ответов было дано.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11-12  - молодец.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меньше – материал требует серьезного осмысления.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4E62E-344A-408A-B6DA-7AE8E782E765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254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.Проверка домашнего задания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3561D-5B02-431F-8169-792FFFF6B89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28596" y="1142984"/>
            <a:ext cx="8358246" cy="5429288"/>
          </a:xfrm>
          <a:prstGeom prst="foldedCorner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Практическое задание. Запишите  словосочетания  и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объясните пропущенные орфограммы.</a:t>
            </a:r>
          </a:p>
          <a:p>
            <a:pPr>
              <a:defRPr/>
            </a:pP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Об…ять 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необъятное          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под…ехать  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незаметно</a:t>
            </a: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об…</a:t>
            </a:r>
            <a:r>
              <a:rPr lang="ru-RU" sz="2800" dirty="0" err="1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ективная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оценка        </a:t>
            </a:r>
            <a:r>
              <a:rPr lang="ru-RU" sz="2800" dirty="0" err="1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ш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…ешь 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платье</a:t>
            </a: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аккуратно </a:t>
            </a:r>
            <a:r>
              <a:rPr lang="ru-RU" sz="2800" dirty="0" err="1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отреж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            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выйти замуж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</a:t>
            </a: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трех…этажный 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дом           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новый ад…</a:t>
            </a:r>
            <a:r>
              <a:rPr lang="ru-RU" sz="2800" dirty="0" err="1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ютант</a:t>
            </a: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хорошо </a:t>
            </a:r>
            <a:r>
              <a:rPr lang="ru-RU" sz="2800" dirty="0" err="1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поёш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                   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воздух свеж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</a:t>
            </a: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быстро  </a:t>
            </a:r>
            <a:r>
              <a:rPr lang="ru-RU" sz="2800" dirty="0" err="1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достич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               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проехать 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раз…</a:t>
            </a:r>
            <a:r>
              <a:rPr lang="ru-RU" sz="2800" dirty="0" err="1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езд</a:t>
            </a: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опытный врач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                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ребенок пригож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</a:t>
            </a: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пуститься </a:t>
            </a:r>
            <a:r>
              <a:rPr lang="ru-RU" sz="2800" dirty="0" err="1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вскач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             </a:t>
            </a: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 течение встреч</a:t>
            </a:r>
            <a:r>
              <a:rPr lang="ru-RU" sz="28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… .</a:t>
            </a:r>
            <a:endParaRPr lang="ru-RU" sz="28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        </a:t>
            </a:r>
          </a:p>
          <a:p>
            <a:pPr>
              <a:defRPr/>
            </a:pPr>
            <a:endParaRPr lang="ru-RU" sz="32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945FF-D0B4-476F-81D8-EBE6A1EAF12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85728"/>
            <a:ext cx="8215369" cy="9233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0" dirty="0" smtClean="0">
                <a:ln w="1905"/>
                <a:solidFill>
                  <a:srgbClr val="66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</a:t>
            </a:r>
            <a:r>
              <a:rPr lang="ru-RU" sz="5400" b="0" dirty="0">
                <a:ln w="1905"/>
                <a:solidFill>
                  <a:srgbClr val="66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такое синтаксис?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00174"/>
            <a:ext cx="8572560" cy="4832092"/>
          </a:xfrm>
          <a:prstGeom prst="rect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3200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 </a:t>
            </a:r>
          </a:p>
          <a:p>
            <a:pPr algn="just">
              <a:defRPr/>
            </a:pPr>
            <a:r>
              <a:rPr lang="ru-RU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Синтаксис</a:t>
            </a:r>
            <a:r>
              <a:rPr lang="ru-RU" sz="3600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  <a:r>
              <a:rPr lang="ru-RU" sz="2400" b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(от греч. </a:t>
            </a:r>
            <a:r>
              <a:rPr lang="en-US" sz="2400" b="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syntaxis</a:t>
            </a:r>
            <a:r>
              <a:rPr lang="ru-RU" sz="2400" b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−</a:t>
            </a:r>
            <a:r>
              <a:rPr lang="en-US" sz="2400" b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  <a:r>
              <a:rPr lang="ru-RU" sz="2400" b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составление, строй) −</a:t>
            </a:r>
          </a:p>
          <a:p>
            <a:pPr algn="just">
              <a:defRPr/>
            </a:pPr>
            <a:r>
              <a:rPr lang="ru-RU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это </a:t>
            </a:r>
            <a:r>
              <a:rPr lang="ru-RU" sz="2400" b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  <a:r>
              <a:rPr lang="ru-RU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раздел   грамматики,   изучающий   строй   связной </a:t>
            </a:r>
          </a:p>
          <a:p>
            <a:pPr algn="just">
              <a:defRPr/>
            </a:pPr>
            <a:r>
              <a:rPr lang="ru-RU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речи,   способы   соединения   слов</a:t>
            </a:r>
            <a:r>
              <a:rPr lang="en-US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 </a:t>
            </a:r>
            <a:r>
              <a:rPr lang="ru-RU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в  словосочетания </a:t>
            </a:r>
          </a:p>
          <a:p>
            <a:pPr algn="just">
              <a:defRPr/>
            </a:pPr>
            <a:r>
              <a:rPr lang="ru-RU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и предложения, а также типы синтаксических единиц, условия  их  функционирования  и  употребления.</a:t>
            </a:r>
          </a:p>
          <a:p>
            <a:pPr algn="just">
              <a:defRPr/>
            </a:pPr>
            <a:endParaRPr lang="ru-RU" sz="2400" b="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algn="just">
              <a:defRPr/>
            </a:pP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Основные единицы синтаксиса: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  <a:r>
              <a:rPr lang="ru-RU" sz="2400" u="sng" dirty="0" smtClean="0">
                <a:ln w="1905"/>
                <a:solidFill>
                  <a:srgbClr val="33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словосочетание</a:t>
            </a:r>
            <a:r>
              <a:rPr lang="ru-RU" sz="2400" b="0" dirty="0" smtClean="0">
                <a:ln w="1905"/>
                <a:solidFill>
                  <a:srgbClr val="33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   </a:t>
            </a:r>
            <a:endParaRPr lang="ru-RU" sz="2400" b="0" dirty="0">
              <a:ln w="1905"/>
              <a:solidFill>
                <a:srgbClr val="33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предложение  </a:t>
            </a:r>
            <a:r>
              <a:rPr lang="ru-RU" sz="2000" b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(простое и сложное)</a:t>
            </a:r>
            <a:r>
              <a:rPr lang="ru-RU" sz="20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,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b="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текст.</a:t>
            </a:r>
          </a:p>
          <a:p>
            <a:pPr algn="just">
              <a:defRPr/>
            </a:pPr>
            <a:endParaRPr lang="ru-RU" sz="2400" b="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49817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Найдите среди записанных  вами словосочетаний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именные, глагольные и наречные</a:t>
            </a:r>
            <a:b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(если они есть)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928802"/>
            <a:ext cx="4071966" cy="41973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Объять необъятное          подъехать  незаметно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объективная оценка        шьешь платье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аккуратно отрежь             выйти замуж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трехэтажный дом           новый адъютант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вокруг дач*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41973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хорошо поешь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воздух свеж*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быстро  достичь             проехать разъезд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опытный врач                   </a:t>
            </a:r>
            <a:r>
              <a:rPr lang="ru-RU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ребенок пригож*</a:t>
            </a:r>
          </a:p>
          <a:p>
            <a:pPr>
              <a:buFontTx/>
              <a:buNone/>
              <a:defRPr/>
            </a:pPr>
            <a:r>
              <a:rPr lang="ru-RU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пуститься вскачь           </a:t>
            </a:r>
          </a:p>
          <a:p>
            <a:pPr>
              <a:buFontTx/>
              <a:buNone/>
              <a:defRPr/>
            </a:pPr>
            <a:r>
              <a:rPr lang="ru-RU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течение встреч*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2734A-2E27-4F99-8EB5-9B7A14CA4AF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ПРОВЕРЬТЕ СЕБЯ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глагольные, </a:t>
            </a:r>
            <a:r>
              <a:rPr lang="ru-RU" sz="2800" b="1" i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именные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i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наречные</a:t>
            </a:r>
            <a:endParaRPr lang="ru-RU" sz="2800" b="1" i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4214272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Объять необъятное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шьешь платье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проехать разъезд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хорошо поёшь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выйти замуж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пуститься вскачь         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подъехать незаметно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аккуратно отрежь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быстро  достичь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_________________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2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2000" b="1" dirty="0" smtClean="0">
              <a:ln w="1905"/>
              <a:solidFill>
                <a:srgbClr val="008A3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20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к какой группе  нужно отнести сочетания слов, не выписанные вами помеченные   *)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24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14876" y="1428736"/>
            <a:ext cx="4214842" cy="52864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sz="24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sz="24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объективная оценка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трехэтажный дом</a:t>
            </a:r>
            <a:r>
              <a:rPr lang="ru-RU" sz="24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</a:t>
            </a: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новый адъютант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опытный врач</a:t>
            </a:r>
            <a:endParaRPr lang="ru-RU" sz="2400" b="1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2400" b="1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1800" b="1" dirty="0" smtClean="0">
              <a:ln w="1905"/>
              <a:solidFill>
                <a:srgbClr val="00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1800" b="1" dirty="0" smtClean="0">
              <a:ln w="1905"/>
              <a:solidFill>
                <a:srgbClr val="00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1800" b="1" dirty="0" smtClean="0">
              <a:ln w="1905"/>
              <a:solidFill>
                <a:srgbClr val="00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1800" b="1" dirty="0" smtClean="0">
                <a:ln w="1905"/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Это не СЛС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6117-A5BF-4533-B114-D66FFBC02F8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274638"/>
            <a:ext cx="7814672" cy="7254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b="1" dirty="0" smtClean="0"/>
              <a:t>*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rgbClr val="800000"/>
                </a:solidFill>
              </a:rPr>
              <a:t>Не являются словосочетаниями: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sz="2000" b="1" u="sng" dirty="0" smtClean="0">
                <a:solidFill>
                  <a:srgbClr val="003399"/>
                </a:solidFill>
              </a:rPr>
              <a:t>Сочетание самостоятельного слова со служебным</a:t>
            </a:r>
            <a:endParaRPr lang="ru-RU" sz="2000" dirty="0" smtClean="0">
              <a:solidFill>
                <a:srgbClr val="003399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800000"/>
                </a:solidFill>
              </a:rPr>
              <a:t> </a:t>
            </a:r>
            <a:r>
              <a:rPr lang="ru-RU" sz="2000" i="1" dirty="0" smtClean="0">
                <a:solidFill>
                  <a:srgbClr val="800000"/>
                </a:solidFill>
              </a:rPr>
              <a:t> вокруг дач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 перед грозой 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в течение встреч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buFontTx/>
              <a:buNone/>
              <a:defRPr/>
            </a:pPr>
            <a:r>
              <a:rPr lang="ru-RU" sz="2000" b="1" u="sng" dirty="0" smtClean="0">
                <a:solidFill>
                  <a:srgbClr val="003399"/>
                </a:solidFill>
              </a:rPr>
              <a:t>Подлежащее и сказуемое</a:t>
            </a:r>
            <a:r>
              <a:rPr lang="ru-RU" sz="2000" b="1" dirty="0" smtClean="0">
                <a:solidFill>
                  <a:srgbClr val="003399"/>
                </a:solidFill>
              </a:rPr>
              <a:t> </a:t>
            </a:r>
            <a:endParaRPr lang="ru-RU" sz="2000" dirty="0" smtClean="0">
              <a:solidFill>
                <a:srgbClr val="003399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Наступила ночь.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Ландыш пахуч.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800000"/>
                </a:solidFill>
              </a:rPr>
              <a:t> Воздух свеж </a:t>
            </a:r>
          </a:p>
          <a:p>
            <a:pPr>
              <a:buFontTx/>
              <a:buNone/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 </a:t>
            </a:r>
            <a:r>
              <a:rPr lang="ru-RU" sz="2000" b="1" u="sng" dirty="0" smtClean="0">
                <a:solidFill>
                  <a:srgbClr val="003399"/>
                </a:solidFill>
              </a:rPr>
              <a:t>Однородные члены предложения</a:t>
            </a:r>
            <a:endParaRPr lang="ru-RU" sz="2000" u="sng" dirty="0" smtClean="0">
              <a:solidFill>
                <a:srgbClr val="003399"/>
              </a:solidFill>
            </a:endParaRPr>
          </a:p>
          <a:p>
            <a:pPr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 пели и смеялись, 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вода и воздух,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вчера  или  сегодня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buFontTx/>
              <a:buNone/>
              <a:defRPr/>
            </a:pPr>
            <a:r>
              <a:rPr lang="ru-RU" sz="2000" dirty="0" smtClean="0">
                <a:solidFill>
                  <a:srgbClr val="800000"/>
                </a:solidFill>
              </a:rPr>
              <a:t> </a:t>
            </a:r>
          </a:p>
          <a:p>
            <a:pPr>
              <a:buFontTx/>
              <a:buNone/>
              <a:defRPr/>
            </a:pP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86314" y="2357430"/>
            <a:ext cx="4071966" cy="42148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sz="2000" b="1" u="sng" dirty="0" smtClean="0">
                <a:solidFill>
                  <a:srgbClr val="003399"/>
                </a:solidFill>
              </a:rPr>
              <a:t>Сочетания слов в составе фразеологизмов:</a:t>
            </a:r>
            <a:endParaRPr lang="ru-RU" sz="2000" u="sng" dirty="0" smtClean="0">
              <a:solidFill>
                <a:srgbClr val="003399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800000"/>
                </a:solidFill>
              </a:rPr>
              <a:t> </a:t>
            </a:r>
            <a:r>
              <a:rPr lang="ru-RU" sz="2000" i="1" dirty="0" smtClean="0">
                <a:solidFill>
                  <a:srgbClr val="800000"/>
                </a:solidFill>
              </a:rPr>
              <a:t> валять </a:t>
            </a:r>
            <a:r>
              <a:rPr lang="ru-RU" sz="2000" i="1" dirty="0" err="1" smtClean="0">
                <a:solidFill>
                  <a:srgbClr val="800000"/>
                </a:solidFill>
              </a:rPr>
              <a:t>дурака</a:t>
            </a:r>
            <a:r>
              <a:rPr lang="ru-RU" sz="2000" i="1" dirty="0" smtClean="0">
                <a:solidFill>
                  <a:srgbClr val="800000"/>
                </a:solidFill>
              </a:rPr>
              <a:t>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  бить баклуши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  играть первую скрипку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i="1" dirty="0" smtClean="0">
                <a:solidFill>
                  <a:srgbClr val="800000"/>
                </a:solidFill>
              </a:rPr>
              <a:t>  хоть кол на голове теши</a:t>
            </a:r>
          </a:p>
          <a:p>
            <a:pPr marL="457200" indent="-457200" algn="just">
              <a:buFontTx/>
              <a:buNone/>
              <a:defRPr/>
            </a:pPr>
            <a:r>
              <a:rPr lang="ru-RU" sz="2000" b="1" u="sng" dirty="0" smtClean="0">
                <a:solidFill>
                  <a:srgbClr val="003399"/>
                </a:solidFill>
              </a:rPr>
              <a:t>А  еще  географические</a:t>
            </a:r>
          </a:p>
          <a:p>
            <a:pPr marL="457200" indent="-457200" algn="just">
              <a:buFontTx/>
              <a:buNone/>
              <a:defRPr/>
            </a:pPr>
            <a:r>
              <a:rPr lang="ru-RU" sz="2000" b="1" u="sng" dirty="0" smtClean="0">
                <a:solidFill>
                  <a:srgbClr val="003399"/>
                </a:solidFill>
              </a:rPr>
              <a:t> названия</a:t>
            </a:r>
            <a:r>
              <a:rPr lang="ru-RU" sz="2000" b="1" dirty="0" smtClean="0">
                <a:solidFill>
                  <a:srgbClr val="003399"/>
                </a:solidFill>
              </a:rPr>
              <a:t>  и  </a:t>
            </a:r>
            <a:r>
              <a:rPr lang="ru-RU" sz="2000" b="1" u="sng" dirty="0" smtClean="0">
                <a:solidFill>
                  <a:srgbClr val="003399"/>
                </a:solidFill>
              </a:rPr>
              <a:t>слова- термины</a:t>
            </a:r>
            <a:r>
              <a:rPr lang="ru-RU" sz="2000" b="1" dirty="0" smtClean="0">
                <a:solidFill>
                  <a:srgbClr val="003399"/>
                </a:solidFill>
              </a:rPr>
              <a:t>:</a:t>
            </a:r>
          </a:p>
          <a:p>
            <a:pPr marL="457200" indent="-457200" algn="just">
              <a:defRPr/>
            </a:pPr>
            <a:r>
              <a:rPr lang="ru-RU" sz="2000" b="1" dirty="0" smtClean="0">
                <a:solidFill>
                  <a:srgbClr val="800000"/>
                </a:solidFill>
              </a:rPr>
              <a:t>Черное море    </a:t>
            </a:r>
          </a:p>
          <a:p>
            <a:pPr marL="457200" indent="-457200" algn="just">
              <a:defRPr/>
            </a:pPr>
            <a:r>
              <a:rPr lang="ru-RU" sz="2000" b="1" dirty="0" smtClean="0">
                <a:solidFill>
                  <a:srgbClr val="800000"/>
                </a:solidFill>
              </a:rPr>
              <a:t>железная дорога, </a:t>
            </a:r>
          </a:p>
          <a:p>
            <a:pPr marL="457200" indent="-457200" algn="just">
              <a:defRPr/>
            </a:pPr>
            <a:r>
              <a:rPr lang="ru-RU" sz="2000" b="1" dirty="0" smtClean="0">
                <a:solidFill>
                  <a:srgbClr val="800000"/>
                </a:solidFill>
              </a:rPr>
              <a:t>прямое дополнение</a:t>
            </a:r>
            <a:r>
              <a:rPr lang="ru-RU" sz="2000" dirty="0" smtClean="0">
                <a:solidFill>
                  <a:srgbClr val="800000"/>
                </a:solidFill>
              </a:rPr>
              <a:t>.</a:t>
            </a:r>
          </a:p>
          <a:p>
            <a:pPr marL="457200" indent="-457200" algn="just">
              <a:defRPr/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buFontTx/>
              <a:buNone/>
              <a:defRPr/>
            </a:pPr>
            <a:endParaRPr lang="ru-RU" sz="2000" i="1" dirty="0" smtClean="0">
              <a:solidFill>
                <a:srgbClr val="8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000" i="1" dirty="0" smtClean="0">
              <a:solidFill>
                <a:srgbClr val="8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539F2-A50E-469D-8DEF-EDEBC7A1A32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83481">
            <a:off x="457200" y="274638"/>
            <a:ext cx="8229600" cy="6540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Выборочный диктант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428728" y="1535113"/>
            <a:ext cx="7500990" cy="63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dirty="0" smtClean="0">
                <a:ln w="11430"/>
                <a:solidFill>
                  <a:srgbClr val="00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Выписать </a:t>
            </a:r>
            <a:r>
              <a:rPr lang="ru-RU" sz="3200" i="1" dirty="0" smtClean="0">
                <a:ln w="11430"/>
                <a:solidFill>
                  <a:srgbClr val="00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только</a:t>
            </a:r>
            <a:r>
              <a:rPr lang="ru-RU" sz="3200" dirty="0" smtClean="0">
                <a:ln w="11430"/>
                <a:solidFill>
                  <a:srgbClr val="00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словосочетания</a:t>
            </a:r>
            <a:endParaRPr lang="ru-RU" sz="3200" dirty="0">
              <a:ln w="11430"/>
              <a:solidFill>
                <a:srgbClr val="0066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2357430"/>
            <a:ext cx="3829048" cy="4357718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/>
              <a:t>Возле леса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хвойный лес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лес шумит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лес да поле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в течение часа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настольные часы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часы приема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часы остановились </a:t>
            </a:r>
          </a:p>
          <a:p>
            <a:pPr>
              <a:buFontTx/>
              <a:buNone/>
              <a:defRPr/>
            </a:pPr>
            <a:endParaRPr lang="ru-RU" sz="2800" b="1" dirty="0" smtClean="0"/>
          </a:p>
          <a:p>
            <a:pPr>
              <a:buFontTx/>
              <a:buNone/>
              <a:defRPr/>
            </a:pPr>
            <a:endParaRPr lang="ru-RU" sz="2800" dirty="0" smtClean="0"/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endParaRPr lang="ru-RU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357429"/>
            <a:ext cx="4041775" cy="4286281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1001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/>
              <a:t>засушливое лето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от засухи и зноя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вследствие засухи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следствие закончено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виртуозно играть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черная смородина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во время игры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/>
              <a:t>сломя голову </a:t>
            </a:r>
            <a:endParaRPr lang="ru-RU" sz="2800" dirty="0" smtClean="0"/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5E1BF-8C20-4D19-B81C-94F2414014D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Проверьте  себя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 rot="21259220">
            <a:off x="922890" y="5996516"/>
            <a:ext cx="3404731" cy="4335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6699"/>
                </a:solidFill>
              </a:rPr>
              <a:t>Не словосочетания</a:t>
            </a:r>
            <a:endParaRPr lang="ru-RU" dirty="0">
              <a:solidFill>
                <a:srgbClr val="0066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5720" y="1285860"/>
            <a:ext cx="4040188" cy="3714776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хвойный лес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засушливое лето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виртуозно играть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настольные часы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часы приема</a:t>
            </a:r>
            <a:r>
              <a:rPr lang="ru-RU" sz="2800" b="1" dirty="0" smtClean="0"/>
              <a:t> </a:t>
            </a:r>
            <a:endParaRPr lang="ru-RU" sz="2800" dirty="0" smtClean="0"/>
          </a:p>
          <a:p>
            <a:pPr>
              <a:buFontTx/>
              <a:buNone/>
              <a:defRPr/>
            </a:pPr>
            <a:endParaRPr lang="ru-RU" sz="2800" b="1" dirty="0" smtClean="0"/>
          </a:p>
          <a:p>
            <a:pPr algn="ctr">
              <a:buFontTx/>
              <a:buNone/>
              <a:defRPr/>
            </a:pPr>
            <a:r>
              <a:rPr lang="ru-RU" sz="2800" dirty="0" smtClean="0"/>
              <a:t>словосочетания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endParaRPr lang="ru-RU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3438" y="1285860"/>
            <a:ext cx="4041775" cy="528641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1001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b="1" dirty="0" smtClean="0"/>
              <a:t>возле леса 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b="1" dirty="0" smtClean="0"/>
              <a:t>от засухи и зноя 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b="1" dirty="0" smtClean="0"/>
              <a:t>вследствие засухи 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b="1" dirty="0" smtClean="0"/>
              <a:t>следствие закончено 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b="1" dirty="0" smtClean="0"/>
              <a:t>Лес шумит.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b="1" dirty="0" smtClean="0"/>
              <a:t>лес да поле 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b="1" dirty="0" smtClean="0"/>
              <a:t> в течение часа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b="1" dirty="0" smtClean="0"/>
              <a:t>черная смородина</a:t>
            </a:r>
          </a:p>
          <a:p>
            <a:pPr>
              <a:buFontTx/>
              <a:buNone/>
              <a:defRPr/>
            </a:pPr>
            <a:r>
              <a:rPr lang="ru-RU" b="1" dirty="0" smtClean="0"/>
              <a:t>во время игры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b="1" dirty="0" smtClean="0"/>
              <a:t>сломя голову</a:t>
            </a:r>
          </a:p>
          <a:p>
            <a:pPr>
              <a:buFontTx/>
              <a:buNone/>
              <a:defRPr/>
            </a:pPr>
            <a:r>
              <a:rPr lang="ru-RU" b="1" dirty="0" smtClean="0"/>
              <a:t>Часы остановились. </a:t>
            </a:r>
          </a:p>
          <a:p>
            <a:pPr>
              <a:buFontTx/>
              <a:buNone/>
              <a:defRPr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4FEB0-4969-48FD-B00A-EE942AFA038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 rot="-404147">
            <a:off x="923925" y="5765800"/>
            <a:ext cx="3308350" cy="484188"/>
          </a:xfrm>
          <a:prstGeom prst="rightArrow">
            <a:avLst>
              <a:gd name="adj1" fmla="val 45204"/>
              <a:gd name="adj2" fmla="val 129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Стрелка вправо 12"/>
          <p:cNvSpPr>
            <a:spLocks noChangeArrowheads="1"/>
          </p:cNvSpPr>
          <p:nvPr/>
        </p:nvSpPr>
        <p:spPr bwMode="auto">
          <a:xfrm rot="5400000">
            <a:off x="2035968" y="3964782"/>
            <a:ext cx="500063" cy="28575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</TotalTime>
  <Words>1257</Words>
  <Application>Microsoft Office PowerPoint</Application>
  <PresentationFormat>Экран (4:3)</PresentationFormat>
  <Paragraphs>427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Тема урока</vt:lpstr>
      <vt:lpstr>Сегодня на уроке</vt:lpstr>
      <vt:lpstr>I.Проверка домашнего задания</vt:lpstr>
      <vt:lpstr>Презентация PowerPoint</vt:lpstr>
      <vt:lpstr>Найдите среди записанных  вами словосочетаний именные, глагольные и наречные (если они есть)</vt:lpstr>
      <vt:lpstr>ПРОВЕРЬТЕ СЕБЯ  глагольные, именные и наречные</vt:lpstr>
      <vt:lpstr> *       Не являются словосочетаниями: </vt:lpstr>
      <vt:lpstr>Выборочный диктант</vt:lpstr>
      <vt:lpstr>Проверьте  себя</vt:lpstr>
      <vt:lpstr>Презентация PowerPoint</vt:lpstr>
      <vt:lpstr>Запомнить</vt:lpstr>
      <vt:lpstr>Презентация PowerPoint</vt:lpstr>
      <vt:lpstr>Надо подумать</vt:lpstr>
      <vt:lpstr>Укажите вид подчинительной связи</vt:lpstr>
      <vt:lpstr>Являются ли синтаксическими синонимами словосочетания?</vt:lpstr>
      <vt:lpstr>Контрольная работа</vt:lpstr>
      <vt:lpstr>    запомнить    </vt:lpstr>
      <vt:lpstr>Задание по культуре речи</vt:lpstr>
      <vt:lpstr> Оцените свои знания. Выпишите все словосочетания.  Определите способ подчинительной связи.  </vt:lpstr>
      <vt:lpstr>Проверьте</vt:lpstr>
      <vt:lpstr>Всего словосочетаний – 12. Посчитай, сколько верных ответов было дано. Если 11-12  - молодец.   Если меньше – материал требует серьезного осмысления.</vt:lpstr>
    </vt:vector>
  </TitlesOfParts>
  <Company>нет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СЛОВОСОЧЕТАНИЕ</dc:title>
  <dc:creator>КРИСТИНА </dc:creator>
  <cp:keywords>кристина</cp:keywords>
  <cp:lastModifiedBy>12</cp:lastModifiedBy>
  <cp:revision>398</cp:revision>
  <dcterms:created xsi:type="dcterms:W3CDTF">2007-10-28T16:00:01Z</dcterms:created>
  <dcterms:modified xsi:type="dcterms:W3CDTF">2014-09-01T19:02:26Z</dcterms:modified>
</cp:coreProperties>
</file>