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90" r:id="rId3"/>
    <p:sldId id="298" r:id="rId4"/>
    <p:sldId id="296" r:id="rId5"/>
    <p:sldId id="293" r:id="rId6"/>
    <p:sldId id="292" r:id="rId7"/>
    <p:sldId id="299" r:id="rId8"/>
    <p:sldId id="294" r:id="rId9"/>
    <p:sldId id="288" r:id="rId10"/>
    <p:sldId id="295" r:id="rId11"/>
    <p:sldId id="289" r:id="rId12"/>
    <p:sldId id="297" r:id="rId13"/>
    <p:sldId id="300" r:id="rId14"/>
    <p:sldId id="301" r:id="rId15"/>
    <p:sldId id="302" r:id="rId16"/>
    <p:sldId id="303" r:id="rId17"/>
    <p:sldId id="304" r:id="rId18"/>
    <p:sldId id="280" r:id="rId19"/>
    <p:sldId id="281" r:id="rId20"/>
    <p:sldId id="282" r:id="rId21"/>
    <p:sldId id="283" r:id="rId22"/>
    <p:sldId id="285" r:id="rId23"/>
    <p:sldId id="286" r:id="rId24"/>
    <p:sldId id="287" r:id="rId25"/>
    <p:sldId id="305" r:id="rId2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78" d="100"/>
          <a:sy n="78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5555555555555518E-2"/>
          <c:y val="1.9642232966162791E-2"/>
          <c:w val="0.57948174241377848"/>
          <c:h val="0.836952895318166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Учащиеся готовы к уроку, бывают единичные случаи неправильно выполненного задания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Лист1!$A$2:$A$5</c:f>
              <c:strCache>
                <c:ptCount val="3"/>
                <c:pt idx="0">
                  <c:v>Грамматика</c:v>
                </c:pt>
                <c:pt idx="1">
                  <c:v>Математика</c:v>
                </c:pt>
                <c:pt idx="2">
                  <c:v>Чтение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33.300000000000004</c:v>
                </c:pt>
                <c:pt idx="1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Домашнее задание выполняется качественно, учащие систематически готовы к уроку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Лист1!$A$2:$A$5</c:f>
              <c:strCache>
                <c:ptCount val="3"/>
                <c:pt idx="0">
                  <c:v>Грамматика</c:v>
                </c:pt>
                <c:pt idx="1">
                  <c:v>Математика</c:v>
                </c:pt>
                <c:pt idx="2">
                  <c:v>Чтение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66.7</c:v>
                </c:pt>
                <c:pt idx="1">
                  <c:v>83.4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Грамматика</c:v>
                </c:pt>
                <c:pt idx="1">
                  <c:v>Математика</c:v>
                </c:pt>
                <c:pt idx="2">
                  <c:v>Чтение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80888576"/>
        <c:axId val="80890112"/>
      </c:barChart>
      <c:catAx>
        <c:axId val="80888576"/>
        <c:scaling>
          <c:orientation val="minMax"/>
        </c:scaling>
        <c:axPos val="b"/>
        <c:tickLblPos val="nextTo"/>
        <c:crossAx val="80890112"/>
        <c:crosses val="autoZero"/>
        <c:auto val="1"/>
        <c:lblAlgn val="ctr"/>
        <c:lblOffset val="100"/>
      </c:catAx>
      <c:valAx>
        <c:axId val="8089011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088857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335317674628161"/>
          <c:y val="2.8196076769218037E-2"/>
          <c:w val="0.72203644157649061"/>
          <c:h val="0.6255764856426054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5 "А"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Лист1!$A$2:$A$7</c:f>
              <c:strCache>
                <c:ptCount val="6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История</c:v>
                </c:pt>
                <c:pt idx="4">
                  <c:v>Природоведение</c:v>
                </c:pt>
                <c:pt idx="5">
                  <c:v>Биология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 "Б"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Лист1!$A$2:$A$7</c:f>
              <c:strCache>
                <c:ptCount val="6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История</c:v>
                </c:pt>
                <c:pt idx="4">
                  <c:v>Природоведение</c:v>
                </c:pt>
                <c:pt idx="5">
                  <c:v>Биология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 "А"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Лист1!$A$2:$A$7</c:f>
              <c:strCache>
                <c:ptCount val="6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История</c:v>
                </c:pt>
                <c:pt idx="4">
                  <c:v>Природоведение</c:v>
                </c:pt>
                <c:pt idx="5">
                  <c:v>Биология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6 "Б"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Лист1!$A$2:$A$7</c:f>
              <c:strCache>
                <c:ptCount val="6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История</c:v>
                </c:pt>
                <c:pt idx="4">
                  <c:v>Природоведение</c:v>
                </c:pt>
                <c:pt idx="5">
                  <c:v>Биология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axId val="83714816"/>
        <c:axId val="83716352"/>
      </c:barChart>
      <c:catAx>
        <c:axId val="83714816"/>
        <c:scaling>
          <c:orientation val="minMax"/>
        </c:scaling>
        <c:axPos val="b"/>
        <c:tickLblPos val="nextTo"/>
        <c:crossAx val="83716352"/>
        <c:crosses val="autoZero"/>
        <c:auto val="1"/>
        <c:lblAlgn val="ctr"/>
        <c:lblOffset val="100"/>
      </c:catAx>
      <c:valAx>
        <c:axId val="8371635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37148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215556961705127"/>
          <c:y val="3.0866366089684412E-2"/>
          <c:w val="0.69223172727705651"/>
          <c:h val="0.5894623065770313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7 класс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География</c:v>
                </c:pt>
                <c:pt idx="6">
                  <c:v>Биология</c:v>
                </c:pt>
                <c:pt idx="7">
                  <c:v>История</c:v>
                </c:pt>
                <c:pt idx="8">
                  <c:v>Обществознание</c:v>
                </c:pt>
                <c:pt idx="9">
                  <c:v>Физика</c:v>
                </c:pt>
                <c:pt idx="10">
                  <c:v>Химия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8 класс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География</c:v>
                </c:pt>
                <c:pt idx="6">
                  <c:v>Биология</c:v>
                </c:pt>
                <c:pt idx="7">
                  <c:v>История</c:v>
                </c:pt>
                <c:pt idx="8">
                  <c:v>Обществознание</c:v>
                </c:pt>
                <c:pt idx="9">
                  <c:v>Физика</c:v>
                </c:pt>
                <c:pt idx="10">
                  <c:v>Химия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2</c:v>
                </c:pt>
                <c:pt idx="1">
                  <c:v>1.5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 класс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Литература</c:v>
                </c:pt>
                <c:pt idx="2">
                  <c:v>Математика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География</c:v>
                </c:pt>
                <c:pt idx="6">
                  <c:v>Биология</c:v>
                </c:pt>
                <c:pt idx="7">
                  <c:v>История</c:v>
                </c:pt>
                <c:pt idx="8">
                  <c:v>Обществознание</c:v>
                </c:pt>
                <c:pt idx="9">
                  <c:v>Физика</c:v>
                </c:pt>
                <c:pt idx="10">
                  <c:v>Химия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axId val="83729792"/>
        <c:axId val="83752064"/>
      </c:barChart>
      <c:catAx>
        <c:axId val="83729792"/>
        <c:scaling>
          <c:orientation val="minMax"/>
        </c:scaling>
        <c:axPos val="b"/>
        <c:tickLblPos val="nextTo"/>
        <c:crossAx val="83752064"/>
        <c:crosses val="autoZero"/>
        <c:auto val="1"/>
        <c:lblAlgn val="ctr"/>
        <c:lblOffset val="100"/>
      </c:catAx>
      <c:valAx>
        <c:axId val="8375206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37297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821027305797329"/>
          <c:y val="3.0866366089684412E-2"/>
          <c:w val="0.63094960169452741"/>
          <c:h val="0.5894623065770313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10 "А" класс</c:v>
                </c:pt>
              </c:strCache>
            </c:strRef>
          </c:tx>
          <c:spPr>
            <a:solidFill>
              <a:schemeClr val="accent4"/>
            </a:solidFill>
          </c:spPr>
          <c:cat>
            <c:strRef>
              <c:f>Лист1!$A$2:$A$11</c:f>
              <c:strCache>
                <c:ptCount val="10"/>
                <c:pt idx="0">
                  <c:v>Русский язык</c:v>
                </c:pt>
                <c:pt idx="1">
                  <c:v>Литература</c:v>
                </c:pt>
                <c:pt idx="2">
                  <c:v>Алгебра</c:v>
                </c:pt>
                <c:pt idx="3">
                  <c:v>Геометрия</c:v>
                </c:pt>
                <c:pt idx="4">
                  <c:v>Биология</c:v>
                </c:pt>
                <c:pt idx="5">
                  <c:v>История</c:v>
                </c:pt>
                <c:pt idx="6">
                  <c:v>Обществознание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Физика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 "Б" класс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Лист1!$A$2:$A$11</c:f>
              <c:strCache>
                <c:ptCount val="10"/>
                <c:pt idx="0">
                  <c:v>Русский язык</c:v>
                </c:pt>
                <c:pt idx="1">
                  <c:v>Литература</c:v>
                </c:pt>
                <c:pt idx="2">
                  <c:v>Алгебра</c:v>
                </c:pt>
                <c:pt idx="3">
                  <c:v>Геометрия</c:v>
                </c:pt>
                <c:pt idx="4">
                  <c:v>Биология</c:v>
                </c:pt>
                <c:pt idx="5">
                  <c:v>История</c:v>
                </c:pt>
                <c:pt idx="6">
                  <c:v>Обществознание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Физика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axId val="83842560"/>
        <c:axId val="83844096"/>
      </c:barChart>
      <c:catAx>
        <c:axId val="83842560"/>
        <c:scaling>
          <c:orientation val="minMax"/>
        </c:scaling>
        <c:axPos val="b"/>
        <c:tickLblPos val="nextTo"/>
        <c:crossAx val="83844096"/>
        <c:crosses val="autoZero"/>
        <c:auto val="1"/>
        <c:lblAlgn val="ctr"/>
        <c:lblOffset val="100"/>
      </c:catAx>
      <c:valAx>
        <c:axId val="8384409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38425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7836257309941519"/>
          <c:y val="6.715053763440873E-2"/>
          <c:w val="0.66329097020767236"/>
          <c:h val="0.785000000000000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Уч-ся не выполняли подобное задание на уроке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2"/>
            <c:explosion val="36"/>
            <c:spPr>
              <a:solidFill>
                <a:srgbClr val="00B050"/>
              </a:solidFill>
            </c:spPr>
          </c:dPt>
          <c:cat>
            <c:strRef>
              <c:f>Лист1!$A$2:$A$5</c:f>
              <c:strCache>
                <c:ptCount val="3"/>
                <c:pt idx="0">
                  <c:v>Часто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11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37674126260533219"/>
          <c:y val="0.70346414359495357"/>
          <c:w val="0.25483768476308877"/>
          <c:h val="0.2946306409279488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8484848484848532"/>
          <c:y val="4.0322580645161366E-2"/>
          <c:w val="0.61468336912431398"/>
          <c:h val="0.802446236559140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Уч-ся не знают, что задано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cat>
            <c:strRef>
              <c:f>Лист1!$A$2:$A$5</c:f>
              <c:strCache>
                <c:ptCount val="3"/>
                <c:pt idx="0">
                  <c:v>Часто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5</c:v>
                </c:pt>
                <c:pt idx="2">
                  <c:v>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37225912670007155"/>
          <c:y val="0.67323575480484377"/>
          <c:w val="0.2641045096635648"/>
          <c:h val="0.3026951570569807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Д/</a:t>
            </a:r>
            <a:r>
              <a:rPr lang="ru-RU" dirty="0" err="1"/>
              <a:t>з</a:t>
            </a:r>
            <a:r>
              <a:rPr lang="ru-RU" dirty="0"/>
              <a:t> объемные, уч-ся не успевают </a:t>
            </a:r>
            <a:r>
              <a:rPr lang="ru-RU" dirty="0" smtClean="0"/>
              <a:t> </a:t>
            </a:r>
            <a:r>
              <a:rPr lang="ru-RU" dirty="0"/>
              <a:t>выполнить все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515151515151516"/>
          <c:y val="6.9838709677419369E-2"/>
          <c:w val="0.65104700548795069"/>
          <c:h val="0.785000000000000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Д/з объемные, уч-ся не успевают за время самоподготовки выполнить все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cat>
            <c:strRef>
              <c:f>Лист1!$A$2:$A$5</c:f>
              <c:strCache>
                <c:ptCount val="3"/>
                <c:pt idx="0">
                  <c:v>Часто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30256215700310185"/>
          <c:y val="0.65698226229785794"/>
          <c:w val="0.28834693390598964"/>
          <c:h val="0.3430177377021424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/>
              <a:t>Воспитатель не владеет знаниями по предмету, затрудняется в оказании помощи уч-ся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6732019254996974"/>
          <c:y val="0.13178774024214721"/>
          <c:w val="0.61789692022153464"/>
          <c:h val="0.647782152230972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Воспитатель не владеет знаниями по предмету, затрудняется в оказании помощи уч-ся</c:v>
                </c:pt>
              </c:strCache>
            </c:strRef>
          </c:tx>
          <c:explosion val="21"/>
          <c:dPt>
            <c:idx val="0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cat>
            <c:strRef>
              <c:f>Лист1!$A$2:$A$4</c:f>
              <c:strCache>
                <c:ptCount val="3"/>
                <c:pt idx="0">
                  <c:v>Часто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35123036334502095"/>
          <c:y val="0.67261070188807148"/>
          <c:w val="0.22785477727146219"/>
          <c:h val="0.3215123613580572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Существует ли в группе проблема поведения уч-ся на самоподготовке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cat>
            <c:strRef>
              <c:f>Лист1!$A$2:$A$5</c:f>
              <c:strCache>
                <c:ptCount val="3"/>
                <c:pt idx="0">
                  <c:v>Часто</c:v>
                </c:pt>
                <c:pt idx="1">
                  <c:v>Иногда</c:v>
                </c:pt>
                <c:pt idx="2">
                  <c:v>Никогда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1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4480337984067766"/>
          <c:y val="0.38127297577840991"/>
          <c:w val="0.12741884238154441"/>
          <c:h val="0.3720873043123212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0.01425</cdr:x>
      <cdr:y>0.54051</cdr:y>
    </cdr:from>
    <cdr:to>
      <cdr:x>0.16063</cdr:x>
      <cdr:y>0.8846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796" y="2446341"/>
          <a:ext cx="1271590" cy="155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0.36787</cdr:x>
      <cdr:y>0.08278</cdr:y>
    </cdr:from>
    <cdr:to>
      <cdr:x>0.50603</cdr:x>
      <cdr:y>0.3953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95630" y="374639"/>
          <a:ext cx="1200152" cy="1414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100%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0.21162</cdr:x>
      <cdr:y>0.22483</cdr:y>
    </cdr:from>
    <cdr:to>
      <cdr:x>0.33333</cdr:x>
      <cdr:y>0.42687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38308" y="1017581"/>
          <a:ext cx="105727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   83,4%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0.16228</cdr:x>
      <cdr:y>0.66679</cdr:y>
    </cdr:from>
    <cdr:to>
      <cdr:x>0.30866</cdr:x>
      <cdr:y>0.90039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09680" y="3017845"/>
          <a:ext cx="1271590" cy="1057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   16,6%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0.05537</cdr:x>
      <cdr:y>0.33532</cdr:y>
    </cdr:from>
    <cdr:to>
      <cdr:x>0.1853</cdr:x>
      <cdr:y>0.53735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0986" y="1517647"/>
          <a:ext cx="112871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      66,8%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0.02247</cdr:x>
      <cdr:y>0.69835</cdr:y>
    </cdr:from>
    <cdr:to>
      <cdr:x>0.13596</cdr:x>
      <cdr:y>0.90039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5234" y="3160721"/>
          <a:ext cx="98583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 smtClean="0"/>
        </a:p>
        <a:p xmlns:a="http://schemas.openxmlformats.org/drawingml/2006/main">
          <a:endParaRPr lang="ru-RU" dirty="0"/>
        </a:p>
        <a:p xmlns:a="http://schemas.openxmlformats.org/drawingml/2006/main">
          <a:r>
            <a:rPr lang="ru-RU" sz="1100" dirty="0" smtClean="0"/>
            <a:t>3 «Б»</a:t>
          </a:r>
        </a:p>
        <a:p xmlns:a="http://schemas.openxmlformats.org/drawingml/2006/main">
          <a:r>
            <a:rPr lang="ru-RU" dirty="0" smtClean="0"/>
            <a:t>4 «Б»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0.17873</cdr:x>
      <cdr:y>0.79797</cdr:y>
    </cdr:from>
    <cdr:to>
      <cdr:x>0.31688</cdr:x>
      <cdr:y>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52556" y="3611562"/>
          <a:ext cx="120015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 «Б»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0.01964</cdr:y>
    </cdr:from>
    <cdr:to>
      <cdr:x>0.11951</cdr:x>
      <cdr:y>0.26903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88887"/>
          <a:ext cx="1038196" cy="1128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Д/</a:t>
          </a:r>
          <a:r>
            <a:rPr lang="ru-RU" sz="1000" dirty="0" err="1" smtClean="0"/>
            <a:t>з</a:t>
          </a:r>
          <a:r>
            <a:rPr lang="ru-RU" sz="1000" dirty="0" smtClean="0"/>
            <a:t> выполняется</a:t>
          </a:r>
        </a:p>
        <a:p xmlns:a="http://schemas.openxmlformats.org/drawingml/2006/main">
          <a:r>
            <a:rPr lang="ru-RU" sz="1000" dirty="0"/>
            <a:t>к</a:t>
          </a:r>
          <a:r>
            <a:rPr lang="ru-RU" sz="1000" dirty="0" smtClean="0"/>
            <a:t>ачественно, </a:t>
          </a:r>
          <a:r>
            <a:rPr lang="ru-RU" sz="1000" dirty="0" err="1" smtClean="0"/>
            <a:t>уч</a:t>
          </a:r>
          <a:r>
            <a:rPr lang="ru-RU" sz="1000" dirty="0" smtClean="0"/>
            <a:t> – </a:t>
          </a:r>
          <a:r>
            <a:rPr lang="ru-RU" sz="1000" dirty="0" err="1" smtClean="0"/>
            <a:t>ся</a:t>
          </a:r>
          <a:endParaRPr lang="ru-RU" sz="1000" dirty="0" smtClean="0"/>
        </a:p>
        <a:p xmlns:a="http://schemas.openxmlformats.org/drawingml/2006/main">
          <a:r>
            <a:rPr lang="ru-RU" sz="1000" dirty="0" err="1"/>
            <a:t>с</a:t>
          </a:r>
          <a:r>
            <a:rPr lang="ru-RU" sz="1000" dirty="0" err="1" smtClean="0"/>
            <a:t>остематически</a:t>
          </a:r>
          <a:r>
            <a:rPr lang="ru-RU" sz="1000" dirty="0" smtClean="0"/>
            <a:t> го-</a:t>
          </a:r>
        </a:p>
        <a:p xmlns:a="http://schemas.openxmlformats.org/drawingml/2006/main">
          <a:r>
            <a:rPr lang="ru-RU" sz="1000" dirty="0" err="1"/>
            <a:t>т</a:t>
          </a:r>
          <a:r>
            <a:rPr lang="ru-RU" sz="1000" dirty="0" err="1" smtClean="0"/>
            <a:t>овы</a:t>
          </a:r>
          <a:r>
            <a:rPr lang="ru-RU" sz="1000" dirty="0" smtClean="0"/>
            <a:t>  к уроку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</cdr:x>
      <cdr:y>0.21628</cdr:y>
    </cdr:from>
    <cdr:to>
      <cdr:x>0.12072</cdr:x>
      <cdr:y>0.45851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071570"/>
          <a:ext cx="1057276" cy="1200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Кач-во</a:t>
          </a:r>
          <a:r>
            <a:rPr lang="ru-RU" sz="1100" dirty="0" smtClean="0"/>
            <a:t> выполнения </a:t>
          </a:r>
        </a:p>
        <a:p xmlns:a="http://schemas.openxmlformats.org/drawingml/2006/main">
          <a:r>
            <a:rPr lang="ru-RU" dirty="0" err="1"/>
            <a:t>д</a:t>
          </a:r>
          <a:r>
            <a:rPr lang="ru-RU" dirty="0" smtClean="0"/>
            <a:t>/</a:t>
          </a:r>
          <a:r>
            <a:rPr lang="ru-RU" dirty="0" err="1" smtClean="0"/>
            <a:t>з</a:t>
          </a:r>
          <a:r>
            <a:rPr lang="ru-RU" dirty="0" smtClean="0"/>
            <a:t> выше среднего,</a:t>
          </a:r>
        </a:p>
        <a:p xmlns:a="http://schemas.openxmlformats.org/drawingml/2006/main">
          <a:r>
            <a:rPr lang="ru-RU" dirty="0"/>
            <a:t>е</a:t>
          </a:r>
          <a:r>
            <a:rPr lang="ru-RU" sz="1100" dirty="0" smtClean="0"/>
            <a:t>диничные случаи</a:t>
          </a:r>
        </a:p>
        <a:p xmlns:a="http://schemas.openxmlformats.org/drawingml/2006/main">
          <a:r>
            <a:rPr lang="ru-RU" dirty="0"/>
            <a:t>н</a:t>
          </a:r>
          <a:r>
            <a:rPr lang="ru-RU" dirty="0" smtClean="0"/>
            <a:t>евыполнения </a:t>
          </a:r>
          <a:r>
            <a:rPr lang="ru-RU" dirty="0" err="1" smtClean="0"/>
            <a:t>д</a:t>
          </a:r>
          <a:r>
            <a:rPr lang="ru-RU" dirty="0" smtClean="0"/>
            <a:t>/</a:t>
          </a:r>
          <a:r>
            <a:rPr lang="ru-RU" dirty="0" err="1" smtClean="0"/>
            <a:t>з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0.41814</cdr:y>
    </cdr:from>
    <cdr:to>
      <cdr:x>0.15334</cdr:x>
      <cdr:y>0.66037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2071702"/>
          <a:ext cx="1343028" cy="1200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Уч-ся часто не </a:t>
          </a:r>
        </a:p>
        <a:p xmlns:a="http://schemas.openxmlformats.org/drawingml/2006/main">
          <a:r>
            <a:rPr lang="ru-RU" dirty="0"/>
            <a:t>г</a:t>
          </a:r>
          <a:r>
            <a:rPr lang="ru-RU" dirty="0" smtClean="0"/>
            <a:t>отовы к уроку,</a:t>
          </a:r>
        </a:p>
        <a:p xmlns:a="http://schemas.openxmlformats.org/drawingml/2006/main">
          <a:r>
            <a:rPr lang="ru-RU" sz="1100" dirty="0" err="1" smtClean="0"/>
            <a:t>д</a:t>
          </a:r>
          <a:r>
            <a:rPr lang="ru-RU" sz="1100" dirty="0" smtClean="0"/>
            <a:t>/</a:t>
          </a:r>
          <a:r>
            <a:rPr lang="ru-RU" sz="1100" dirty="0" err="1" smtClean="0"/>
            <a:t>з</a:t>
          </a:r>
          <a:r>
            <a:rPr lang="ru-RU" sz="1100" dirty="0" smtClean="0"/>
            <a:t> выполняется</a:t>
          </a:r>
        </a:p>
        <a:p xmlns:a="http://schemas.openxmlformats.org/drawingml/2006/main">
          <a:r>
            <a:rPr lang="ru-RU" dirty="0"/>
            <a:t>о</a:t>
          </a:r>
          <a:r>
            <a:rPr lang="ru-RU" dirty="0" smtClean="0"/>
            <a:t>тдельными уч-ся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0.04069</cdr:x>
      <cdr:y>0.05121</cdr:y>
    </cdr:from>
    <cdr:to>
      <cdr:x>0.14487</cdr:x>
      <cdr:y>0.25324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190" y="2317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0.05697</cdr:x>
      <cdr:y>0.01964</cdr:y>
    </cdr:from>
    <cdr:to>
      <cdr:x>0.16115</cdr:x>
      <cdr:y>0.22167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0066" y="8888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0.00814</cdr:x>
      <cdr:y>0.19326</cdr:y>
    </cdr:from>
    <cdr:to>
      <cdr:x>0.14487</cdr:x>
      <cdr:y>0.47422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1438" y="874705"/>
          <a:ext cx="1200152" cy="1271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Кач-во</a:t>
          </a:r>
          <a:r>
            <a:rPr lang="ru-RU" sz="1100" dirty="0" smtClean="0"/>
            <a:t> выполнения</a:t>
          </a:r>
        </a:p>
        <a:p xmlns:a="http://schemas.openxmlformats.org/drawingml/2006/main">
          <a:r>
            <a:rPr lang="ru-RU" dirty="0" err="1" smtClean="0"/>
            <a:t>д</a:t>
          </a:r>
          <a:r>
            <a:rPr lang="ru-RU" dirty="0" smtClean="0"/>
            <a:t>/</a:t>
          </a:r>
          <a:r>
            <a:rPr lang="ru-RU" dirty="0" err="1" smtClean="0"/>
            <a:t>з</a:t>
          </a:r>
          <a:r>
            <a:rPr lang="ru-RU" dirty="0" smtClean="0"/>
            <a:t> среднее,</a:t>
          </a:r>
        </a:p>
        <a:p xmlns:a="http://schemas.openxmlformats.org/drawingml/2006/main">
          <a:r>
            <a:rPr lang="ru-RU" dirty="0"/>
            <a:t>е</a:t>
          </a:r>
          <a:r>
            <a:rPr lang="ru-RU" sz="1100" dirty="0" smtClean="0"/>
            <a:t>диничные</a:t>
          </a:r>
        </a:p>
        <a:p xmlns:a="http://schemas.openxmlformats.org/drawingml/2006/main">
          <a:r>
            <a:rPr lang="ru-RU" dirty="0"/>
            <a:t>с</a:t>
          </a:r>
          <a:r>
            <a:rPr lang="ru-RU" dirty="0" smtClean="0"/>
            <a:t>лучаи </a:t>
          </a:r>
          <a:r>
            <a:rPr lang="ru-RU" dirty="0" err="1" smtClean="0"/>
            <a:t>невы</a:t>
          </a:r>
          <a:r>
            <a:rPr lang="ru-RU" dirty="0" smtClean="0"/>
            <a:t>-</a:t>
          </a:r>
        </a:p>
        <a:p xmlns:a="http://schemas.openxmlformats.org/drawingml/2006/main">
          <a:r>
            <a:rPr lang="ru-RU" dirty="0" err="1"/>
            <a:t>п</a:t>
          </a:r>
          <a:r>
            <a:rPr lang="ru-RU" sz="1100" dirty="0" err="1" smtClean="0"/>
            <a:t>олнения</a:t>
          </a:r>
          <a:r>
            <a:rPr lang="ru-RU" sz="1100" dirty="0" smtClean="0"/>
            <a:t> </a:t>
          </a:r>
          <a:r>
            <a:rPr lang="ru-RU" sz="1100" dirty="0" err="1" smtClean="0"/>
            <a:t>д</a:t>
          </a:r>
          <a:r>
            <a:rPr lang="ru-RU" sz="1100" dirty="0" smtClean="0"/>
            <a:t>/</a:t>
          </a:r>
          <a:r>
            <a:rPr lang="ru-RU" sz="1100" dirty="0" err="1" smtClean="0"/>
            <a:t>з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0.00814</cdr:x>
      <cdr:y>0.44581</cdr:y>
    </cdr:from>
    <cdr:to>
      <cdr:x>0.16929</cdr:x>
      <cdr:y>0.71098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1438" y="2017713"/>
          <a:ext cx="1414466" cy="1200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Уч-ся </a:t>
          </a:r>
          <a:r>
            <a:rPr lang="ru-RU" sz="1100" dirty="0" err="1" smtClean="0"/>
            <a:t>чосто</a:t>
          </a:r>
          <a:r>
            <a:rPr lang="ru-RU" sz="1100" dirty="0" smtClean="0"/>
            <a:t> не</a:t>
          </a:r>
        </a:p>
        <a:p xmlns:a="http://schemas.openxmlformats.org/drawingml/2006/main">
          <a:r>
            <a:rPr lang="ru-RU" dirty="0"/>
            <a:t>г</a:t>
          </a:r>
          <a:r>
            <a:rPr lang="ru-RU" dirty="0" smtClean="0"/>
            <a:t>отовы к уроку,</a:t>
          </a:r>
        </a:p>
        <a:p xmlns:a="http://schemas.openxmlformats.org/drawingml/2006/main">
          <a:r>
            <a:rPr lang="ru-RU" sz="1100" dirty="0" err="1" smtClean="0"/>
            <a:t>д</a:t>
          </a:r>
          <a:r>
            <a:rPr lang="ru-RU" sz="1100" dirty="0" smtClean="0"/>
            <a:t>/</a:t>
          </a:r>
          <a:r>
            <a:rPr lang="ru-RU" sz="1100" dirty="0" err="1" smtClean="0"/>
            <a:t>з</a:t>
          </a:r>
          <a:r>
            <a:rPr lang="ru-RU" sz="1100" dirty="0" smtClean="0"/>
            <a:t> выполняется</a:t>
          </a:r>
        </a:p>
        <a:p xmlns:a="http://schemas.openxmlformats.org/drawingml/2006/main">
          <a:r>
            <a:rPr lang="ru-RU" dirty="0"/>
            <a:t>о</a:t>
          </a:r>
          <a:r>
            <a:rPr lang="ru-RU" dirty="0" smtClean="0"/>
            <a:t>тдельными уч-ся</a:t>
          </a:r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0.03542</cdr:y>
    </cdr:from>
    <cdr:to>
      <cdr:x>0.15241</cdr:x>
      <cdr:y>0.23746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60325"/>
          <a:ext cx="132394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Д/</a:t>
          </a:r>
          <a:r>
            <a:rPr lang="ru-RU" sz="1100" dirty="0" err="1" smtClean="0"/>
            <a:t>з</a:t>
          </a:r>
          <a:r>
            <a:rPr lang="ru-RU" sz="1100" dirty="0" smtClean="0"/>
            <a:t> выполняется</a:t>
          </a:r>
        </a:p>
        <a:p xmlns:a="http://schemas.openxmlformats.org/drawingml/2006/main">
          <a:r>
            <a:rPr lang="ru-RU" dirty="0" smtClean="0"/>
            <a:t>качественно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0.1617</cdr:y>
    </cdr:from>
    <cdr:to>
      <cdr:x>0.14419</cdr:x>
      <cdr:y>0.41108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731829"/>
          <a:ext cx="1252510" cy="1128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Кач-во</a:t>
          </a:r>
          <a:r>
            <a:rPr lang="ru-RU" sz="1100" dirty="0" smtClean="0"/>
            <a:t> выполнения </a:t>
          </a:r>
        </a:p>
        <a:p xmlns:a="http://schemas.openxmlformats.org/drawingml/2006/main">
          <a:r>
            <a:rPr lang="ru-RU" dirty="0" err="1" smtClean="0"/>
            <a:t>д</a:t>
          </a:r>
          <a:r>
            <a:rPr lang="ru-RU" dirty="0" smtClean="0"/>
            <a:t>/</a:t>
          </a:r>
          <a:r>
            <a:rPr lang="ru-RU" dirty="0" err="1" smtClean="0"/>
            <a:t>з</a:t>
          </a:r>
          <a:r>
            <a:rPr lang="ru-RU" dirty="0" smtClean="0"/>
            <a:t> выше среднего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0.30375</cdr:y>
    </cdr:from>
    <cdr:to>
      <cdr:x>0.15241</cdr:x>
      <cdr:y>0.58471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1374771"/>
          <a:ext cx="1323948" cy="1271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Кач-во</a:t>
          </a:r>
          <a:r>
            <a:rPr lang="ru-RU" sz="1100" dirty="0" smtClean="0"/>
            <a:t> выполнения</a:t>
          </a:r>
        </a:p>
        <a:p xmlns:a="http://schemas.openxmlformats.org/drawingml/2006/main">
          <a:r>
            <a:rPr lang="ru-RU" dirty="0" err="1" smtClean="0"/>
            <a:t>д</a:t>
          </a:r>
          <a:r>
            <a:rPr lang="ru-RU" dirty="0" smtClean="0"/>
            <a:t>/</a:t>
          </a:r>
          <a:r>
            <a:rPr lang="ru-RU" dirty="0" err="1" smtClean="0"/>
            <a:t>з</a:t>
          </a:r>
          <a:r>
            <a:rPr lang="ru-RU" dirty="0" smtClean="0"/>
            <a:t> среднее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0.44581</cdr:y>
    </cdr:from>
    <cdr:to>
      <cdr:x>0.16063</cdr:x>
      <cdr:y>0.72676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017713"/>
          <a:ext cx="1395386" cy="1271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Кач-во</a:t>
          </a:r>
          <a:r>
            <a:rPr lang="ru-RU" sz="1100" dirty="0" smtClean="0"/>
            <a:t> выполнения</a:t>
          </a:r>
        </a:p>
        <a:p xmlns:a="http://schemas.openxmlformats.org/drawingml/2006/main">
          <a:r>
            <a:rPr lang="ru-RU" dirty="0" err="1" smtClean="0"/>
            <a:t>д</a:t>
          </a:r>
          <a:r>
            <a:rPr lang="ru-RU" dirty="0" smtClean="0"/>
            <a:t>/</a:t>
          </a:r>
          <a:r>
            <a:rPr lang="ru-RU" dirty="0" err="1" smtClean="0"/>
            <a:t>з</a:t>
          </a:r>
          <a:r>
            <a:rPr lang="ru-RU" dirty="0" smtClean="0"/>
            <a:t> низкое, уч-ся</a:t>
          </a:r>
        </a:p>
        <a:p xmlns:a="http://schemas.openxmlformats.org/drawingml/2006/main">
          <a:r>
            <a:rPr lang="ru-RU" dirty="0" smtClean="0"/>
            <a:t>ча</a:t>
          </a:r>
          <a:r>
            <a:rPr lang="ru-RU" sz="1100" dirty="0" smtClean="0"/>
            <a:t>сто не готовы</a:t>
          </a:r>
        </a:p>
        <a:p xmlns:a="http://schemas.openxmlformats.org/drawingml/2006/main">
          <a:r>
            <a:rPr lang="ru-RU" dirty="0"/>
            <a:t>к</a:t>
          </a:r>
          <a:r>
            <a:rPr lang="ru-RU" dirty="0" smtClean="0"/>
            <a:t> уроку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500042"/>
            <a:ext cx="7786742" cy="55800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 –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овладения учащимися комплексом  компетенций, направленных на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форми-рование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личности, способной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адапти-роваться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условиях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социально-полити-ческого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рыночно-экономического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инфор-мационно-коммуникационного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насы-щенного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пространства.</a:t>
            </a:r>
            <a:endParaRPr lang="en-US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Компенентностный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 – это совокупность:</a:t>
            </a:r>
          </a:p>
          <a:p>
            <a:pPr eaLnBrk="1" hangingPunct="1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целей образования</a:t>
            </a:r>
          </a:p>
          <a:p>
            <a:pPr eaLnBrk="1" hangingPunct="1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отбора содержания образования</a:t>
            </a:r>
          </a:p>
          <a:p>
            <a:pPr eaLnBrk="1" hangingPunct="1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 образовательного процесса</a:t>
            </a:r>
          </a:p>
          <a:p>
            <a:pPr eaLnBrk="1" hangingPunct="1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образовательных результатов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aa\Рабочий стол\Презентация\p30_slayd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142852"/>
            <a:ext cx="8770908" cy="64294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714356"/>
            <a:ext cx="7215238" cy="39703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Профессиональная компетентность педагога</a:t>
            </a:r>
            <a:r>
              <a:rPr lang="ru-RU" sz="2800" dirty="0" smtClean="0"/>
              <a:t>  - интегративная система профессионально значимых личностных свойств, приобретенных педагогом как в процессе общего и специального образования, так и на основе практического опыта,  обеспечивающих высокий уровень профессиональной педагогической деятельности. </a:t>
            </a:r>
            <a:endParaRPr lang="ru-RU" sz="28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aa\Рабочий стол\Презентация\p30_slayd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142852"/>
            <a:ext cx="8770908" cy="64294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714356"/>
            <a:ext cx="7215238" cy="393954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Критерии профессиональной компетентности педагога:</a:t>
            </a:r>
          </a:p>
          <a:p>
            <a:pPr algn="ctr">
              <a:buFont typeface="Wingdings" pitchFamily="2" charset="2"/>
              <a:buChar char="Ø"/>
            </a:pPr>
            <a:r>
              <a:rPr lang="ru-RU" sz="3400" b="1" dirty="0" smtClean="0"/>
              <a:t>Общекультурный</a:t>
            </a:r>
          </a:p>
          <a:p>
            <a:pPr algn="ctr">
              <a:buFont typeface="Wingdings" pitchFamily="2" charset="2"/>
              <a:buChar char="Ø"/>
            </a:pPr>
            <a:r>
              <a:rPr lang="ru-RU" sz="3400" b="1" dirty="0" err="1" smtClean="0"/>
              <a:t>Общепрофессиональный</a:t>
            </a:r>
            <a:endParaRPr lang="ru-RU" sz="3400" b="1" dirty="0" smtClean="0"/>
          </a:p>
          <a:p>
            <a:pPr algn="ctr">
              <a:buFont typeface="Wingdings" pitchFamily="2" charset="2"/>
              <a:buChar char="Ø"/>
            </a:pPr>
            <a:r>
              <a:rPr lang="ru-RU" sz="3400" b="1" dirty="0" smtClean="0"/>
              <a:t>Коммуникативный</a:t>
            </a:r>
          </a:p>
          <a:p>
            <a:pPr algn="ctr">
              <a:buFont typeface="Wingdings" pitchFamily="2" charset="2"/>
              <a:buChar char="Ø"/>
            </a:pPr>
            <a:r>
              <a:rPr lang="ru-RU" sz="3400" b="1" dirty="0" smtClean="0"/>
              <a:t>Личностный</a:t>
            </a:r>
          </a:p>
          <a:p>
            <a:pPr algn="ctr">
              <a:buFont typeface="Wingdings" pitchFamily="2" charset="2"/>
              <a:buChar char="Ø"/>
            </a:pPr>
            <a:r>
              <a:rPr lang="ru-RU" sz="3400" b="1" dirty="0" smtClean="0"/>
              <a:t>Саморазвития и самообразования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14414" y="500042"/>
            <a:ext cx="6429420" cy="5715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профессиональной компетентности педагога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282" y="1571612"/>
            <a:ext cx="1500198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Общекультурный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57356" y="1571612"/>
            <a:ext cx="2071702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Общепрофессиональный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496" y="1571612"/>
            <a:ext cx="1643074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Коммуникативный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8" y="1571612"/>
            <a:ext cx="1143008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Личностный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29454" y="1571612"/>
            <a:ext cx="1571636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Саморазвитие</a:t>
            </a:r>
          </a:p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Самообразование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2928934"/>
            <a:ext cx="1571636" cy="21431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Общая образованность и красота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кругозо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ров;</a:t>
            </a:r>
          </a:p>
          <a:p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2.Информирован-ность в области культурных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нови-нок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Культура речи.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57356" y="2928934"/>
            <a:ext cx="2214578" cy="27860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Владение содержанием учебных дисциплин;</a:t>
            </a:r>
          </a:p>
          <a:p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Владение современными теориями и технологиями обучения и воспитания;</a:t>
            </a: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Знание и реальный учет факторов, обеспечивающих успешность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педагогичес-кой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деятельности.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43372" y="2928934"/>
            <a:ext cx="1785950" cy="27860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Потребность в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об-щении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детьми</a:t>
            </a: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Эмоциональная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от-зывчивость</a:t>
            </a:r>
            <a:endParaRPr lang="ru-RU" sz="1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3.Доброжелательный и конструктивный стиль общения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0760" y="2928934"/>
            <a:ext cx="1643074" cy="27860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Профессиональ-ная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направленность личности</a:t>
            </a: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Наличие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специ-фических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профес-сиональных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св-тв</a:t>
            </a:r>
            <a:endParaRPr lang="ru-RU" sz="1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Наличие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специ-фических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психофи-зиологических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свойств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715272" y="3000372"/>
            <a:ext cx="1285884" cy="2643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Самокри-тичность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тре-бовательность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 себе</a:t>
            </a: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Склонность к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инновацион-ной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деятель-ности</a:t>
            </a:r>
            <a:endParaRPr lang="ru-RU" sz="1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Исследова-тельность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стиль деятельности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8893967" y="963595"/>
            <a:ext cx="49927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трелка вниз 45"/>
          <p:cNvSpPr/>
          <p:nvPr/>
        </p:nvSpPr>
        <p:spPr>
          <a:xfrm>
            <a:off x="928662" y="214311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2786050" y="214311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4643438" y="214311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6357950" y="214311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8072462" y="214311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Picture 22" descr="a2b65e76af0d72fc2dfd48baf7b3ac3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357826"/>
            <a:ext cx="1561844" cy="121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Стрелка вниз 57"/>
          <p:cNvSpPr/>
          <p:nvPr/>
        </p:nvSpPr>
        <p:spPr>
          <a:xfrm>
            <a:off x="3286116" y="107154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1357290" y="107154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 вниз 59"/>
          <p:cNvSpPr/>
          <p:nvPr/>
        </p:nvSpPr>
        <p:spPr>
          <a:xfrm>
            <a:off x="4786314" y="107154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низ 60"/>
          <p:cNvSpPr/>
          <p:nvPr/>
        </p:nvSpPr>
        <p:spPr>
          <a:xfrm>
            <a:off x="6143636" y="107154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низ 61"/>
          <p:cNvSpPr/>
          <p:nvPr/>
        </p:nvSpPr>
        <p:spPr>
          <a:xfrm>
            <a:off x="7215206" y="107154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 должен уметь: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успешно решать свои собственные жизненные проблемы;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ориентироваться в ситуации на рынке труда;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видеть и понимать действительные жизненные интересы своих учеников;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проявлять уважение к своим ученикам, к их суждениям;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чувствовать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проблемность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изучаемых ситуаций;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связывать изучаемый материал с повседневной жизнью;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закреплять знания и умения в учебной и во внеучебной практике;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планировать урок с использованием всего разнообразия форм и методов учебной работы;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Педагог должен уметь: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ставить цели и оценивать степень их достижения совместно с учащимися;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 совершенстве использовать метод «Создание ситуации успеха»;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привлекать для обсуждения прошлый опыт учащихся;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оценивать достижения учащихся не только отметкой-баллом, но и содержательной характеристикой;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оценивать учеников не только по предмету, но и в развитии тех или иных жизненно важных качеств;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видеть пробелы не только в знаниях, но и в готовности к жизни.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35795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5800" b="1" dirty="0" smtClean="0">
                <a:solidFill>
                  <a:schemeClr val="bg2">
                    <a:lumMod val="25000"/>
                  </a:schemeClr>
                </a:solidFill>
              </a:rPr>
              <a:t>Психолого-педагогическая и дефектологическая компетентность педагога включает в себя: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</a:rPr>
              <a:t>осведомленность педагога об индивидуальных особенностях каждого ученика, его способностях, сильных сторонах воли и характера;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</a:rPr>
              <a:t>осведомленность в области процессов общения, происходящих в группах, с которыми педагог работает, процессов, происходящих внутри групп как между учащимися, так и между педагогом и группами, педагогом и учащимися, знание того, в какой мере процессы общения содействуют или препятствуют достижению искомых педагогических результатов;</a:t>
            </a:r>
          </a:p>
          <a:p>
            <a:pPr lvl="0">
              <a:buFont typeface="Wingdings" pitchFamily="2" charset="2"/>
              <a:buChar char="v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</a:rPr>
              <a:t>осведомленность педагога в оптимальном выборе методов обучения, о способностях профессионального самосовершенствования, а также о сильных и слабых сторонах своей собственной личности и ее деятельности и о том, что и как нужно сделать в отношении самого себя, чтобы повысить качество самого себя.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785918" y="642918"/>
            <a:ext cx="5429288" cy="78581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Направления: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2357430"/>
            <a:ext cx="3214710" cy="2857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Проведение всех уроков с использованием специальных методов и приемов, направленных на восполнение пробелов в формировании полноценной речевой деятельности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29058" y="4500570"/>
            <a:ext cx="3071834" cy="15001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Соблюдение речевого режима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5008" y="2285992"/>
            <a:ext cx="3071834" cy="15001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Проведение специальных логопедических занятий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3297305">
            <a:off x="2869385" y="1174034"/>
            <a:ext cx="285752" cy="14102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429124" y="1428736"/>
            <a:ext cx="285752" cy="3071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7765252">
            <a:off x="5958798" y="1016223"/>
            <a:ext cx="285752" cy="1675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266063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Самоподготовка – один из важных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оментов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работы педагога – воспитателя,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строится на определенных принципах: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Закрепление знаний, умений и навыков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самостоятельности учащихся (развитие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познавательной активности, воспитания у уча-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ихся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умения учиться)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Индивидуальный подход к учащимся.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Связь учителя и воспитателя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Постоянная речевая коррекция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4" descr="a2b65e76af0d72fc2dfd48baf7b3ac3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841875"/>
            <a:ext cx="26257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выполнения домашнего задания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(начальное звено)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4143380"/>
            <a:ext cx="8888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         33,2%</a:t>
            </a:r>
            <a:endParaRPr lang="ru-RU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1525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выполнения домашнего задания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( 5 - 6 классы)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8758238" cy="4954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2879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cs typeface="Times New Roman" pitchFamily="18" charset="0"/>
              </a:rPr>
              <a:t>«Инновационная деятельность и развитие профессионально-личностных качеств педагогов, как необходимое условие повышения качества образования»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22276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                                        Этапы  работы  над методической темой: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 2111-2012 учебный год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«Профессионализм»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Развитие профессионально-личностных качеств педагогов в условиях реализации программ модернизации образования.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u="sng" dirty="0" smtClean="0">
                <a:solidFill>
                  <a:schemeClr val="tx1"/>
                </a:solidFill>
              </a:rPr>
              <a:t>2012-2013 учебный год: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« </a:t>
            </a:r>
            <a:r>
              <a:rPr lang="ru-RU" b="1" i="1" dirty="0" err="1" smtClean="0">
                <a:solidFill>
                  <a:schemeClr val="tx1"/>
                </a:solidFill>
              </a:rPr>
              <a:t>Инновационность</a:t>
            </a:r>
            <a:r>
              <a:rPr lang="ru-RU" b="1" i="1" dirty="0" smtClean="0">
                <a:solidFill>
                  <a:schemeClr val="tx1"/>
                </a:solidFill>
              </a:rPr>
              <a:t>»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Разработка проекта инновационных идей (определение нового содержания и новых технологий) и запуск процесса реализации инноваций в своей педагогической практике.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u="sng" dirty="0" smtClean="0">
                <a:solidFill>
                  <a:schemeClr val="tx1"/>
                </a:solidFill>
              </a:rPr>
              <a:t>2013-2014 учебный год: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«Качество»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Создание системы педагогического мониторинга для диагностики качества образования и качественных изменений «образа школы».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1525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выполнения домашнего задания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(7 – 9 классы)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54163"/>
          <a:ext cx="877731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20" y="1571612"/>
            <a:ext cx="13598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Д/</a:t>
            </a:r>
            <a:r>
              <a:rPr lang="ru-RU" sz="1100" dirty="0" err="1" smtClean="0"/>
              <a:t>з</a:t>
            </a:r>
            <a:r>
              <a:rPr lang="ru-RU" sz="1100" dirty="0" smtClean="0"/>
              <a:t> выполняется</a:t>
            </a:r>
          </a:p>
          <a:p>
            <a:r>
              <a:rPr lang="ru-RU" sz="1100" dirty="0" err="1" smtClean="0"/>
              <a:t>кач-но</a:t>
            </a:r>
            <a:r>
              <a:rPr lang="ru-RU" sz="1100" dirty="0" smtClean="0"/>
              <a:t>, уч-ся </a:t>
            </a:r>
          </a:p>
          <a:p>
            <a:r>
              <a:rPr lang="ru-RU" sz="1100" dirty="0" smtClean="0"/>
              <a:t>систематически</a:t>
            </a:r>
          </a:p>
          <a:p>
            <a:r>
              <a:rPr lang="ru-RU" sz="1100" dirty="0" smtClean="0"/>
              <a:t>готовы к уроку</a:t>
            </a:r>
            <a:endParaRPr lang="ru-RU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1414"/>
            <a:ext cx="8686800" cy="122398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выполнения домашнего задания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(10 «А», 10 «Б» классы)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 при выполнении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34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 при выполнении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286248" y="1600200"/>
          <a:ext cx="4857752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 при выполнении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428624"/>
            <a:ext cx="8686800" cy="64293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Умные мысли для вашей души: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Люблю предмет, который я люблю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Мне такт и интуиция опора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Я горы вмиг с ребятами сверну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Я слушаю </a:t>
            </a: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детей </a:t>
            </a: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– какое чудо!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Я и творить, и натворить умею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Свои ошибки детям я прощаю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Мне юмор в детстве подмешали в молоко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Я знаю мало, и я это знаю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Я от души со всеми терпелива! </a:t>
            </a:r>
          </a:p>
          <a:p>
            <a:pPr>
              <a:buFont typeface="Wingdings" pitchFamily="2" charset="2"/>
              <a:buChar char="Ø"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</a:rPr>
              <a:t>- Профессия досталась мне от Бога!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6" descr="&amp;_65533ав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571612"/>
            <a:ext cx="214645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4000" b="1" dirty="0" smtClean="0">
                <a:solidFill>
                  <a:schemeClr val="tx1"/>
                </a:solidFill>
              </a:rPr>
              <a:t>Непрерывное совершенствование уровня педагогического мастерства преподавателей и их компетенций в области определенной науки (учебного предмета) и методики преподавания.</a:t>
            </a:r>
            <a:endParaRPr lang="ru-RU" sz="4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    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Профессор А.А. Крылов пишет: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   «... мастер педагогического труда – это, прежде всего, высококомпетентный в психолого-педагогической и собственной предметной области специалист, умеющий репродуцировать на высоком уровне профессиональные знания, навыки, умения».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  Компетенция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–</a:t>
            </a:r>
            <a:r>
              <a:rPr lang="ru-RU" dirty="0" smtClean="0">
                <a:solidFill>
                  <a:schemeClr val="tx1"/>
                </a:solidFill>
              </a:rPr>
              <a:t>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процессов, необходимых чтобы качественно и продуктивно действовать по отношению к ним.</a:t>
            </a:r>
            <a:r>
              <a:rPr lang="ru-RU" b="1" dirty="0" smtClean="0">
                <a:solidFill>
                  <a:schemeClr val="tx1"/>
                </a:solidFill>
              </a:rPr>
              <a:t>(критерий того, </a:t>
            </a:r>
            <a:r>
              <a:rPr lang="ru-RU" b="1" u="sng" dirty="0" smtClean="0">
                <a:solidFill>
                  <a:schemeClr val="tx1"/>
                </a:solidFill>
              </a:rPr>
              <a:t>как должна</a:t>
            </a:r>
            <a:r>
              <a:rPr lang="ru-RU" b="1" dirty="0" smtClean="0">
                <a:solidFill>
                  <a:schemeClr val="tx1"/>
                </a:solidFill>
              </a:rPr>
              <a:t> быть выполнена работа, деятельность).</a:t>
            </a:r>
          </a:p>
        </p:txBody>
      </p:sp>
      <p:pic>
        <p:nvPicPr>
          <p:cNvPr id="4" name="Picture 5" descr="2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-142900"/>
            <a:ext cx="28797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57232"/>
            <a:ext cx="8686800" cy="5222893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Компетентность </a:t>
            </a:r>
            <a:r>
              <a:rPr lang="ru-RU" dirty="0" smtClean="0">
                <a:solidFill>
                  <a:schemeClr val="tx1"/>
                </a:solidFill>
              </a:rPr>
              <a:t>- владение, обладание человеком соответствующей компетенцией, включающей его личностное отношение к ней и предмету деятельности, </a:t>
            </a:r>
            <a:r>
              <a:rPr lang="ru-RU" b="1" dirty="0" smtClean="0">
                <a:solidFill>
                  <a:schemeClr val="tx1"/>
                </a:solidFill>
              </a:rPr>
              <a:t>способность человека решать профессиональные задачи и получать необходимые результаты (критерий того, </a:t>
            </a:r>
            <a:r>
              <a:rPr lang="ru-RU" b="1" u="sng" dirty="0" smtClean="0">
                <a:solidFill>
                  <a:schemeClr val="tx1"/>
                </a:solidFill>
              </a:rPr>
              <a:t>что должно</a:t>
            </a:r>
            <a:r>
              <a:rPr lang="ru-RU" b="1" dirty="0" smtClean="0">
                <a:solidFill>
                  <a:schemeClr val="tx1"/>
                </a:solidFill>
              </a:rPr>
              <a:t> быть выполнено).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Профессионализм </a:t>
            </a:r>
            <a:r>
              <a:rPr lang="ru-RU" sz="3600" b="1" dirty="0" smtClean="0">
                <a:solidFill>
                  <a:schemeClr val="tx1"/>
                </a:solidFill>
              </a:rPr>
              <a:t>- это достижение высоких образцов осуществления нескольких сторон педагогического труда  (деятельность, общения, личности педагога).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Picture 4" descr="66"/>
          <p:cNvPicPr>
            <a:picLocks noChangeAspect="1" noChangeArrowheads="1"/>
          </p:cNvPicPr>
          <p:nvPr/>
        </p:nvPicPr>
        <p:blipFill>
          <a:blip r:embed="rId2" cstate="print"/>
          <a:srcRect t="15244"/>
          <a:stretch>
            <a:fillRect/>
          </a:stretch>
        </p:blipFill>
        <p:spPr bwMode="auto">
          <a:xfrm>
            <a:off x="5214942" y="4500570"/>
            <a:ext cx="3000396" cy="2127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Психолого-педагогическая компетентность педагога </a:t>
            </a:r>
            <a:r>
              <a:rPr lang="ru-RU" b="1" dirty="0" smtClean="0">
                <a:solidFill>
                  <a:schemeClr val="tx1"/>
                </a:solidFill>
              </a:rPr>
              <a:t>– это совокупность определенных качеств (свойств) личности с высоким уровнем профессиональной подготовленности к педагогической деятельности и эффективному взаимодействию с учащимися в образовательном процессе .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М. И. Лукьянова.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8643998" cy="626709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EBA3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1193</TotalTime>
  <Words>1021</Words>
  <Application>Microsoft Office PowerPoint</Application>
  <PresentationFormat>Экран (4:3)</PresentationFormat>
  <Paragraphs>161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Трек</vt:lpstr>
      <vt:lpstr>Слайд 1</vt:lpstr>
      <vt:lpstr>«Инновационная деятельность и развитие профессионально-личностных качеств педагогов, как необходимое условие повышения качества образования»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Педагог должен уметь:</vt:lpstr>
      <vt:lpstr>Педагог должен уметь:</vt:lpstr>
      <vt:lpstr>Слайд 15</vt:lpstr>
      <vt:lpstr>Слайд 16</vt:lpstr>
      <vt:lpstr>Слайд 17</vt:lpstr>
      <vt:lpstr>Качество выполнения домашнего задания (начальное звено)</vt:lpstr>
      <vt:lpstr>Качество выполнения домашнего задания ( 5 - 6 классы)</vt:lpstr>
      <vt:lpstr>Качество выполнения домашнего задания (7 – 9 классы)</vt:lpstr>
      <vt:lpstr>Качество выполнения домашнего задания (10 «А», 10 «Б» классы)</vt:lpstr>
      <vt:lpstr>Основные трудности при выполнении д/з</vt:lpstr>
      <vt:lpstr>Основные трудности при выполнении д/з</vt:lpstr>
      <vt:lpstr>Основные трудности при выполнении д/з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Игровая деятельность выполняет функции:</dc:title>
  <cp:lastModifiedBy>анатолий</cp:lastModifiedBy>
  <cp:revision>133</cp:revision>
  <dcterms:modified xsi:type="dcterms:W3CDTF">2014-02-16T15:55:39Z</dcterms:modified>
</cp:coreProperties>
</file>