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75" r:id="rId4"/>
    <p:sldId id="272" r:id="rId5"/>
    <p:sldId id="259" r:id="rId6"/>
    <p:sldId id="260" r:id="rId7"/>
    <p:sldId id="261" r:id="rId8"/>
    <p:sldId id="258" r:id="rId9"/>
    <p:sldId id="266" r:id="rId10"/>
    <p:sldId id="269" r:id="rId11"/>
    <p:sldId id="267" r:id="rId12"/>
    <p:sldId id="263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22" autoAdjust="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70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СОШ №2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Исследовательская работа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Может ли книгу заменить компьютер?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Выполнила ученица 5а класса Глущенко Ольга.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Руководитель учитель математики Батурина Л.М.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Ханты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Мансийск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2014г.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-180528" y="0"/>
            <a:ext cx="5328592" cy="6500813"/>
          </a:xfrm>
        </p:spPr>
        <p:txBody>
          <a:bodyPr>
            <a:noAutofit/>
          </a:bodyPr>
          <a:lstStyle/>
          <a:p>
            <a:r>
              <a:rPr lang="ru-RU" sz="1800" dirty="0" smtClean="0"/>
              <a:t>Книга же, наоборот, на протяжении всей истории являлась основой духовной культуры, средством общения, эмоционального и умственного развития растущего человека, формированием личности.</a:t>
            </a:r>
          </a:p>
          <a:p>
            <a:r>
              <a:rPr lang="ru-RU" sz="1800" dirty="0" smtClean="0"/>
              <a:t> Как показывают научные исследования, для нормального развития ребёнок обязательно должен читать бумажные книги. </a:t>
            </a:r>
          </a:p>
          <a:p>
            <a:r>
              <a:rPr lang="ru-RU" sz="1800" dirty="0" smtClean="0"/>
              <a:t>Если перед сном умный родитель почитает своему 3-4-летнему ребёнку сказку, ему будут сниться красочные и добрые сны, да и сам он будет видеть чёткую разницу между добром и злом и стремиться к тому доброму герою, который в конце всех спас. Сказка </a:t>
            </a:r>
            <a:r>
              <a:rPr lang="ru-RU" sz="1800" b="1" dirty="0" smtClean="0"/>
              <a:t>–</a:t>
            </a:r>
            <a:r>
              <a:rPr lang="ru-RU" sz="1800" dirty="0" smtClean="0"/>
              <a:t> это самый доступный способ сформировать в ребёнке положительные качества, развить фантазию и творческие способности. </a:t>
            </a:r>
          </a:p>
          <a:p>
            <a:r>
              <a:rPr lang="ru-RU" sz="1800" i="1" dirty="0" smtClean="0"/>
              <a:t>Не стоит забывать, что читать мы научились благодаря нашим первым «бумажным друзьям». 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076056" y="0"/>
            <a:ext cx="4429125" cy="635793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Проводя всё больше времени за компьютером, мы пренебрегаем выполнением школьных заданий, рисованием, творческими занятиями, посещением кружков, чтением книг и, что самое главное</a:t>
            </a:r>
            <a:r>
              <a:rPr lang="ru-RU" sz="2000" b="1" dirty="0" smtClean="0"/>
              <a:t>–</a:t>
            </a:r>
            <a:r>
              <a:rPr lang="ru-RU" sz="2000" dirty="0" smtClean="0"/>
              <a:t> общением с друзьями, тем самым обрекая себя на духовно-нравственную безграмотность</a:t>
            </a:r>
          </a:p>
          <a:p>
            <a:r>
              <a:rPr lang="ru-RU" sz="2000" dirty="0" smtClean="0"/>
              <a:t> Компьютеры, попади на них вода или прокрадись в них вирус, превращаются в сущую нервотрёпку и свинью-копилку. Они, в отличие от книг, ещё не заслужили такого статуса как друг человека</a:t>
            </a:r>
            <a:endParaRPr lang="ru-RU" sz="2000" dirty="0"/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5785778"/>
            <a:ext cx="1944216" cy="1072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399032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Компьютер никогда не сможет заменить обычную книгу. Компьютер не может заменить, то на чём писали в древности.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-180528" y="1124744"/>
            <a:ext cx="5400600" cy="5143536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Нужно жить, совмещая чтение книг и пользование компьютером только при необходимости, а не сидеть за ним часами.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Перелистывая страничку за страничкой, всё глубже попадаешь в мир чудес, знаний. Открывается совершенно новый путь, который хочется пройти, попутно обретая друзей, преодолевать препятствия. Когда путь закончен, у меня остаются (абсолютно на всю жизнь, убеждена в этом) воспоминания, которые я могу в любой момент извлечь вновь.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Ничего не заменит мне потёртого корешка со старой закладкой, шелеста страниц, их «нового» запаха и скрипения, красочной обложки и оформления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860032" y="836712"/>
            <a:ext cx="4572000" cy="4697427"/>
          </a:xfrm>
        </p:spPr>
        <p:txBody>
          <a:bodyPr>
            <a:noAutofit/>
          </a:bodyPr>
          <a:lstStyle/>
          <a:p>
            <a:r>
              <a:rPr lang="ru-RU" sz="1600" i="1" dirty="0" smtClean="0"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latin typeface="Georgia" pitchFamily="18" charset="0"/>
                <a:cs typeface="Times New Roman" pitchFamily="18" charset="0"/>
              </a:rPr>
              <a:t>Уже в наши дни многие врачи говорят о компьютерной зависимости, как о зависимости наркоманов. Любители компьютерных развлечений находятся в постоянном «пассивном возбуждении» и это действует как наркотик. Я считаю, что в будущем у таких детей будет занижена самооценка, они будут плохо учиться в школе и самое главное </a:t>
            </a:r>
            <a:r>
              <a:rPr lang="ru-RU" sz="1800" b="1" i="1" dirty="0" smtClean="0">
                <a:latin typeface="Georgia" pitchFamily="18" charset="0"/>
                <a:cs typeface="Times New Roman" pitchFamily="18" charset="0"/>
              </a:rPr>
              <a:t>–</a:t>
            </a:r>
            <a:r>
              <a:rPr lang="ru-RU" sz="1800" i="1" dirty="0" smtClean="0">
                <a:latin typeface="Georgia" pitchFamily="18" charset="0"/>
                <a:cs typeface="Times New Roman" pitchFamily="18" charset="0"/>
              </a:rPr>
              <a:t> это приведёт к трудностям в общении со сверстниками. </a:t>
            </a:r>
          </a:p>
          <a:p>
            <a:pPr>
              <a:buNone/>
            </a:pPr>
            <a:r>
              <a:rPr lang="ru-RU" sz="1800" i="1" dirty="0" smtClean="0">
                <a:latin typeface="Georgia" pitchFamily="18" charset="0"/>
                <a:cs typeface="Times New Roman" pitchFamily="18" charset="0"/>
              </a:rPr>
              <a:t>        Ведь главное, чтобы компьютер нам помогал, а не завладел полностью нашим разумом. А без чтения нет будущего у общества и страны</a:t>
            </a:r>
            <a:r>
              <a:rPr lang="ru-RU" sz="1800" i="1" dirty="0" smtClean="0">
                <a:latin typeface="Georgia" pitchFamily="18" charset="0"/>
              </a:rPr>
              <a:t>.</a:t>
            </a:r>
            <a:endParaRPr lang="ru-RU" sz="18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всем, всем, всем хочу сказать: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Давайте думать о будущем,</a:t>
            </a:r>
          </a:p>
          <a:p>
            <a:r>
              <a:rPr lang="ru-RU" dirty="0" smtClean="0"/>
              <a:t>Давайте детей приучать</a:t>
            </a:r>
          </a:p>
          <a:p>
            <a:r>
              <a:rPr lang="ru-RU" dirty="0" smtClean="0"/>
              <a:t>Идти по жизни с книгой,</a:t>
            </a:r>
          </a:p>
          <a:p>
            <a:r>
              <a:rPr lang="ru-RU" dirty="0" smtClean="0"/>
              <a:t>Уверенно с ней шагать.</a:t>
            </a:r>
          </a:p>
          <a:p>
            <a:r>
              <a:rPr lang="ru-RU" dirty="0" smtClean="0"/>
              <a:t>Не забывать об истории</a:t>
            </a:r>
          </a:p>
          <a:p>
            <a:r>
              <a:rPr lang="ru-RU" dirty="0" smtClean="0"/>
              <a:t>Что в книгах живёт всегда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98884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Учиться думать и мыслить,</a:t>
            </a:r>
          </a:p>
          <a:p>
            <a:r>
              <a:rPr lang="ru-RU" dirty="0" smtClean="0"/>
              <a:t>И книги беречь – да!</a:t>
            </a:r>
          </a:p>
          <a:p>
            <a:r>
              <a:rPr lang="ru-RU" dirty="0" smtClean="0"/>
              <a:t>Давайте не потеряемся</a:t>
            </a:r>
          </a:p>
          <a:p>
            <a:r>
              <a:rPr lang="ru-RU" dirty="0" smtClean="0"/>
              <a:t>В век технологий мы.</a:t>
            </a:r>
          </a:p>
          <a:p>
            <a:r>
              <a:rPr lang="ru-RU" dirty="0" smtClean="0"/>
              <a:t>Сбережём печатное слово</a:t>
            </a:r>
          </a:p>
          <a:p>
            <a:r>
              <a:rPr lang="ru-RU" dirty="0" smtClean="0"/>
              <a:t>И в поколение передадим!</a:t>
            </a:r>
          </a:p>
          <a:p>
            <a:endParaRPr lang="ru-RU" dirty="0"/>
          </a:p>
        </p:txBody>
      </p:sp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0"/>
            <a:ext cx="2107058" cy="2107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5229200"/>
            <a:ext cx="2000622" cy="16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284984"/>
            <a:ext cx="5580112" cy="32968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88640"/>
            <a:ext cx="59766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2"/>
                </a:solidFill>
                <a:latin typeface="Georgia" pitchFamily="18" charset="0"/>
              </a:rPr>
              <a:t>Почему молодёжь стала реже ходить в библиотеки?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Georgia" pitchFamily="18" charset="0"/>
              </a:rPr>
              <a:t>Многие просто ленятся туда сходить, даже те, у кого библиотека за углом.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Georgia" pitchFamily="18" charset="0"/>
              </a:rPr>
              <a:t>Читайте книги, не упускайте возможность общения с чудом.</a:t>
            </a:r>
            <a:endParaRPr lang="ru-RU" sz="2800" i="1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" y="2"/>
          <a:ext cx="9143999" cy="794401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143635"/>
                <a:gridCol w="428628"/>
                <a:gridCol w="428628"/>
                <a:gridCol w="500066"/>
                <a:gridCol w="428628"/>
                <a:gridCol w="500066"/>
                <a:gridCol w="357174"/>
                <a:gridCol w="357174"/>
              </a:tblGrid>
              <a:tr h="341873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5А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5Б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600" dirty="0" smtClean="0"/>
                        <a:t>5В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89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Мы провели опрос пятиклассников</a:t>
                      </a:r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да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нет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да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нет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да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нет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Итог</a:t>
                      </a:r>
                    </a:p>
                    <a:p>
                      <a:r>
                        <a:rPr lang="ru-RU" sz="1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за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4840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1“</a:t>
                      </a:r>
                      <a:r>
                        <a:rPr lang="ru-RU" sz="1600" dirty="0" smtClean="0"/>
                        <a:t>Как ты считаешь, может ли человек прожить без книги?</a:t>
                      </a:r>
                      <a:r>
                        <a:rPr lang="en-US" sz="1600" dirty="0" smtClean="0"/>
                        <a:t>”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21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8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dirty="0" smtClean="0"/>
                        <a:t>Нравиться ли тебе читать?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23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418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dirty="0" smtClean="0"/>
                        <a:t>Хотите получить книгу в подарок?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418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dirty="0" smtClean="0"/>
                        <a:t>Беседуешь о прочитанной книги</a:t>
                      </a:r>
                      <a:r>
                        <a:rPr lang="ru-RU" sz="1600" baseline="0" dirty="0" smtClean="0"/>
                        <a:t> с родителями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4865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baseline="0" dirty="0" smtClean="0"/>
                        <a:t>Есть у вас в семье, такое увлечение как домашнее чтение?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5982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baseline="0" dirty="0" smtClean="0"/>
                        <a:t>Перечитываешь ли ты дома с родителями то произведение, с которым познакомился в классе?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57150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dirty="0" smtClean="0"/>
                        <a:t>Я- книголюб, уверен в том, что книгу ничто не заменит.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418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ru-RU" sz="1600" dirty="0" smtClean="0"/>
                        <a:t>Я оптимист, мечтаю о единении</a:t>
                      </a:r>
                      <a:r>
                        <a:rPr lang="ru-RU" sz="1600" baseline="0" dirty="0" smtClean="0"/>
                        <a:t> книг и компьютера.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17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418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 Я</a:t>
                      </a:r>
                      <a:r>
                        <a:rPr lang="ru-RU" sz="1600" baseline="0" dirty="0" smtClean="0"/>
                        <a:t> тинэйджер, верю только в современную технику.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5982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 На</a:t>
                      </a:r>
                      <a:r>
                        <a:rPr lang="ru-RU" sz="1600" baseline="0" dirty="0" smtClean="0"/>
                        <a:t> решение детей- читать или не читать, большое влияние оказывает семья?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418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ru-RU" sz="1600" dirty="0" smtClean="0"/>
                        <a:t>Родители читали ли</a:t>
                      </a:r>
                      <a:r>
                        <a:rPr lang="ru-RU" sz="1600" baseline="0" dirty="0" smtClean="0"/>
                        <a:t> тебе сказку?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21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59827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 Есть ли соперничество между компьютером и книгой или нет?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17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418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 </a:t>
                      </a:r>
                      <a:r>
                        <a:rPr lang="en-US" sz="1600" dirty="0" smtClean="0"/>
                        <a:t>“</a:t>
                      </a:r>
                      <a:r>
                        <a:rPr lang="ru-RU" sz="1600" dirty="0" smtClean="0"/>
                        <a:t>Заменит</a:t>
                      </a:r>
                      <a:r>
                        <a:rPr lang="ru-RU" sz="1600" baseline="0" dirty="0" smtClean="0"/>
                        <a:t> ли компьютер книгу?</a:t>
                      </a:r>
                      <a:r>
                        <a:rPr lang="en-US" sz="1600" baseline="0" dirty="0" smtClean="0"/>
                        <a:t>”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17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Да, книга заменит компьютер-</a:t>
            </a:r>
          </a:p>
          <a:p>
            <a:r>
              <a:rPr lang="ru-RU" dirty="0" smtClean="0"/>
              <a:t>Нет, книга не заменит компьютер-</a:t>
            </a:r>
          </a:p>
          <a:p>
            <a:r>
              <a:rPr lang="ru-RU" smtClean="0"/>
              <a:t>Таким образом: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286844" cy="2308324"/>
          </a:xfrm>
          <a:prstGeom prst="rect">
            <a:avLst/>
          </a:prstGeom>
          <a:solidFill>
            <a:srgbClr val="F5F5F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Наше здоровье в немалой степени зависит от того, что и как мы 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читаем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. Это в полной мере касается и </a:t>
            </a:r>
            <a:r>
              <a:rPr lang="ru-RU" sz="900" dirty="0" smtClean="0">
                <a:solidFill>
                  <a:srgbClr val="666666"/>
                </a:solidFill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rgbClr val="666666"/>
                </a:solidFill>
                <a:latin typeface="Helvetica"/>
                <a:ea typeface="Times New Roman" pitchFamily="18" charset="0"/>
                <a:cs typeface="Arial" pitchFamily="34" charset="0"/>
              </a:rPr>
              <a:t>чтения  книг.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Но, то, что полезно для организма в целом – нередко 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забываем.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. И довольно глупо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 сами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разрушаем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здоровье.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Чтобы этого не произошло, нужно </a:t>
            </a:r>
            <a:r>
              <a:rPr lang="ru-RU" sz="900" dirty="0" smtClean="0">
                <a:solidFill>
                  <a:srgbClr val="666666"/>
                </a:solidFill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rgbClr val="666666"/>
                </a:solidFill>
                <a:latin typeface="Helvetica"/>
                <a:ea typeface="Times New Roman" pitchFamily="18" charset="0"/>
                <a:cs typeface="Arial" pitchFamily="34" charset="0"/>
              </a:rPr>
              <a:t>помнить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900" dirty="0" smtClean="0">
                <a:solidFill>
                  <a:srgbClr val="666666"/>
                </a:solidFill>
                <a:latin typeface="Helvetica"/>
                <a:ea typeface="Times New Roman" pitchFamily="18" charset="0"/>
                <a:cs typeface="Arial" pitchFamily="34" charset="0"/>
              </a:rPr>
              <a:t> сколько времени </a:t>
            </a:r>
            <a:r>
              <a:rPr lang="ru-RU" sz="900" dirty="0" smtClean="0">
                <a:solidFill>
                  <a:srgbClr val="666666"/>
                </a:solidFill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rgbClr val="666666"/>
                </a:solidFill>
                <a:latin typeface="Helvetica"/>
                <a:ea typeface="Times New Roman" pitchFamily="18" charset="0"/>
                <a:cs typeface="Arial" pitchFamily="34" charset="0"/>
              </a:rPr>
              <a:t>можно уделять компьютеру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900" b="1" i="1" u="sng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Гипотеза: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 Мы предположили, что компьютер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не сможет заменить книгу.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моей работы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выяснить, действительно </a:t>
            </a:r>
            <a:r>
              <a:rPr kumimoji="0" lang="ru-RU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 минут в день  работы за компьютером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является залогом здоровья,</a:t>
            </a:r>
            <a:r>
              <a:rPr kumimoji="0" lang="ru-RU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выяснить сможет ли компьютер заменить книгу?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900" b="1" i="1" u="sng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Задачи:</a:t>
            </a:r>
            <a:endParaRPr kumimoji="0" lang="ru-RU" sz="12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9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Выяснить,</a:t>
            </a:r>
            <a:r>
              <a:rPr kumimoji="0" lang="ru-RU" sz="9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мнения </a:t>
            </a:r>
            <a:r>
              <a:rPr lang="ru-RU" sz="900" dirty="0" smtClean="0">
                <a:solidFill>
                  <a:srgbClr val="000000"/>
                </a:solidFill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rgbClr val="000000"/>
                </a:solidFill>
                <a:latin typeface="Helvetica"/>
                <a:ea typeface="Times New Roman" pitchFamily="18" charset="0"/>
                <a:cs typeface="Arial" pitchFamily="34" charset="0"/>
              </a:rPr>
              <a:t>ребят о книгах</a:t>
            </a:r>
            <a:r>
              <a:rPr kumimoji="0" lang="ru-RU" sz="9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?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Сравнить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мнения ребят об отношении к компьютеру?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Как относятся дети к 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чтению книг</a:t>
            </a:r>
            <a:r>
              <a:rPr lang="ru-RU" sz="900" dirty="0" smtClean="0">
                <a:solidFill>
                  <a:srgbClr val="666666"/>
                </a:solidFill>
                <a:latin typeface="Helvetica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Предмет исследования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: </a:t>
            </a:r>
            <a:r>
              <a:rPr lang="ru-RU" sz="900" dirty="0" smtClean="0">
                <a:solidFill>
                  <a:srgbClr val="666666"/>
                </a:solidFill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rgbClr val="666666"/>
                </a:solidFill>
                <a:latin typeface="Helvetica"/>
                <a:ea typeface="Times New Roman" pitchFamily="18" charset="0"/>
                <a:cs typeface="Arial" pitchFamily="34" charset="0"/>
              </a:rPr>
              <a:t>учащиеся 5х классов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Методы исследования: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теоретический (анализ фактов из литературы, Интернет – источников); эмпирический (сравнение, сопоставление, проведение социального опроса); математический (статистическая обработка);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Практическая значимость работы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: исследовав отношение ребят к </a:t>
            </a:r>
            <a:r>
              <a:rPr lang="ru-RU" sz="900" dirty="0" smtClean="0">
                <a:solidFill>
                  <a:srgbClr val="666666"/>
                </a:solidFill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rgbClr val="666666"/>
                </a:solidFill>
                <a:latin typeface="Helvetica"/>
                <a:ea typeface="Times New Roman" pitchFamily="18" charset="0"/>
                <a:cs typeface="Arial" pitchFamily="34" charset="0"/>
              </a:rPr>
              <a:t>книге, сохранить физическое  и нравственное здоровье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можно с уверенностью сделать вывод о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необходимости и важности в целях преду­преждения заболевания  соблюдение режима </a:t>
            </a:r>
            <a:r>
              <a:rPr lang="ru-RU" sz="900" dirty="0" smtClean="0">
                <a:solidFill>
                  <a:srgbClr val="000000"/>
                </a:solidFill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rgbClr val="000000"/>
                </a:solidFill>
                <a:latin typeface="Helvetica"/>
                <a:ea typeface="Times New Roman" pitchFamily="18" charset="0"/>
                <a:cs typeface="Arial" pitchFamily="34" charset="0"/>
              </a:rPr>
              <a:t>работы на компьютере,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нормального сна, чтения полезной литературы.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399032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Из всех проявлений человеческого творчества самое удивительное и достойное внимания – это книга.</a:t>
            </a:r>
            <a:r>
              <a:rPr lang="ru-RU" sz="2400" dirty="0" smtClean="0"/>
              <a:t>                                                        </a:t>
            </a:r>
            <a:r>
              <a:rPr lang="ru-RU" sz="2400" i="1" dirty="0" smtClean="0"/>
              <a:t>Т. </a:t>
            </a:r>
            <a:r>
              <a:rPr lang="ru-RU" sz="2400" i="1" dirty="0" err="1" smtClean="0"/>
              <a:t>Карлейль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4176464" cy="4525963"/>
          </a:xfrm>
        </p:spPr>
        <p:txBody>
          <a:bodyPr>
            <a:noAutofit/>
          </a:bodyPr>
          <a:lstStyle/>
          <a:p>
            <a:r>
              <a:rPr lang="ru-RU" sz="1800" dirty="0" smtClean="0"/>
              <a:t>В мир научного прогресса</a:t>
            </a:r>
          </a:p>
          <a:p>
            <a:r>
              <a:rPr lang="ru-RU" sz="1800" dirty="0" smtClean="0"/>
              <a:t>Власть компьютеру дана,</a:t>
            </a:r>
          </a:p>
          <a:p>
            <a:r>
              <a:rPr lang="ru-RU" sz="1800" dirty="0" smtClean="0"/>
              <a:t>Мы гуляем в Интернете, </a:t>
            </a:r>
          </a:p>
          <a:p>
            <a:r>
              <a:rPr lang="ru-RU" sz="1800" dirty="0" smtClean="0"/>
              <a:t>Там общаемся сполна.</a:t>
            </a:r>
          </a:p>
          <a:p>
            <a:r>
              <a:rPr lang="ru-RU" sz="1800" dirty="0" smtClean="0"/>
              <a:t>В гости нам ходить не надо,</a:t>
            </a:r>
          </a:p>
          <a:p>
            <a:r>
              <a:rPr lang="ru-RU" sz="1800" dirty="0" smtClean="0"/>
              <a:t>Письма можно не писать,</a:t>
            </a:r>
          </a:p>
          <a:p>
            <a:r>
              <a:rPr lang="ru-RU" sz="1800" dirty="0" smtClean="0"/>
              <a:t>Учимся не напрягаясь</a:t>
            </a:r>
          </a:p>
          <a:p>
            <a:r>
              <a:rPr lang="ru-RU" sz="1800" dirty="0" smtClean="0"/>
              <a:t>Смысл  жизни познавать!</a:t>
            </a:r>
          </a:p>
          <a:p>
            <a:r>
              <a:rPr lang="ru-RU" sz="1800" dirty="0" smtClean="0"/>
              <a:t>Как всё в мире стало просто,</a:t>
            </a:r>
          </a:p>
          <a:p>
            <a:r>
              <a:rPr lang="ru-RU" sz="1800" dirty="0" smtClean="0"/>
              <a:t>Лишь на кнопочку нажал</a:t>
            </a:r>
          </a:p>
          <a:p>
            <a:r>
              <a:rPr lang="ru-RU" sz="1800" dirty="0" smtClean="0"/>
              <a:t>И домашнее заданье </a:t>
            </a:r>
          </a:p>
          <a:p>
            <a:r>
              <a:rPr lang="ru-RU" sz="1800" dirty="0" smtClean="0"/>
              <a:t>Без проблем уже списал.</a:t>
            </a:r>
          </a:p>
          <a:p>
            <a:r>
              <a:rPr lang="ru-RU" sz="1800" dirty="0" smtClean="0"/>
              <a:t>Но однажды в «мир чудесный»</a:t>
            </a:r>
          </a:p>
          <a:p>
            <a:r>
              <a:rPr lang="ru-RU" sz="1800" dirty="0" smtClean="0"/>
              <a:t>Постучалась книга вдруг</a:t>
            </a:r>
          </a:p>
          <a:p>
            <a:r>
              <a:rPr lang="ru-RU" sz="1800" dirty="0" smtClean="0"/>
              <a:t>И спросила очень грустно:</a:t>
            </a:r>
          </a:p>
          <a:p>
            <a:r>
              <a:rPr lang="ru-RU" sz="1800" dirty="0" smtClean="0"/>
              <a:t>«Как живешь ты, милый друг?»</a:t>
            </a:r>
            <a:endParaRPr lang="ru-RU" sz="1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99992" y="1124744"/>
            <a:ext cx="4644008" cy="5301208"/>
          </a:xfrm>
        </p:spPr>
        <p:txBody>
          <a:bodyPr>
            <a:noAutofit/>
          </a:bodyPr>
          <a:lstStyle/>
          <a:p>
            <a:r>
              <a:rPr lang="ru-RU" sz="1800" dirty="0" smtClean="0"/>
              <a:t>Я ответил без стесненья:</a:t>
            </a:r>
          </a:p>
          <a:p>
            <a:r>
              <a:rPr lang="ru-RU" sz="1800" dirty="0" smtClean="0"/>
              <a:t>«Всё  о </a:t>
            </a:r>
            <a:r>
              <a:rPr lang="ru-RU" sz="1800" baseline="30000" dirty="0" smtClean="0"/>
              <a:t>,</a:t>
            </a:r>
            <a:r>
              <a:rPr lang="ru-RU" sz="1800" dirty="0" err="1" smtClean="0"/>
              <a:t>кей</a:t>
            </a:r>
            <a:r>
              <a:rPr lang="ru-RU" sz="1800" dirty="0" smtClean="0"/>
              <a:t> теперь у нас!</a:t>
            </a:r>
          </a:p>
          <a:p>
            <a:r>
              <a:rPr lang="ru-RU" sz="1800" dirty="0" smtClean="0"/>
              <a:t>В мире полном развлечений</a:t>
            </a:r>
          </a:p>
          <a:p>
            <a:r>
              <a:rPr lang="ru-RU" sz="1800" dirty="0" smtClean="0"/>
              <a:t>Мы проводим каждый час».</a:t>
            </a:r>
          </a:p>
          <a:p>
            <a:r>
              <a:rPr lang="ru-RU" sz="1800" dirty="0" smtClean="0"/>
              <a:t>Призадумалась вдруг книга,</a:t>
            </a:r>
          </a:p>
          <a:p>
            <a:r>
              <a:rPr lang="ru-RU" sz="1800" dirty="0" smtClean="0"/>
              <a:t>Задала простой вопрос:</a:t>
            </a:r>
          </a:p>
          <a:p>
            <a:r>
              <a:rPr lang="ru-RU" sz="1800" dirty="0" smtClean="0"/>
              <a:t>«В чём, скажи мне, суть ученья,</a:t>
            </a:r>
          </a:p>
          <a:p>
            <a:r>
              <a:rPr lang="ru-RU" sz="1800" dirty="0" smtClean="0"/>
              <a:t>Что компьютер вам донёс?»</a:t>
            </a:r>
          </a:p>
          <a:p>
            <a:r>
              <a:rPr lang="ru-RU" sz="1800" dirty="0" smtClean="0"/>
              <a:t>Размышлять пришлось мне долго,</a:t>
            </a:r>
          </a:p>
          <a:p>
            <a:r>
              <a:rPr lang="ru-RU" sz="1800" dirty="0" smtClean="0"/>
              <a:t>И ответ я не нашёл.</a:t>
            </a:r>
          </a:p>
          <a:p>
            <a:r>
              <a:rPr lang="ru-RU" sz="1800" dirty="0" smtClean="0"/>
              <a:t>«В том ученье </a:t>
            </a:r>
            <a:r>
              <a:rPr lang="ru-RU" sz="1800" b="1" dirty="0" smtClean="0"/>
              <a:t>–</a:t>
            </a:r>
            <a:r>
              <a:rPr lang="ru-RU" sz="1800" dirty="0" smtClean="0"/>
              <a:t> мало толку!» </a:t>
            </a:r>
            <a:r>
              <a:rPr lang="ru-RU" sz="1800" b="1" dirty="0" smtClean="0"/>
              <a:t>–</a:t>
            </a:r>
            <a:endParaRPr lang="ru-RU" sz="1800" dirty="0" smtClean="0"/>
          </a:p>
          <a:p>
            <a:r>
              <a:rPr lang="ru-RU" sz="1800" dirty="0" smtClean="0"/>
              <a:t>Вдруг я к выводу пришёл.</a:t>
            </a:r>
          </a:p>
          <a:p>
            <a:r>
              <a:rPr lang="ru-RU" sz="1800" dirty="0" smtClean="0"/>
              <a:t>Побежал быстрей я к книгам,</a:t>
            </a:r>
          </a:p>
          <a:p>
            <a:r>
              <a:rPr lang="ru-RU" sz="1800" dirty="0" smtClean="0"/>
              <a:t>Взял и начал всё читать,</a:t>
            </a:r>
          </a:p>
          <a:p>
            <a:r>
              <a:rPr lang="ru-RU" sz="1800" dirty="0" smtClean="0"/>
              <a:t>Вот в чём суть всего ученья </a:t>
            </a:r>
            <a:r>
              <a:rPr lang="ru-RU" sz="1800" b="1" dirty="0" smtClean="0"/>
              <a:t>–</a:t>
            </a:r>
            <a:endParaRPr lang="ru-RU" sz="1800" dirty="0" smtClean="0"/>
          </a:p>
          <a:p>
            <a:r>
              <a:rPr lang="ru-RU" sz="1800" dirty="0" smtClean="0"/>
              <a:t>Жить, творить и познавать.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Читать, не размышляя, всё равно, что есть и не переваривать.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Э. Борк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 ищешь знаний, мудрости земной,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 ищешь смысла жизни во Вселенной?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Найди на полке книгу и раскрой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Источник мысли чистый вдохновенный.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 полюби её, как любит мать,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жаждущим умом, большой душою,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Она поможет мир тебе узнать,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Она пред взором многое откроет.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Мирцхулава</a:t>
            </a:r>
            <a:r>
              <a:rPr lang="ru-RU" sz="3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«Книга».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School_University-150x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9096" y="4293096"/>
            <a:ext cx="2564904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10646"/>
            <a:ext cx="914400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«Читать, не размышляя, всё равно, что есть и не переваривать».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Э. </a:t>
            </a:r>
            <a:r>
              <a:rPr lang="ru-RU" sz="2400" i="1" dirty="0" err="1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Борк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Georgia" pitchFamily="18" charset="0"/>
                <a:cs typeface="Arial" pitchFamily="34" charset="0"/>
              </a:rPr>
              <a:t>Книгу М. Горький называл </a:t>
            </a:r>
          </a:p>
          <a:p>
            <a:r>
              <a:rPr lang="ru-RU" sz="2400" i="1" dirty="0" smtClean="0">
                <a:latin typeface="Georgia" pitchFamily="18" charset="0"/>
                <a:cs typeface="Arial" pitchFamily="34" charset="0"/>
              </a:rPr>
              <a:t>«Чудом из всех чудес, сотворённых человечеством». </a:t>
            </a:r>
          </a:p>
          <a:p>
            <a:endParaRPr lang="ru-RU" sz="2400" i="1" dirty="0" smtClean="0">
              <a:latin typeface="Georgia" pitchFamily="18" charset="0"/>
            </a:endParaRPr>
          </a:p>
          <a:p>
            <a:r>
              <a:rPr lang="ru-RU" sz="2400" i="1" dirty="0" smtClean="0">
                <a:latin typeface="Georgia" pitchFamily="18" charset="0"/>
              </a:rPr>
              <a:t>«Человек перестаёт мыслить, когда перестаёт читать».</a:t>
            </a:r>
          </a:p>
          <a:p>
            <a:r>
              <a:rPr lang="ru-RU" sz="2400" i="1" dirty="0" smtClean="0">
                <a:latin typeface="Georgia" pitchFamily="18" charset="0"/>
              </a:rPr>
              <a:t> Великий французский писатель и философ Д. Дидро.</a:t>
            </a:r>
          </a:p>
          <a:p>
            <a:endParaRPr lang="ru-RU" sz="2400" i="1" dirty="0" smtClean="0">
              <a:latin typeface="Georgia" pitchFamily="18" charset="0"/>
            </a:endParaRPr>
          </a:p>
          <a:p>
            <a:r>
              <a:rPr lang="ru-RU" sz="2400" i="1" dirty="0" smtClean="0">
                <a:latin typeface="Georgia" pitchFamily="18" charset="0"/>
              </a:rPr>
              <a:t> «Вовремя прочитанная книга </a:t>
            </a:r>
            <a:r>
              <a:rPr lang="ru-RU" sz="2400" b="1" i="1" dirty="0" smtClean="0">
                <a:latin typeface="Georgia" pitchFamily="18" charset="0"/>
              </a:rPr>
              <a:t>–</a:t>
            </a:r>
            <a:r>
              <a:rPr lang="ru-RU" sz="2400" i="1" dirty="0" smtClean="0">
                <a:latin typeface="Georgia" pitchFamily="18" charset="0"/>
              </a:rPr>
              <a:t> огромная удача». </a:t>
            </a:r>
          </a:p>
          <a:p>
            <a:r>
              <a:rPr lang="ru-RU" sz="2400" i="1" dirty="0" smtClean="0">
                <a:latin typeface="Georgia" pitchFamily="18" charset="0"/>
              </a:rPr>
              <a:t>                     Писатель: Петр Андреевич  Павленко</a:t>
            </a:r>
          </a:p>
          <a:p>
            <a:endParaRPr lang="ru-RU" sz="2400" i="1" dirty="0" smtClean="0">
              <a:latin typeface="Georgia" pitchFamily="18" charset="0"/>
            </a:endParaRPr>
          </a:p>
          <a:p>
            <a:r>
              <a:rPr lang="ru-RU" sz="2400" i="1" dirty="0" smtClean="0">
                <a:latin typeface="Georgia" pitchFamily="18" charset="0"/>
              </a:rPr>
              <a:t> </a:t>
            </a:r>
            <a:r>
              <a:rPr lang="ru-RU" sz="2400" i="1" dirty="0" err="1" smtClean="0">
                <a:latin typeface="Georgia" pitchFamily="18" charset="0"/>
              </a:rPr>
              <a:t>Фрэнсис</a:t>
            </a:r>
            <a:r>
              <a:rPr lang="ru-RU" sz="2400" i="1" dirty="0" smtClean="0">
                <a:latin typeface="Georgia" pitchFamily="18" charset="0"/>
              </a:rPr>
              <a:t> Бэкон: «Книги </a:t>
            </a:r>
            <a:r>
              <a:rPr lang="ru-RU" sz="2400" b="1" i="1" dirty="0" smtClean="0">
                <a:latin typeface="Georgia" pitchFamily="18" charset="0"/>
              </a:rPr>
              <a:t>–</a:t>
            </a:r>
            <a:r>
              <a:rPr lang="ru-RU" sz="2400" i="1" dirty="0" smtClean="0">
                <a:latin typeface="Georgia" pitchFamily="18" charset="0"/>
              </a:rPr>
              <a:t> корабли мысли, странствующие по волнам времени и</a:t>
            </a:r>
          </a:p>
          <a:p>
            <a:r>
              <a:rPr lang="ru-RU" sz="2400" i="1" dirty="0" smtClean="0">
                <a:latin typeface="Georgia" pitchFamily="18" charset="0"/>
              </a:rPr>
              <a:t> бережно несущие свой драгоценный груз</a:t>
            </a:r>
          </a:p>
          <a:p>
            <a:r>
              <a:rPr lang="ru-RU" sz="2400" i="1" dirty="0" smtClean="0">
                <a:latin typeface="Georgia" pitchFamily="18" charset="0"/>
              </a:rPr>
              <a:t> от поколения к поколению»</a:t>
            </a:r>
          </a:p>
          <a:p>
            <a:endParaRPr lang="ru-RU" sz="2400" i="1" dirty="0" smtClean="0"/>
          </a:p>
          <a:p>
            <a:endParaRPr lang="ru-RU" sz="2400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5129808"/>
            <a:ext cx="2246650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5750"/>
            <a:ext cx="9144000" cy="6572250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Надо хранить каждую книгу и ценить каждое слово, что написано на листе.</a:t>
            </a:r>
            <a:br>
              <a:rPr lang="ru-RU" sz="2400" dirty="0" smtClean="0"/>
            </a:br>
            <a:r>
              <a:rPr lang="ru-RU" sz="2400" dirty="0" smtClean="0"/>
              <a:t>А вдруг это последний экземпляр на Земле в ваших руках? </a:t>
            </a:r>
            <a:br>
              <a:rPr lang="ru-RU" sz="2400" dirty="0" smtClean="0"/>
            </a:br>
            <a:r>
              <a:rPr lang="ru-RU" sz="2400" dirty="0" smtClean="0"/>
              <a:t>Этот шелест страниц никогда не забуду,</a:t>
            </a:r>
            <a:br>
              <a:rPr lang="ru-RU" sz="2400" dirty="0" smtClean="0"/>
            </a:br>
            <a:r>
              <a:rPr lang="ru-RU" sz="2400" dirty="0" smtClean="0"/>
              <a:t>Эти запахи книги я вдыхаю всегда.</a:t>
            </a:r>
            <a:br>
              <a:rPr lang="ru-RU" sz="2400" dirty="0" smtClean="0"/>
            </a:br>
            <a:r>
              <a:rPr lang="ru-RU" sz="2400" dirty="0" smtClean="0"/>
              <a:t>Что прочитаны книги, я всегда любить буду</a:t>
            </a:r>
            <a:br>
              <a:rPr lang="ru-RU" sz="2400" dirty="0" smtClean="0"/>
            </a:br>
            <a:r>
              <a:rPr lang="ru-RU" sz="2400" dirty="0" smtClean="0"/>
              <a:t>Сколько их не читай, в них так много тепла.</a:t>
            </a:r>
            <a:br>
              <a:rPr lang="ru-RU" sz="2400" dirty="0" smtClean="0"/>
            </a:br>
            <a:r>
              <a:rPr lang="ru-RU" sz="2400" dirty="0" smtClean="0"/>
              <a:t>И я всё сохраню, и впитаю весь опыт,</a:t>
            </a:r>
            <a:br>
              <a:rPr lang="ru-RU" sz="2400" dirty="0" smtClean="0"/>
            </a:br>
            <a:r>
              <a:rPr lang="ru-RU" sz="2400" dirty="0" smtClean="0"/>
              <a:t>Что мой автор хотел донести до меня.</a:t>
            </a:r>
            <a:br>
              <a:rPr lang="ru-RU" sz="2400" dirty="0" smtClean="0"/>
            </a:br>
            <a:r>
              <a:rPr lang="ru-RU" sz="2400" dirty="0" smtClean="0"/>
              <a:t>Я так страстно желаю, посвятить свои годы,</a:t>
            </a:r>
            <a:br>
              <a:rPr lang="ru-RU" sz="2400" dirty="0" smtClean="0"/>
            </a:br>
            <a:r>
              <a:rPr lang="ru-RU" sz="2400" dirty="0" smtClean="0"/>
              <a:t>Чтобы книгам была навсегда я верна.</a:t>
            </a:r>
            <a:br>
              <a:rPr lang="ru-RU" sz="2400" dirty="0" smtClean="0"/>
            </a:br>
            <a:r>
              <a:rPr lang="ru-RU" sz="2400" dirty="0" smtClean="0"/>
              <a:t>Я признаюсь, читатель, что халтурю я часто,</a:t>
            </a:r>
            <a:br>
              <a:rPr lang="ru-RU" sz="2400" dirty="0" smtClean="0"/>
            </a:br>
            <a:r>
              <a:rPr lang="ru-RU" sz="2400" dirty="0" smtClean="0"/>
              <a:t>Но читать я не брошу, ни за что, никогда.</a:t>
            </a:r>
            <a:br>
              <a:rPr lang="ru-RU" sz="2400" dirty="0" smtClean="0"/>
            </a:br>
            <a:r>
              <a:rPr lang="ru-RU" sz="2400" dirty="0" smtClean="0"/>
              <a:t>Поздравляю, с любовью, ты мой лучший читатель.</a:t>
            </a:r>
            <a:br>
              <a:rPr lang="ru-RU" sz="2400" dirty="0" smtClean="0"/>
            </a:br>
            <a:r>
              <a:rPr lang="ru-RU" sz="2400" dirty="0" smtClean="0"/>
              <a:t>От меня до тебя,  Книгой, словом маня.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Рисунок 2" descr="4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27590" y="3717032"/>
            <a:ext cx="1916410" cy="1916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>
            <a:normAutofit/>
          </a:bodyPr>
          <a:lstStyle/>
          <a:p>
            <a:r>
              <a:rPr lang="ru-RU" dirty="0" smtClean="0"/>
              <a:t>Компьютеры </a:t>
            </a:r>
            <a:r>
              <a:rPr lang="ru-RU" b="1" dirty="0" smtClean="0"/>
              <a:t>–</a:t>
            </a:r>
            <a:r>
              <a:rPr lang="ru-RU" dirty="0" smtClean="0"/>
              <a:t> это младенцы, а книги </a:t>
            </a:r>
            <a:r>
              <a:rPr lang="ru-RU" b="1" dirty="0" smtClean="0"/>
              <a:t>–</a:t>
            </a:r>
            <a:r>
              <a:rPr lang="ru-RU" dirty="0" smtClean="0"/>
              <a:t>мудрецы-старцы.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5040560" cy="4525963"/>
          </a:xfrm>
        </p:spPr>
        <p:txBody>
          <a:bodyPr>
            <a:noAutofit/>
          </a:bodyPr>
          <a:lstStyle/>
          <a:p>
            <a:r>
              <a:rPr lang="ru-RU" sz="1600" dirty="0" smtClean="0"/>
              <a:t>Словарь русского языка С.И. Ожегова даёт  определение  </a:t>
            </a:r>
            <a:r>
              <a:rPr lang="ru-RU" sz="1600" b="1" dirty="0" smtClean="0"/>
              <a:t>книги</a:t>
            </a:r>
            <a:r>
              <a:rPr lang="ru-RU" sz="1600" dirty="0" smtClean="0"/>
              <a:t>: «произведение печати в виде  переплетённых листов с каким-нибудь текстом». </a:t>
            </a:r>
          </a:p>
          <a:p>
            <a:r>
              <a:rPr lang="ru-RU" sz="1600" dirty="0" smtClean="0"/>
              <a:t>Книга </a:t>
            </a:r>
            <a:r>
              <a:rPr lang="ru-RU" sz="1600" b="1" dirty="0" smtClean="0"/>
              <a:t>–</a:t>
            </a:r>
            <a:r>
              <a:rPr lang="ru-RU" sz="1600" dirty="0" smtClean="0"/>
              <a:t> это память человечества, его история.</a:t>
            </a:r>
          </a:p>
          <a:p>
            <a:r>
              <a:rPr lang="ru-RU" sz="1600" dirty="0" smtClean="0"/>
              <a:t>Книга </a:t>
            </a:r>
            <a:r>
              <a:rPr lang="ru-RU" sz="1600" b="1" dirty="0" smtClean="0"/>
              <a:t>–</a:t>
            </a:r>
            <a:r>
              <a:rPr lang="ru-RU" sz="1600" dirty="0" smtClean="0"/>
              <a:t> дар, который берегут, который говорит об образованности человека</a:t>
            </a:r>
          </a:p>
          <a:p>
            <a:r>
              <a:rPr lang="ru-RU" sz="1600" dirty="0" smtClean="0"/>
              <a:t>Книга сломаться не может. Книга не требует электроэнергии</a:t>
            </a:r>
          </a:p>
          <a:p>
            <a:r>
              <a:rPr lang="ru-RU" sz="1600" dirty="0" smtClean="0"/>
              <a:t>Семейное чтение </a:t>
            </a:r>
            <a:r>
              <a:rPr lang="ru-RU" sz="1600" b="1" dirty="0" smtClean="0"/>
              <a:t>–</a:t>
            </a:r>
            <a:r>
              <a:rPr lang="ru-RU" sz="1600" dirty="0" smtClean="0"/>
              <a:t> одно из самых хороших средств, которое не только способствует образованию, но и создаёт дружеские взаимоотношения старших и младших, придаёт им высокую духовность, что ни в коем случае не свойственно компьютеру. </a:t>
            </a:r>
          </a:p>
          <a:p>
            <a:pPr>
              <a:buNone/>
            </a:pPr>
            <a:r>
              <a:rPr lang="ru-RU" sz="1600" dirty="0" smtClean="0"/>
              <a:t>        Обычная книга не портит зрение. </a:t>
            </a:r>
          </a:p>
          <a:p>
            <a:r>
              <a:rPr lang="ru-RU" sz="1600" dirty="0" smtClean="0"/>
              <a:t> Книгу любой может положить на место и пойти по своим делам</a:t>
            </a:r>
            <a:endParaRPr lang="ru-RU" sz="16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788024" y="1268760"/>
            <a:ext cx="4355976" cy="4525963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Компьютер–</a:t>
            </a:r>
            <a:r>
              <a:rPr lang="ru-RU" sz="1600" dirty="0" smtClean="0"/>
              <a:t> электронно-вычислительная  машина.</a:t>
            </a:r>
          </a:p>
          <a:p>
            <a:r>
              <a:rPr lang="ru-RU" sz="1600" dirty="0" smtClean="0"/>
              <a:t>Электронная книга позволяет работать с текстом, прослушивать аудиозаписи и имеет другие преимущества, то конечно, неудивительно, что обычная традиционная книга не может с ней конкурировать, хотя есть у неё и свои недостатки, например, её хрупкость, что требует очень бережного к себе отношения, а главное </a:t>
            </a:r>
            <a:r>
              <a:rPr lang="ru-RU" sz="1600" b="1" dirty="0" smtClean="0"/>
              <a:t>–</a:t>
            </a:r>
            <a:r>
              <a:rPr lang="ru-RU" sz="1600" dirty="0" smtClean="0"/>
              <a:t> её  зависимость  от источников энергии.</a:t>
            </a:r>
          </a:p>
          <a:p>
            <a:pPr>
              <a:buNone/>
            </a:pPr>
            <a:r>
              <a:rPr lang="ru-RU" sz="1600" dirty="0" smtClean="0"/>
              <a:t>        Экран компьютера это сильное излучение опасное для зрения. Долгие часы, проведенные около этой машины, могут вызывать головную боль, усталость и недомогание.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Информационные технологии принесли много хорошего в мир, но они не могут заменить обычную книгу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-180528" y="1196752"/>
            <a:ext cx="5580112" cy="5357850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Чтение книг расширяет кругозор, делает человека более информированным и эрудированным. Читая книги, человек элементарно становится более грамотным. Не допускает при письме орфографических ошибок, речь становится более красивой, яркой. Из книг можно узнать  важные события, разнообразные сведения.  Книга воспитывает нас, фор­мирует наши взгляды, отвечает на сложные вопросы. Чтение книг обогащает наш духовный мир, и от этого наша жизнь становится интереснее, полнее и богаче. Человек в любом возрасте находит в книгах пищу для ума. </a:t>
            </a:r>
          </a:p>
          <a:p>
            <a:r>
              <a:rPr lang="ru-RU" sz="2400" dirty="0" smtClean="0"/>
              <a:t>Как сказал Д. Дидро: «Люди перестают мыслить, когда перестают читать».</a:t>
            </a:r>
          </a:p>
          <a:p>
            <a:endParaRPr lang="ru-RU" sz="16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933920" y="692696"/>
            <a:ext cx="4210080" cy="5357850"/>
          </a:xfrm>
        </p:spPr>
        <p:txBody>
          <a:bodyPr>
            <a:normAutofit fontScale="85000" lnSpcReduction="20000"/>
          </a:bodyPr>
          <a:lstStyle/>
          <a:p>
            <a:r>
              <a:rPr lang="ru-RU" sz="2200" dirty="0" smtClean="0"/>
              <a:t>В интернете распространены игры, которые плохо влияют на психику, особенно психику детей, дети становятся жестокими и уже в раннем подростковом возрасте совершают преступления.</a:t>
            </a:r>
          </a:p>
          <a:p>
            <a:r>
              <a:rPr lang="ru-RU" sz="2200" dirty="0" smtClean="0"/>
              <a:t>У многих развивается игра мания, портится  осанка, из-за частого пользования компьютером, появляется зависимость. Если хранить информацию только в компьютере, существует вероятность того, что её можно потерять из-за поломки компьютера, или  вредоносных программ.</a:t>
            </a:r>
          </a:p>
          <a:p>
            <a:endParaRPr lang="ru-RU" sz="1600" dirty="0"/>
          </a:p>
        </p:txBody>
      </p:sp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5211154"/>
            <a:ext cx="3851920" cy="1646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347</TotalTime>
  <Words>1621</Words>
  <Application>Microsoft Office PowerPoint</Application>
  <PresentationFormat>Экран (4:3)</PresentationFormat>
  <Paragraphs>260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Слайд 1</vt:lpstr>
      <vt:lpstr>Слайд 2</vt:lpstr>
      <vt:lpstr>Слайд 3</vt:lpstr>
      <vt:lpstr>Из всех проявлений человеческого творчества самое удивительное и достойное внимания – это книга.                                                        Т. Карлейль</vt:lpstr>
      <vt:lpstr>Слайд 5</vt:lpstr>
      <vt:lpstr>Слайд 6</vt:lpstr>
      <vt:lpstr>Надо хранить каждую книгу и ценить каждое слово, что написано на листе. А вдруг это последний экземпляр на Земле в ваших руках?  Этот шелест страниц никогда не забуду, Эти запахи книги я вдыхаю всегда. Что прочитаны книги, я всегда любить буду Сколько их не читай, в них так много тепла. И я всё сохраню, и впитаю весь опыт, Что мой автор хотел донести до меня. Я так страстно желаю, посвятить свои годы, Чтобы книгам была навсегда я верна. Я признаюсь, читатель, что халтурю я часто, Но читать я не брошу, ни за что, никогда. Поздравляю, с любовью, ты мой лучший читатель. От меня до тебя,  Книгой, словом маня.  </vt:lpstr>
      <vt:lpstr>Компьютеры – это младенцы, а книги –мудрецы-старцы.</vt:lpstr>
      <vt:lpstr>Информационные технологии принесли много хорошего в мир, но они не могут заменить обычную книгу</vt:lpstr>
      <vt:lpstr>Слайд 10</vt:lpstr>
      <vt:lpstr>Компьютер никогда не сможет заменить обычную книгу. Компьютер не может заменить, то на чём писали в древности.</vt:lpstr>
      <vt:lpstr>А всем, всем, всем хочу сказать: </vt:lpstr>
      <vt:lpstr>Слайд 13</vt:lpstr>
      <vt:lpstr>Слайд 14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84</cp:revision>
  <dcterms:created xsi:type="dcterms:W3CDTF">2014-04-26T04:17:51Z</dcterms:created>
  <dcterms:modified xsi:type="dcterms:W3CDTF">2014-05-05T07:48:24Z</dcterms:modified>
</cp:coreProperties>
</file>