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6" r:id="rId2"/>
    <p:sldId id="267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A7063-78A3-4525-8152-393C5CA95956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8E561-8A44-4ACA-9D30-6D38E97D7D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8E561-8A44-4ACA-9D30-6D38E97D7D9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/>
          </a:bodyPr>
          <a:lstStyle/>
          <a:p>
            <a:r>
              <a:rPr lang="ru-RU" dirty="0" smtClean="0"/>
              <a:t>Развитие личностных качеств педагогов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625155"/>
          </a:xfrm>
        </p:spPr>
        <p:txBody>
          <a:bodyPr/>
          <a:lstStyle/>
          <a:p>
            <a:r>
              <a:rPr lang="ru-RU" dirty="0" smtClean="0"/>
              <a:t>Выступление на педагогическом совещании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2671726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r>
              <a:rPr lang="ru-RU" dirty="0" smtClean="0"/>
              <a:t>Введение в ФГОС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процессе внедрения ФГОС развиваются Следующие УУД:</a:t>
            </a:r>
          </a:p>
          <a:p>
            <a:r>
              <a:rPr lang="ru-RU" dirty="0" smtClean="0"/>
              <a:t>Коммуникативные</a:t>
            </a:r>
          </a:p>
          <a:p>
            <a:r>
              <a:rPr lang="ru-RU" dirty="0" smtClean="0"/>
              <a:t>Регулятивные</a:t>
            </a:r>
          </a:p>
          <a:p>
            <a:r>
              <a:rPr lang="ru-RU" dirty="0" smtClean="0"/>
              <a:t>Личностные</a:t>
            </a:r>
          </a:p>
          <a:p>
            <a:r>
              <a:rPr lang="ru-RU" dirty="0" smtClean="0"/>
              <a:t>Познавательные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Для успешного развития этих навыков у педагогов должен преобладать демократический стиль педагогического воздействия.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Определите свой стиль педагогического воздействия.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6228"/>
            <a:ext cx="7274230" cy="6623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268760"/>
            <a:ext cx="5934405" cy="4450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1340768"/>
          <a:ext cx="8380730" cy="4187827"/>
        </p:xfrm>
        <a:graphic>
          <a:graphicData uri="http://schemas.openxmlformats.org/drawingml/2006/table">
            <a:tbl>
              <a:tblPr/>
              <a:tblGrid>
                <a:gridCol w="1223962"/>
                <a:gridCol w="863600"/>
                <a:gridCol w="647700"/>
                <a:gridCol w="642938"/>
                <a:gridCol w="798512"/>
                <a:gridCol w="720725"/>
                <a:gridCol w="719138"/>
                <a:gridCol w="647700"/>
                <a:gridCol w="649287"/>
                <a:gridCol w="647700"/>
                <a:gridCol w="611188"/>
                <a:gridCol w="208280"/>
              </a:tblGrid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3б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2б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3б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3б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2б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3б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3б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2б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2б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3б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3б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2б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3б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3б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3б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2б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2б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2б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2б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2б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Стресс и его последствия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Причины</a:t>
            </a:r>
          </a:p>
          <a:p>
            <a:r>
              <a:rPr lang="ru-RU" dirty="0" smtClean="0"/>
              <a:t>Рабочие обязанности</a:t>
            </a:r>
          </a:p>
          <a:p>
            <a:r>
              <a:rPr lang="ru-RU" dirty="0" smtClean="0"/>
              <a:t>Перегрузки, связанные с учебой</a:t>
            </a:r>
          </a:p>
          <a:p>
            <a:r>
              <a:rPr lang="ru-RU" dirty="0" smtClean="0"/>
              <a:t>Материальные трудности</a:t>
            </a:r>
          </a:p>
          <a:p>
            <a:r>
              <a:rPr lang="ru-RU" dirty="0" smtClean="0"/>
              <a:t>Заболевание</a:t>
            </a:r>
          </a:p>
          <a:p>
            <a:r>
              <a:rPr lang="ru-RU" dirty="0" smtClean="0"/>
              <a:t>Боязнь ответственности, завышенные требования к себе, боязнь перемен</a:t>
            </a:r>
          </a:p>
          <a:p>
            <a:r>
              <a:rPr lang="ru-RU" dirty="0" smtClean="0"/>
              <a:t>Разногласия на работе, конфликты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Последствия</a:t>
            </a:r>
          </a:p>
          <a:p>
            <a:r>
              <a:rPr lang="ru-RU" dirty="0" smtClean="0"/>
              <a:t>Эмоциональные изменения (беспокойство, возбудимость, страхи и фобии)</a:t>
            </a:r>
          </a:p>
          <a:p>
            <a:r>
              <a:rPr lang="ru-RU" dirty="0" smtClean="0"/>
              <a:t>Поведенческие изменения (проблемы концентрации, стеснительность, проблемы общения, низкая производительность труда)</a:t>
            </a:r>
          </a:p>
          <a:p>
            <a:r>
              <a:rPr lang="ru-RU" dirty="0" smtClean="0"/>
              <a:t>Дисфункции внутренних органов (учащенный пульс, повышенная потливость, боли в области желудка, расстройство функций желудка и кишечника).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Самодиагностика стресса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1. Часто ли появляется ощущение тревоги без видимых причин?</a:t>
            </a:r>
          </a:p>
          <a:p>
            <a:r>
              <a:rPr lang="ru-RU" dirty="0" smtClean="0"/>
              <a:t>2. Часто ли возникает ощущение страха?</a:t>
            </a:r>
          </a:p>
          <a:p>
            <a:r>
              <a:rPr lang="ru-RU" dirty="0" smtClean="0"/>
              <a:t>3. Чувство обеспокоенности?</a:t>
            </a:r>
          </a:p>
          <a:p>
            <a:r>
              <a:rPr lang="ru-RU" dirty="0" smtClean="0"/>
              <a:t>4. Несобранность в последнее время?</a:t>
            </a:r>
          </a:p>
          <a:p>
            <a:r>
              <a:rPr lang="ru-RU" dirty="0" smtClean="0"/>
              <a:t>5. Раздражительность?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Излишняя потливость?</a:t>
            </a:r>
          </a:p>
          <a:p>
            <a:r>
              <a:rPr lang="ru-RU" dirty="0" smtClean="0"/>
              <a:t>Учащение пульса?</a:t>
            </a:r>
          </a:p>
          <a:p>
            <a:r>
              <a:rPr lang="ru-RU" dirty="0" smtClean="0"/>
              <a:t>Чувство тяжести в желудке?</a:t>
            </a:r>
          </a:p>
          <a:p>
            <a:r>
              <a:rPr lang="ru-RU" dirty="0" smtClean="0"/>
              <a:t>Бессонница или беспокойный сон?</a:t>
            </a:r>
          </a:p>
          <a:p>
            <a:r>
              <a:rPr lang="ru-RU" dirty="0" smtClean="0"/>
              <a:t>Часто я утром просыпаюсь усталым?</a:t>
            </a:r>
          </a:p>
          <a:p>
            <a:r>
              <a:rPr lang="ru-RU" dirty="0" smtClean="0"/>
              <a:t>50% и более высокий риск развития стресса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Взаимоотношения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С детьми</a:t>
            </a:r>
          </a:p>
          <a:p>
            <a:r>
              <a:rPr lang="ru-RU" dirty="0" smtClean="0"/>
              <a:t>Откровенность против манипулирования </a:t>
            </a:r>
          </a:p>
          <a:p>
            <a:r>
              <a:rPr lang="ru-RU" dirty="0" smtClean="0"/>
              <a:t>1. «Ну, Иванов, ты опять не выучил урок, садись два!»</a:t>
            </a:r>
          </a:p>
          <a:p>
            <a:r>
              <a:rPr lang="ru-RU" dirty="0" smtClean="0"/>
              <a:t>2. «Знаешь Игорь, я уверенна , что ты можешь хорошо учиться. Ты способный парень! Когда ты плохо готовишься к уроку и плохо отвечаешь, я переживаю. Я была бы рада, если бы ты смог исправить эту двойку!»</a:t>
            </a:r>
          </a:p>
          <a:p>
            <a:r>
              <a:rPr lang="ru-RU" dirty="0" smtClean="0"/>
              <a:t>Иванов, Петров, Сидоров</a:t>
            </a:r>
          </a:p>
          <a:p>
            <a:r>
              <a:rPr lang="ru-RU" dirty="0" smtClean="0"/>
              <a:t>«Вы только послушайте, что он говорит?»</a:t>
            </a:r>
          </a:p>
          <a:p>
            <a:r>
              <a:rPr lang="ru-RU" dirty="0" smtClean="0"/>
              <a:t>Мышечная броня – из позиции над в позицию наравне вовремя перемены. 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Учитель – родители</a:t>
            </a:r>
          </a:p>
          <a:p>
            <a:r>
              <a:rPr lang="ru-RU" dirty="0" smtClean="0"/>
              <a:t>Нейтрализация – молча </a:t>
            </a:r>
            <a:r>
              <a:rPr lang="ru-RU" dirty="0" err="1" smtClean="0"/>
              <a:t>выслушить</a:t>
            </a:r>
            <a:r>
              <a:rPr lang="ru-RU" dirty="0" smtClean="0"/>
              <a:t>, оставаясь спокойным, не теряя вежливости и доброжелательности.</a:t>
            </a:r>
          </a:p>
          <a:p>
            <a:r>
              <a:rPr lang="ru-RU" dirty="0" smtClean="0"/>
              <a:t>Успокойтесь, я вас слушаю, я вас понимаю.</a:t>
            </a:r>
          </a:p>
          <a:p>
            <a:r>
              <a:rPr lang="ru-RU" dirty="0" smtClean="0"/>
              <a:t>Способность к общению – не отталкивайте , а привлекайте к сотрудничеству.</a:t>
            </a:r>
          </a:p>
          <a:p>
            <a:r>
              <a:rPr lang="ru-RU" dirty="0" smtClean="0"/>
              <a:t>Развивайте в себе способность к равной позиции с родителями. Людям нравиться ощущать собственную значимость.</a:t>
            </a:r>
          </a:p>
          <a:p>
            <a:r>
              <a:rPr lang="ru-RU" dirty="0" smtClean="0"/>
              <a:t>Покажите родителю свою любовь к ребенку.</a:t>
            </a:r>
          </a:p>
          <a:p>
            <a:r>
              <a:rPr lang="ru-RU" dirty="0" smtClean="0"/>
              <a:t>Учитель – коллеги</a:t>
            </a:r>
          </a:p>
          <a:p>
            <a:r>
              <a:rPr lang="ru-RU" dirty="0" smtClean="0"/>
              <a:t>Давление – надавите на ладони друг другу – комфортно ли вам.</a:t>
            </a:r>
          </a:p>
          <a:p>
            <a:r>
              <a:rPr lang="ru-RU" dirty="0" smtClean="0"/>
              <a:t>Поставь себя на место другого.</a:t>
            </a:r>
          </a:p>
          <a:p>
            <a:r>
              <a:rPr lang="ru-RU" dirty="0" smtClean="0"/>
              <a:t>Равноправный контакт.</a:t>
            </a:r>
          </a:p>
          <a:p>
            <a:r>
              <a:rPr lang="ru-RU" dirty="0" smtClean="0"/>
              <a:t>Монолог с двойником – выступающий и </a:t>
            </a:r>
            <a:r>
              <a:rPr lang="ru-RU" dirty="0" err="1" smtClean="0"/>
              <a:t>слушащий</a:t>
            </a:r>
            <a:r>
              <a:rPr lang="ru-RU" dirty="0" smtClean="0"/>
              <a:t> меняются ролями мысленно.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62</TotalTime>
  <Words>427</Words>
  <Application>Microsoft Office PowerPoint</Application>
  <PresentationFormat>Экран (4:3)</PresentationFormat>
  <Paragraphs>100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Развитие личностных качеств педагогов</vt:lpstr>
      <vt:lpstr>Введение в ФГОС</vt:lpstr>
      <vt:lpstr>Для успешного развития этих навыков у педагогов должен преобладать демократический стиль педагогического воздействия.  </vt:lpstr>
      <vt:lpstr>Слайд 4</vt:lpstr>
      <vt:lpstr>Слайд 5</vt:lpstr>
      <vt:lpstr>Слайд 6</vt:lpstr>
      <vt:lpstr>Стресс и его последствия</vt:lpstr>
      <vt:lpstr>Самодиагностика стресса</vt:lpstr>
      <vt:lpstr>Взаимоотношения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ФГОС</dc:title>
  <cp:lastModifiedBy>User</cp:lastModifiedBy>
  <cp:revision>26</cp:revision>
  <dcterms:modified xsi:type="dcterms:W3CDTF">2015-01-02T16:27:31Z</dcterms:modified>
</cp:coreProperties>
</file>