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5" r:id="rId15"/>
    <p:sldId id="274" r:id="rId16"/>
    <p:sldId id="271" r:id="rId17"/>
    <p:sldId id="277" r:id="rId18"/>
    <p:sldId id="278" r:id="rId19"/>
    <p:sldId id="281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5776D-829A-4E2B-AC05-6609986B0D4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FECF9-1F3E-4C41-8E2B-FD4B38131B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23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66118F-7EEB-4251-BBFF-8E928ABE6459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0461E-5681-4BFD-ADF2-42244CC61A69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572682-BC4F-455E-B973-B2E0BBD3833F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B4C94F-F22E-44F2-A4BC-47FADDC813EC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C04DCA-8525-4A4B-AB36-B1277690FCDC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C74D5-CEFE-4D08-A063-E7D046F11DE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16CB6A-1538-4092-B974-35E45287D5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C74D5-CEFE-4D08-A063-E7D046F11DE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16CB6A-1538-4092-B974-35E45287D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C74D5-CEFE-4D08-A063-E7D046F11DE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16CB6A-1538-4092-B974-35E45287D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C74D5-CEFE-4D08-A063-E7D046F11DE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16CB6A-1538-4092-B974-35E45287D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C74D5-CEFE-4D08-A063-E7D046F11DE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16CB6A-1538-4092-B974-35E45287D5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C74D5-CEFE-4D08-A063-E7D046F11DE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16CB6A-1538-4092-B974-35E45287D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C74D5-CEFE-4D08-A063-E7D046F11DE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16CB6A-1538-4092-B974-35E45287D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C74D5-CEFE-4D08-A063-E7D046F11DE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16CB6A-1538-4092-B974-35E45287D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C74D5-CEFE-4D08-A063-E7D046F11DE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16CB6A-1538-4092-B974-35E45287D5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C74D5-CEFE-4D08-A063-E7D046F11DE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16CB6A-1538-4092-B974-35E45287D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C74D5-CEFE-4D08-A063-E7D046F11DE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16CB6A-1538-4092-B974-35E45287D5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6C74D5-CEFE-4D08-A063-E7D046F11DE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E16CB6A-1538-4092-B974-35E45287D5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04664"/>
            <a:ext cx="6172200" cy="367240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Особенности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сложных бессоюзных предложений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Тире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Если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Условие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]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[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].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Когда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[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].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</a:rPr>
              <a:t>Противопоставление (а, но)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3.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[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[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].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Объясните постановку тире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Молвит слово – соловей поёт.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Посмотрит – рублём подарит.</a:t>
            </a:r>
          </a:p>
          <a:p>
            <a:pPr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двух простых предложений составьте сложное бессоюзное предложение. Объясните различные варианты постановки знаков препинания.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Прошли обильные дожди.    Просёлочные дороги стали непроезжими.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6363" y="100013"/>
            <a:ext cx="8937625" cy="6669087"/>
            <a:chOff x="158" y="119"/>
            <a:chExt cx="5489" cy="4037"/>
          </a:xfrm>
        </p:grpSpPr>
        <p:sp>
          <p:nvSpPr>
            <p:cNvPr id="10258" name="Line 5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9" name="Line 6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0" name="Line 7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1" name="Line 8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3" name="Rectangle 9"/>
          <p:cNvSpPr>
            <a:spLocks noChangeArrowheads="1"/>
          </p:cNvSpPr>
          <p:nvPr/>
        </p:nvSpPr>
        <p:spPr bwMode="auto">
          <a:xfrm>
            <a:off x="228600" y="381000"/>
            <a:ext cx="8478838" cy="1878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505050"/>
                </a:solidFill>
                <a:latin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505050"/>
                </a:solidFill>
                <a:latin typeface="Times New Roman" pitchFamily="18" charset="0"/>
              </a:rPr>
              <a:t>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 объяснить постановку двоеточия в данном предложении?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Поднявшись на холм, мы увидели неожиданную картину: на опушке стояли два лося.</a:t>
            </a:r>
          </a:p>
          <a:p>
            <a:endParaRPr lang="ru-RU" sz="2800" dirty="0"/>
          </a:p>
          <a:p>
            <a:endParaRPr lang="ru-RU" sz="2800" b="1" dirty="0">
              <a:solidFill>
                <a:srgbClr val="505050"/>
              </a:solidFill>
              <a:latin typeface="Times New Roman" pitchFamily="18" charset="0"/>
            </a:endParaRP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992188" y="1341438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just"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Первая часть бессоюзного сложного предложения указывает на время совершения того, о чем говорится во второй части.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468313" y="155733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468313" y="285273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468313" y="4076700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468313" y="537368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992188" y="2565400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just">
              <a:defRPr/>
            </a:pPr>
            <a:endParaRPr lang="ru-RU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Вторая часть бессоюзного сложного предложения поясняет первую, раскрывает ее содержание.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992188" y="3789363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Вторая часть бессоюзного сложного предложения указывает на причину того, о чем говорится в первой части.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auto">
          <a:xfrm>
            <a:off x="992188" y="5013325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just"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Первая часть бессоюзного сложного предложения</a:t>
            </a:r>
            <a:b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противопоставлена по содержанию второй части.</a:t>
            </a:r>
          </a:p>
          <a:p>
            <a:pPr>
              <a:defRPr/>
            </a:pP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8458200" y="1557338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22551" name="Oval 23"/>
          <p:cNvSpPr>
            <a:spLocks noChangeArrowheads="1"/>
          </p:cNvSpPr>
          <p:nvPr/>
        </p:nvSpPr>
        <p:spPr bwMode="auto">
          <a:xfrm>
            <a:off x="8458200" y="4038600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8478838" y="284003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22553" name="Oval 25"/>
          <p:cNvSpPr>
            <a:spLocks noChangeArrowheads="1"/>
          </p:cNvSpPr>
          <p:nvPr/>
        </p:nvSpPr>
        <p:spPr bwMode="auto">
          <a:xfrm>
            <a:off x="8458200" y="5372100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10256" name="AutoShape 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172200"/>
            <a:ext cx="738188" cy="509588"/>
          </a:xfrm>
          <a:prstGeom prst="actionButtonForwardNex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0" y="-687388"/>
            <a:ext cx="1771650" cy="183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891894" tIns="914112" rIns="863328" bIns="457056" anchor="ctr">
            <a:spAutoFit/>
          </a:bodyPr>
          <a:lstStyle/>
          <a:p>
            <a:pPr eaLnBrk="0" hangingPunct="0">
              <a:tabLst>
                <a:tab pos="128588" algn="l"/>
              </a:tabLst>
              <a:defRPr/>
            </a:pPr>
            <a:r>
              <a:rPr lang="ru-RU" sz="11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5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5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2"/>
                  </p:tgtEl>
                </p:cond>
              </p:nextCondLst>
            </p:seq>
          </p:childTnLst>
        </p:cTn>
      </p:par>
    </p:tnLst>
    <p:bldLst>
      <p:bldP spid="22550" grpId="0" animBg="1"/>
      <p:bldP spid="22550" grpId="1" animBg="1"/>
      <p:bldP spid="22551" grpId="0" animBg="1"/>
      <p:bldP spid="22551" grpId="1" animBg="1"/>
      <p:bldP spid="22552" grpId="0" animBg="1"/>
      <p:bldP spid="22552" grpId="1" animBg="1"/>
      <p:bldP spid="22553" grpId="0" animBg="1"/>
      <p:bldP spid="2255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0175" y="112713"/>
            <a:ext cx="8937625" cy="6669087"/>
            <a:chOff x="158" y="119"/>
            <a:chExt cx="5489" cy="4037"/>
          </a:xfrm>
        </p:grpSpPr>
        <p:sp>
          <p:nvSpPr>
            <p:cNvPr id="15377" name="Line 3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8" name="Line 4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9" name="Line 5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0" name="Line 6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228600" y="381000"/>
            <a:ext cx="8478838" cy="1416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505050"/>
                </a:solidFill>
                <a:latin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505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 объяснить постановку двоеточия в данном предложении? 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Погода была ужасная: мокрый снег падал хлопьями.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505050"/>
              </a:solidFill>
              <a:latin typeface="Times New Roman" pitchFamily="18" charset="0"/>
            </a:endParaRPr>
          </a:p>
        </p:txBody>
      </p:sp>
      <p:sp>
        <p:nvSpPr>
          <p:cNvPr id="77832" name="AutoShape 8"/>
          <p:cNvSpPr>
            <a:spLocks noChangeArrowheads="1"/>
          </p:cNvSpPr>
          <p:nvPr/>
        </p:nvSpPr>
        <p:spPr bwMode="auto">
          <a:xfrm>
            <a:off x="992188" y="1341438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just"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Обобщающее слово стоит перед однородными членами предложения.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33" name="Oval 9"/>
          <p:cNvSpPr>
            <a:spLocks noChangeArrowheads="1"/>
          </p:cNvSpPr>
          <p:nvPr/>
        </p:nvSpPr>
        <p:spPr bwMode="auto">
          <a:xfrm>
            <a:off x="468313" y="155733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34" name="Oval 10"/>
          <p:cNvSpPr>
            <a:spLocks noChangeArrowheads="1"/>
          </p:cNvSpPr>
          <p:nvPr/>
        </p:nvSpPr>
        <p:spPr bwMode="auto">
          <a:xfrm>
            <a:off x="468313" y="285273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35" name="Oval 11"/>
          <p:cNvSpPr>
            <a:spLocks noChangeArrowheads="1"/>
          </p:cNvSpPr>
          <p:nvPr/>
        </p:nvSpPr>
        <p:spPr bwMode="auto">
          <a:xfrm>
            <a:off x="468313" y="4076700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36" name="Oval 12"/>
          <p:cNvSpPr>
            <a:spLocks noChangeArrowheads="1"/>
          </p:cNvSpPr>
          <p:nvPr/>
        </p:nvSpPr>
        <p:spPr bwMode="auto">
          <a:xfrm>
            <a:off x="468313" y="537368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37" name="AutoShape 13"/>
          <p:cNvSpPr>
            <a:spLocks noChangeArrowheads="1"/>
          </p:cNvSpPr>
          <p:nvPr/>
        </p:nvSpPr>
        <p:spPr bwMode="auto">
          <a:xfrm>
            <a:off x="990600" y="2565400"/>
            <a:ext cx="7272338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Обобщающее слово стоит после однородных членов предложения.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77838" name="AutoShape 14"/>
          <p:cNvSpPr>
            <a:spLocks noChangeArrowheads="1"/>
          </p:cNvSpPr>
          <p:nvPr/>
        </p:nvSpPr>
        <p:spPr bwMode="auto">
          <a:xfrm>
            <a:off x="990600" y="3789363"/>
            <a:ext cx="7272338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Вторая часть бессоюзного сложного предложения распространяет и поясняет содержание первой части.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39" name="AutoShape 15"/>
          <p:cNvSpPr>
            <a:spLocks noChangeArrowheads="1"/>
          </p:cNvSpPr>
          <p:nvPr/>
        </p:nvSpPr>
        <p:spPr bwMode="auto">
          <a:xfrm>
            <a:off x="990600" y="5013325"/>
            <a:ext cx="7272338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just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Вторая часть бессоюзного сложного предложения указывает     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причину того, о чём говорится в первой части.</a:t>
            </a:r>
          </a:p>
        </p:txBody>
      </p:sp>
      <p:sp>
        <p:nvSpPr>
          <p:cNvPr id="77840" name="Oval 16"/>
          <p:cNvSpPr>
            <a:spLocks noChangeArrowheads="1"/>
          </p:cNvSpPr>
          <p:nvPr/>
        </p:nvSpPr>
        <p:spPr bwMode="auto">
          <a:xfrm>
            <a:off x="8458200" y="1557338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77841" name="Oval 17"/>
          <p:cNvSpPr>
            <a:spLocks noChangeArrowheads="1"/>
          </p:cNvSpPr>
          <p:nvPr/>
        </p:nvSpPr>
        <p:spPr bwMode="auto">
          <a:xfrm>
            <a:off x="8458200" y="2852738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77842" name="Oval 18"/>
          <p:cNvSpPr>
            <a:spLocks noChangeArrowheads="1"/>
          </p:cNvSpPr>
          <p:nvPr/>
        </p:nvSpPr>
        <p:spPr bwMode="auto">
          <a:xfrm>
            <a:off x="8478838" y="4076700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77843" name="Oval 19"/>
          <p:cNvSpPr>
            <a:spLocks noChangeArrowheads="1"/>
          </p:cNvSpPr>
          <p:nvPr/>
        </p:nvSpPr>
        <p:spPr bwMode="auto">
          <a:xfrm>
            <a:off x="8458200" y="5372100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15376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172200"/>
            <a:ext cx="738188" cy="509588"/>
          </a:xfrm>
          <a:prstGeom prst="actionButtonForwardNex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7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7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78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6"/>
                  </p:tgtEl>
                </p:cond>
              </p:nextCondLst>
            </p:seq>
          </p:childTnLst>
        </p:cTn>
      </p:par>
    </p:tnLst>
    <p:bldLst>
      <p:bldP spid="77840" grpId="0" animBg="1"/>
      <p:bldP spid="77840" grpId="1" animBg="1"/>
      <p:bldP spid="77841" grpId="0" animBg="1"/>
      <p:bldP spid="77841" grpId="1" animBg="1"/>
      <p:bldP spid="77842" grpId="0" animBg="1"/>
      <p:bldP spid="77842" grpId="1" animBg="1"/>
      <p:bldP spid="77843" grpId="0" animBg="1"/>
      <p:bldP spid="7784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6363" y="100013"/>
            <a:ext cx="8937625" cy="6669087"/>
            <a:chOff x="158" y="119"/>
            <a:chExt cx="5489" cy="4037"/>
          </a:xfrm>
        </p:grpSpPr>
        <p:sp>
          <p:nvSpPr>
            <p:cNvPr id="16401" name="Line 3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2" name="Line 4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3" name="Line 5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4" name="Line 6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152400" y="381000"/>
            <a:ext cx="8478838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505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505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 объяснить постановку двоеточия в данном предложении?</a:t>
            </a:r>
          </a:p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Римский- Корсаков сумел передать основную идею произведения так, как он её понимает: в народном представлении искусство – могучая творческая сила.</a:t>
            </a:r>
          </a:p>
          <a:p>
            <a:pPr algn="just"/>
            <a:endParaRPr lang="ru-RU" sz="2800" b="1" dirty="0">
              <a:solidFill>
                <a:srgbClr val="505050"/>
              </a:solidFill>
              <a:latin typeface="Times New Roman" pitchFamily="18" charset="0"/>
            </a:endParaRPr>
          </a:p>
        </p:txBody>
      </p:sp>
      <p:sp>
        <p:nvSpPr>
          <p:cNvPr id="79880" name="AutoShape 8"/>
          <p:cNvSpPr>
            <a:spLocks noChangeArrowheads="1"/>
          </p:cNvSpPr>
          <p:nvPr/>
        </p:nvSpPr>
        <p:spPr bwMode="auto">
          <a:xfrm>
            <a:off x="992188" y="1341438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just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Вторая часть бессоюзного сложного предложения поясняет, раскрывает содержание того, о чём говорится в первой части.</a:t>
            </a:r>
          </a:p>
        </p:txBody>
      </p:sp>
      <p:sp>
        <p:nvSpPr>
          <p:cNvPr id="79881" name="Oval 9"/>
          <p:cNvSpPr>
            <a:spLocks noChangeArrowheads="1"/>
          </p:cNvSpPr>
          <p:nvPr/>
        </p:nvSpPr>
        <p:spPr bwMode="auto">
          <a:xfrm>
            <a:off x="468313" y="155733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82" name="Oval 10"/>
          <p:cNvSpPr>
            <a:spLocks noChangeArrowheads="1"/>
          </p:cNvSpPr>
          <p:nvPr/>
        </p:nvSpPr>
        <p:spPr bwMode="auto">
          <a:xfrm>
            <a:off x="468313" y="285273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83" name="Oval 11"/>
          <p:cNvSpPr>
            <a:spLocks noChangeArrowheads="1"/>
          </p:cNvSpPr>
          <p:nvPr/>
        </p:nvSpPr>
        <p:spPr bwMode="auto">
          <a:xfrm>
            <a:off x="468313" y="4076700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84" name="Oval 12"/>
          <p:cNvSpPr>
            <a:spLocks noChangeArrowheads="1"/>
          </p:cNvSpPr>
          <p:nvPr/>
        </p:nvSpPr>
        <p:spPr bwMode="auto">
          <a:xfrm>
            <a:off x="468313" y="537368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85" name="AutoShape 13"/>
          <p:cNvSpPr>
            <a:spLocks noChangeArrowheads="1"/>
          </p:cNvSpPr>
          <p:nvPr/>
        </p:nvSpPr>
        <p:spPr bwMode="auto">
          <a:xfrm>
            <a:off x="992188" y="2565400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just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Вторая часть бессоюзного сложного предложения указывает     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причину того, о чём говорится в первой части.</a:t>
            </a:r>
          </a:p>
        </p:txBody>
      </p:sp>
      <p:sp>
        <p:nvSpPr>
          <p:cNvPr id="79886" name="AutoShape 14"/>
          <p:cNvSpPr>
            <a:spLocks noChangeArrowheads="1"/>
          </p:cNvSpPr>
          <p:nvPr/>
        </p:nvSpPr>
        <p:spPr bwMode="auto">
          <a:xfrm>
            <a:off x="992188" y="3789363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just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Вторая часть бессоюзного сложного предложения указывает</a:t>
            </a:r>
            <a:b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следствие того, о чём говорится в первой части.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87" name="AutoShape 15"/>
          <p:cNvSpPr>
            <a:spLocks noChangeArrowheads="1"/>
          </p:cNvSpPr>
          <p:nvPr/>
        </p:nvSpPr>
        <p:spPr bwMode="auto">
          <a:xfrm>
            <a:off x="992188" y="5013325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just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Обобщающее слово стоит перед однородными членами предложения.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88" name="Oval 16"/>
          <p:cNvSpPr>
            <a:spLocks noChangeArrowheads="1"/>
          </p:cNvSpPr>
          <p:nvPr/>
        </p:nvSpPr>
        <p:spPr bwMode="auto">
          <a:xfrm>
            <a:off x="8458200" y="4114800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79889" name="Oval 17"/>
          <p:cNvSpPr>
            <a:spLocks noChangeArrowheads="1"/>
          </p:cNvSpPr>
          <p:nvPr/>
        </p:nvSpPr>
        <p:spPr bwMode="auto">
          <a:xfrm>
            <a:off x="8458200" y="2852738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79890" name="Oval 18"/>
          <p:cNvSpPr>
            <a:spLocks noChangeArrowheads="1"/>
          </p:cNvSpPr>
          <p:nvPr/>
        </p:nvSpPr>
        <p:spPr bwMode="auto">
          <a:xfrm>
            <a:off x="8458200" y="1600200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79891" name="Oval 19"/>
          <p:cNvSpPr>
            <a:spLocks noChangeArrowheads="1"/>
          </p:cNvSpPr>
          <p:nvPr/>
        </p:nvSpPr>
        <p:spPr bwMode="auto">
          <a:xfrm>
            <a:off x="8458200" y="5372100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16400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172200"/>
            <a:ext cx="738188" cy="509588"/>
          </a:xfrm>
          <a:prstGeom prst="actionButtonForwardNex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8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98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98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98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4"/>
                  </p:tgtEl>
                </p:cond>
              </p:nextCondLst>
            </p:seq>
          </p:childTnLst>
        </p:cTn>
      </p:par>
    </p:tnLst>
    <p:bldLst>
      <p:bldP spid="79888" grpId="0" animBg="1"/>
      <p:bldP spid="79888" grpId="1" animBg="1"/>
      <p:bldP spid="79889" grpId="0" animBg="1"/>
      <p:bldP spid="79889" grpId="1" animBg="1"/>
      <p:bldP spid="79890" grpId="0" animBg="1"/>
      <p:bldP spid="79890" grpId="1" animBg="1"/>
      <p:bldP spid="79891" grpId="0" animBg="1"/>
      <p:bldP spid="7989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6363" y="100013"/>
            <a:ext cx="8937625" cy="6669087"/>
            <a:chOff x="158" y="119"/>
            <a:chExt cx="5489" cy="4037"/>
          </a:xfrm>
        </p:grpSpPr>
        <p:sp>
          <p:nvSpPr>
            <p:cNvPr id="9233" name="Line 5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4" name="Line 6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5" name="Line 7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6" name="Line 8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19" name="Rectangle 9"/>
          <p:cNvSpPr>
            <a:spLocks noChangeArrowheads="1"/>
          </p:cNvSpPr>
          <p:nvPr/>
        </p:nvSpPr>
        <p:spPr bwMode="auto">
          <a:xfrm>
            <a:off x="228600" y="381000"/>
            <a:ext cx="8478838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 объяснить постановку двоеточия в данном предложении? </a:t>
            </a:r>
          </a:p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Мы проехали мимо пруда: на грязных и отлогих берегах ещё виднелись ледяные закрайки.</a:t>
            </a:r>
          </a:p>
          <a:p>
            <a:endParaRPr lang="ru-RU" sz="2800" dirty="0"/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992188" y="1341438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just"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Вторая часть бессоюзного сложного предложения распространяет</a:t>
            </a:r>
            <a:b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конкретизирует содержание первой части.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468313" y="155733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468313" y="285273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468313" y="4076700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468313" y="537368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992188" y="2565400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just"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Обобщающее слово стоит перед однородными членами предложения.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8" name="AutoShape 18"/>
          <p:cNvSpPr>
            <a:spLocks noChangeArrowheads="1"/>
          </p:cNvSpPr>
          <p:nvPr/>
        </p:nvSpPr>
        <p:spPr bwMode="auto">
          <a:xfrm>
            <a:off x="992188" y="3789363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Обобщающее слово стоит после однородных членов предложения.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9" name="AutoShape 19"/>
          <p:cNvSpPr>
            <a:spLocks noChangeArrowheads="1"/>
          </p:cNvSpPr>
          <p:nvPr/>
        </p:nvSpPr>
        <p:spPr bwMode="auto">
          <a:xfrm>
            <a:off x="992188" y="5013325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marL="0" lvl="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8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Вторая часть бессоюзного сложного предложения указывает на причину того, о чём говорится в первой части.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20502" name="Oval 22"/>
          <p:cNvSpPr>
            <a:spLocks noChangeArrowheads="1"/>
          </p:cNvSpPr>
          <p:nvPr/>
        </p:nvSpPr>
        <p:spPr bwMode="auto">
          <a:xfrm>
            <a:off x="8458200" y="4114800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20503" name="Oval 23"/>
          <p:cNvSpPr>
            <a:spLocks noChangeArrowheads="1"/>
          </p:cNvSpPr>
          <p:nvPr/>
        </p:nvSpPr>
        <p:spPr bwMode="auto">
          <a:xfrm>
            <a:off x="8458200" y="2852738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20504" name="Oval 24"/>
          <p:cNvSpPr>
            <a:spLocks noChangeArrowheads="1"/>
          </p:cNvSpPr>
          <p:nvPr/>
        </p:nvSpPr>
        <p:spPr bwMode="auto">
          <a:xfrm>
            <a:off x="8458200" y="1600200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20505" name="Oval 25"/>
          <p:cNvSpPr>
            <a:spLocks noChangeArrowheads="1"/>
          </p:cNvSpPr>
          <p:nvPr/>
        </p:nvSpPr>
        <p:spPr bwMode="auto">
          <a:xfrm>
            <a:off x="8458200" y="5372100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9232" name="AutoShape 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172200"/>
            <a:ext cx="738188" cy="509588"/>
          </a:xfrm>
          <a:prstGeom prst="actionButtonForwardNex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4"/>
                  </p:tgtEl>
                </p:cond>
              </p:nextCondLst>
            </p:seq>
          </p:childTnLst>
        </p:cTn>
      </p:par>
    </p:tnLst>
    <p:bldLst>
      <p:bldP spid="20502" grpId="0" animBg="1"/>
      <p:bldP spid="20502" grpId="1" animBg="1"/>
      <p:bldP spid="20503" grpId="0" animBg="1"/>
      <p:bldP spid="20503" grpId="1" animBg="1"/>
      <p:bldP spid="20504" grpId="0" animBg="1"/>
      <p:bldP spid="20504" grpId="1" animBg="1"/>
      <p:bldP spid="20505" grpId="0" animBg="1"/>
      <p:bldP spid="2050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6363" y="100013"/>
            <a:ext cx="8937625" cy="6669087"/>
            <a:chOff x="158" y="119"/>
            <a:chExt cx="5489" cy="4037"/>
          </a:xfrm>
        </p:grpSpPr>
        <p:sp>
          <p:nvSpPr>
            <p:cNvPr id="13329" name="Line 3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0" name="Line 4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1" name="Line 5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2" name="Line 6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228600" y="381000"/>
            <a:ext cx="8478838" cy="1446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505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rgbClr val="505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 объяснить постановку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тире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данном предложении?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Правды бояться - на земле не жить.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505050"/>
              </a:solidFill>
              <a:latin typeface="Times New Roman" pitchFamily="18" charset="0"/>
            </a:endParaRPr>
          </a:p>
        </p:txBody>
      </p:sp>
      <p:sp>
        <p:nvSpPr>
          <p:cNvPr id="73736" name="AutoShape 8"/>
          <p:cNvSpPr>
            <a:spLocks noChangeArrowheads="1"/>
          </p:cNvSpPr>
          <p:nvPr/>
        </p:nvSpPr>
        <p:spPr bwMode="auto">
          <a:xfrm>
            <a:off x="992188" y="1341438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Обобщающее слово стоит после однородных членов предложения.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7" name="Oval 9"/>
          <p:cNvSpPr>
            <a:spLocks noChangeArrowheads="1"/>
          </p:cNvSpPr>
          <p:nvPr/>
        </p:nvSpPr>
        <p:spPr bwMode="auto">
          <a:xfrm>
            <a:off x="468313" y="155733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38" name="Oval 10"/>
          <p:cNvSpPr>
            <a:spLocks noChangeArrowheads="1"/>
          </p:cNvSpPr>
          <p:nvPr/>
        </p:nvSpPr>
        <p:spPr bwMode="auto">
          <a:xfrm>
            <a:off x="468313" y="285273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39" name="Oval 11"/>
          <p:cNvSpPr>
            <a:spLocks noChangeArrowheads="1"/>
          </p:cNvSpPr>
          <p:nvPr/>
        </p:nvSpPr>
        <p:spPr bwMode="auto">
          <a:xfrm>
            <a:off x="468313" y="4076700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40" name="Oval 12"/>
          <p:cNvSpPr>
            <a:spLocks noChangeArrowheads="1"/>
          </p:cNvSpPr>
          <p:nvPr/>
        </p:nvSpPr>
        <p:spPr bwMode="auto">
          <a:xfrm>
            <a:off x="468313" y="537368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41" name="AutoShape 13"/>
          <p:cNvSpPr>
            <a:spLocks noChangeArrowheads="1"/>
          </p:cNvSpPr>
          <p:nvPr/>
        </p:nvSpPr>
        <p:spPr bwMode="auto">
          <a:xfrm>
            <a:off x="992188" y="2565400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just"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Первая часть бессоюзного сложного предложения содержит</a:t>
            </a:r>
            <a:b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условие того, о чём говорится во второй части.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42" name="AutoShape 14"/>
          <p:cNvSpPr>
            <a:spLocks noChangeArrowheads="1"/>
          </p:cNvSpPr>
          <p:nvPr/>
        </p:nvSpPr>
        <p:spPr bwMode="auto">
          <a:xfrm>
            <a:off x="992188" y="3789363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Вторая часть бессоюзного сложного предложения содержит причину того, о чём говорится в первой части.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43" name="AutoShape 15"/>
          <p:cNvSpPr>
            <a:spLocks noChangeArrowheads="1"/>
          </p:cNvSpPr>
          <p:nvPr/>
        </p:nvSpPr>
        <p:spPr bwMode="auto">
          <a:xfrm>
            <a:off x="992188" y="5013325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just"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Вторая часть бессоюзного сложного предложения поясняет,</a:t>
            </a:r>
            <a:b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раскрывает содержание того, о чём говорится в первой части.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73744" name="Oval 16"/>
          <p:cNvSpPr>
            <a:spLocks noChangeArrowheads="1"/>
          </p:cNvSpPr>
          <p:nvPr/>
        </p:nvSpPr>
        <p:spPr bwMode="auto">
          <a:xfrm>
            <a:off x="8458200" y="1557338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73745" name="Oval 17"/>
          <p:cNvSpPr>
            <a:spLocks noChangeArrowheads="1"/>
          </p:cNvSpPr>
          <p:nvPr/>
        </p:nvSpPr>
        <p:spPr bwMode="auto">
          <a:xfrm>
            <a:off x="8458200" y="4038600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73746" name="Oval 18"/>
          <p:cNvSpPr>
            <a:spLocks noChangeArrowheads="1"/>
          </p:cNvSpPr>
          <p:nvPr/>
        </p:nvSpPr>
        <p:spPr bwMode="auto">
          <a:xfrm>
            <a:off x="8478838" y="284003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73747" name="Oval 19"/>
          <p:cNvSpPr>
            <a:spLocks noChangeArrowheads="1"/>
          </p:cNvSpPr>
          <p:nvPr/>
        </p:nvSpPr>
        <p:spPr bwMode="auto">
          <a:xfrm>
            <a:off x="8458200" y="5372100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13328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172200"/>
            <a:ext cx="738188" cy="509588"/>
          </a:xfrm>
          <a:prstGeom prst="actionButtonForwardNex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7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37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37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37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40"/>
                  </p:tgtEl>
                </p:cond>
              </p:nextCondLst>
            </p:seq>
          </p:childTnLst>
        </p:cTn>
      </p:par>
    </p:tnLst>
    <p:bldLst>
      <p:bldP spid="73744" grpId="0" animBg="1"/>
      <p:bldP spid="73744" grpId="1" animBg="1"/>
      <p:bldP spid="73745" grpId="0" animBg="1"/>
      <p:bldP spid="73745" grpId="1" animBg="1"/>
      <p:bldP spid="73746" grpId="0" animBg="1"/>
      <p:bldP spid="73746" grpId="1" animBg="1"/>
      <p:bldP spid="73747" grpId="0" animBg="1"/>
      <p:bldP spid="7374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Составьте бессоюзные сложные предложения или напишите эссе по картине И. Левитана «Берёзовая роща» с использованием сложных бессоюзных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предложений.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1673288"/>
            <a:ext cx="7499350" cy="434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Выберите начало фразы и продолжите её: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сегодня я узнал(а)…        было интересно…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было трудно…           я выполнял(а) задания…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понял(а), что          теперь я могу…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научился(научилась)…     меня удивило…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меня получилось…        я приобрёл(а)…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почувствовал(а), что…  я смог(смогла)…</a:t>
            </a:r>
          </a:p>
          <a:p>
            <a:pPr>
              <a:buNone/>
            </a:pP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1.Закрепить навыки постановки знаков препинания в сложных бессоюзных предложениях.</a:t>
            </a:r>
          </a:p>
          <a:p>
            <a:pPr>
              <a:buNone/>
            </a:pPr>
            <a:r>
              <a:rPr lang="ru-RU" b="1" dirty="0" smtClean="0"/>
              <a:t>2. Показать особенности стилистического использования изученных конструкций в речи.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Спасибо за сотрудничество!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Домашнее задание: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ru-RU" b="1" dirty="0" smtClean="0"/>
          </a:p>
          <a:p>
            <a:pPr marL="82296" indent="0">
              <a:buNone/>
            </a:pPr>
            <a:endParaRPr lang="ru-RU" b="1" dirty="0"/>
          </a:p>
          <a:p>
            <a:pPr marL="82296" indent="0">
              <a:buNone/>
            </a:pPr>
            <a:r>
              <a:rPr lang="ru-RU" b="1" dirty="0" smtClean="0"/>
              <a:t>Создать пейзажную зарисовку на любую тему с использованием сложных бессоюзных предложений.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952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Запятая и точка с запятой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4400" dirty="0" smtClean="0"/>
              <a:t>   </a:t>
            </a:r>
            <a:r>
              <a:rPr lang="en-US" sz="4400" dirty="0" smtClean="0"/>
              <a:t>1.</a:t>
            </a:r>
            <a:r>
              <a:rPr lang="ru-RU" sz="4400" dirty="0" smtClean="0"/>
              <a:t>  </a:t>
            </a:r>
            <a:r>
              <a:rPr lang="en-US" sz="4400" dirty="0" smtClean="0"/>
              <a:t>[             ]</a:t>
            </a:r>
            <a:r>
              <a:rPr lang="en-US" sz="4400" b="1" dirty="0" smtClean="0"/>
              <a:t>, </a:t>
            </a:r>
            <a:r>
              <a:rPr lang="en-US" sz="4400" dirty="0" smtClean="0"/>
              <a:t>[             ]</a:t>
            </a:r>
            <a:r>
              <a:rPr lang="en-US" sz="4400" b="1" dirty="0" smtClean="0"/>
              <a:t>.</a:t>
            </a:r>
            <a:endParaRPr lang="ru-RU" sz="4400" dirty="0" smtClean="0"/>
          </a:p>
          <a:p>
            <a:endParaRPr lang="ru-RU" dirty="0" smtClean="0"/>
          </a:p>
          <a:p>
            <a:pPr>
              <a:buNone/>
            </a:pPr>
            <a:r>
              <a:rPr lang="en-US" dirty="0" smtClean="0"/>
              <a:t>     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en-US" sz="4400" dirty="0" smtClean="0"/>
              <a:t> 2. </a:t>
            </a:r>
            <a:r>
              <a:rPr lang="ru-RU" sz="4400" dirty="0" smtClean="0"/>
              <a:t> </a:t>
            </a:r>
            <a:r>
              <a:rPr lang="en-US" sz="4400" dirty="0" smtClean="0"/>
              <a:t>[             ]</a:t>
            </a:r>
            <a:r>
              <a:rPr lang="ru-RU" sz="4400" b="1" dirty="0" smtClean="0"/>
              <a:t>;</a:t>
            </a:r>
            <a:r>
              <a:rPr lang="en-US" sz="4400" b="1" dirty="0" smtClean="0"/>
              <a:t> </a:t>
            </a:r>
            <a:r>
              <a:rPr lang="en-US" sz="4400" dirty="0" smtClean="0"/>
              <a:t>[             ]</a:t>
            </a:r>
            <a:r>
              <a:rPr lang="en-US" sz="4400" b="1" dirty="0" smtClean="0"/>
              <a:t>.</a:t>
            </a:r>
            <a:r>
              <a:rPr lang="en-US" sz="4400" dirty="0" smtClean="0"/>
              <a:t>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Какой знак препинания следует употребить в этом предложении?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Темнеет на поля ложится туман.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Возможна ли постановка точки с запятой?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Застучали топоры завизжали пули.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Расставьте знаки препинания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Весело пробираться по узкой дорожке между двумя стенами высокой ржи. Колосья тихо бьют вас по лицу васильки цепляются за ноги перепела кричат кругом лошадь бежит ленивой рысью. Вот и лес. Тень и тишина. Статные осины лениво лепечут над вами длинные ветки берёз  едва шевелятся могучий дуб стоит как боец подле красивой липы.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0"/>
            <a:ext cx="1188000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Проверьте!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Весело пробираться по узкой дорожке между двумя стенами высокой ржи. Колосья тихо бьют вас по лицу, васильки цепляются за ноги, перепела кричат кругом, лошадь бежит ленивой рысью. Вот и лес. Тень и тишина. Статные осины лениво лепечут над вами; длинные ветки берёз  едва шевелятся; могучий дуб стоит, как боец, подле красивой липы.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0"/>
            <a:ext cx="1188000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Двоеточие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потому что</a:t>
            </a:r>
            <a:endParaRPr lang="ru-RU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[             ]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[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причина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].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именно</a:t>
            </a:r>
            <a:endParaRPr lang="ru-RU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[             ]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[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пояснение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].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 и услышал, и увидел) что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3.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[             ]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[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дополнение смысла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Расставьте знаки препинания, объясните их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Я знал в ржаной ковриге скрыта всей доброты земной душа.</a:t>
            </a:r>
          </a:p>
          <a:p>
            <a:pPr marL="514350" indent="-51435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2.Из дому выходить не хочется грязь страшная.</a:t>
            </a:r>
          </a:p>
          <a:p>
            <a:pPr marL="514350" indent="-51435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В саду чудесно свежо пахнет яблоками жёлтые листья шуршат под ногами.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125</TotalTime>
  <Words>791</Words>
  <Application>Microsoft Office PowerPoint</Application>
  <PresentationFormat>Экран (4:3)</PresentationFormat>
  <Paragraphs>132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Особенности  сложных бессоюзных предложений</vt:lpstr>
      <vt:lpstr>Задачи:</vt:lpstr>
      <vt:lpstr>Запятая и точка с запятой</vt:lpstr>
      <vt:lpstr>Какой знак препинания следует употребить в этом предложении?</vt:lpstr>
      <vt:lpstr>Возможна ли постановка точки с запятой?</vt:lpstr>
      <vt:lpstr>Расставьте знаки препинания</vt:lpstr>
      <vt:lpstr>Проверьте!</vt:lpstr>
      <vt:lpstr>Двоеточие</vt:lpstr>
      <vt:lpstr>Расставьте знаки препинания, объясните их</vt:lpstr>
      <vt:lpstr>Тире</vt:lpstr>
      <vt:lpstr>Объясните постановку тире</vt:lpstr>
      <vt:lpstr>Из двух простых предложений составьте сложное бессоюзное предложение. Объясните различные варианты постановки знаков препинания.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Составьте бессоюзные сложные предложения или напишите эссе по картине И. Левитана «Берёзовая роща» с использованием сложных бессоюзных предложений.</vt:lpstr>
      <vt:lpstr>Рефлексия</vt:lpstr>
      <vt:lpstr>  Спасибо за сотрудничество!  Домашнее задание: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 сложных бессоюзных предложений</dc:title>
  <dc:creator>ТАТЬЯНА</dc:creator>
  <cp:lastModifiedBy>User</cp:lastModifiedBy>
  <cp:revision>17</cp:revision>
  <dcterms:created xsi:type="dcterms:W3CDTF">2012-01-03T04:22:11Z</dcterms:created>
  <dcterms:modified xsi:type="dcterms:W3CDTF">2013-10-03T14:06:28Z</dcterms:modified>
</cp:coreProperties>
</file>