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0" r:id="rId5"/>
    <p:sldId id="276" r:id="rId6"/>
    <p:sldId id="265" r:id="rId7"/>
    <p:sldId id="290" r:id="rId8"/>
    <p:sldId id="297" r:id="rId9"/>
    <p:sldId id="300" r:id="rId10"/>
    <p:sldId id="298" r:id="rId11"/>
    <p:sldId id="301" r:id="rId12"/>
    <p:sldId id="267" r:id="rId13"/>
    <p:sldId id="269" r:id="rId14"/>
    <p:sldId id="270" r:id="rId15"/>
    <p:sldId id="271" r:id="rId16"/>
    <p:sldId id="304" r:id="rId17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C21BD"/>
    <a:srgbClr val="993300"/>
    <a:srgbClr val="F44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360690653991401E-2"/>
          <c:y val="5.4259698065272623E-2"/>
          <c:w val="0.56967731813582279"/>
          <c:h val="0.855507784509152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опоздания и прогулы занятий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150</c:v>
                </c:pt>
                <c:pt idx="1">
                  <c:v>110</c:v>
                </c:pt>
                <c:pt idx="2">
                  <c:v>246</c:v>
                </c:pt>
                <c:pt idx="3">
                  <c:v>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конфликты и драки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</c:v>
                </c:pt>
                <c:pt idx="1">
                  <c:v>25</c:v>
                </c:pt>
                <c:pt idx="2">
                  <c:v>17</c:v>
                </c:pt>
                <c:pt idx="3">
                  <c:v>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употребление табака и энергетических напитков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20</c:v>
                </c:pt>
                <c:pt idx="3">
                  <c:v>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неосторожные игры на уроке физ-ры или на перемене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14</c:v>
                </c:pt>
                <c:pt idx="1">
                  <c:v>19</c:v>
                </c:pt>
                <c:pt idx="2">
                  <c:v>12</c:v>
                </c:pt>
                <c:pt idx="3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42118912"/>
        <c:axId val="142198272"/>
        <c:axId val="0"/>
      </c:bar3DChart>
      <c:catAx>
        <c:axId val="14211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198272"/>
        <c:crosses val="autoZero"/>
        <c:auto val="1"/>
        <c:lblAlgn val="ctr"/>
        <c:lblOffset val="100"/>
        <c:noMultiLvlLbl val="0"/>
      </c:catAx>
      <c:valAx>
        <c:axId val="142198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118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489169872016217"/>
          <c:y val="1.5168800078170794E-2"/>
          <c:w val="0.34034158594549063"/>
          <c:h val="0.879175623737867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84A5D9-317F-4E9A-BFC5-FC3DAAC15D87}" type="doc">
      <dgm:prSet loTypeId="urn:microsoft.com/office/officeart/2005/8/layout/radial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AEA7AAF-7997-49FB-A2D7-DC296B06F4E3}">
      <dgm:prSet phldrT="[Текст]"/>
      <dgm:spPr/>
      <dgm:t>
        <a:bodyPr/>
        <a:lstStyle/>
        <a:p>
          <a:r>
            <a:rPr lang="ru-RU" dirty="0" smtClean="0"/>
            <a:t>Медико- социальное психолого-педагогическое сопровождение подростка</a:t>
          </a:r>
          <a:endParaRPr lang="ru-RU" dirty="0"/>
        </a:p>
      </dgm:t>
    </dgm:pt>
    <dgm:pt modelId="{53318A2C-7171-499C-AB6A-CA65215BD654}" type="parTrans" cxnId="{3B58977A-57A0-47E0-8134-624125086251}">
      <dgm:prSet/>
      <dgm:spPr/>
      <dgm:t>
        <a:bodyPr/>
        <a:lstStyle/>
        <a:p>
          <a:endParaRPr lang="ru-RU"/>
        </a:p>
      </dgm:t>
    </dgm:pt>
    <dgm:pt modelId="{D7CDA938-078F-4312-8675-3DD37FF94B63}" type="sibTrans" cxnId="{3B58977A-57A0-47E0-8134-624125086251}">
      <dgm:prSet/>
      <dgm:spPr/>
      <dgm:t>
        <a:bodyPr/>
        <a:lstStyle/>
        <a:p>
          <a:endParaRPr lang="ru-RU"/>
        </a:p>
      </dgm:t>
    </dgm:pt>
    <dgm:pt modelId="{B46DF279-B9A7-4B39-96BE-67B45BB4BD52}">
      <dgm:prSet phldrT="[Текст]"/>
      <dgm:spPr/>
      <dgm:t>
        <a:bodyPr/>
        <a:lstStyle/>
        <a:p>
          <a:r>
            <a:rPr lang="ru-RU" dirty="0" smtClean="0"/>
            <a:t>Психолого-педагогическая диагностика особенностей личности</a:t>
          </a:r>
          <a:endParaRPr lang="ru-RU" dirty="0"/>
        </a:p>
      </dgm:t>
    </dgm:pt>
    <dgm:pt modelId="{37AE8C6C-418E-4733-98F8-C6C7E1A5A416}" type="parTrans" cxnId="{10C86E91-98D6-4794-82F1-C497757F6322}">
      <dgm:prSet/>
      <dgm:spPr/>
      <dgm:t>
        <a:bodyPr/>
        <a:lstStyle/>
        <a:p>
          <a:endParaRPr lang="ru-RU"/>
        </a:p>
      </dgm:t>
    </dgm:pt>
    <dgm:pt modelId="{505FF978-5410-4F1C-BA9D-1E681390E3C5}" type="sibTrans" cxnId="{10C86E91-98D6-4794-82F1-C497757F6322}">
      <dgm:prSet/>
      <dgm:spPr/>
      <dgm:t>
        <a:bodyPr/>
        <a:lstStyle/>
        <a:p>
          <a:endParaRPr lang="ru-RU"/>
        </a:p>
      </dgm:t>
    </dgm:pt>
    <dgm:pt modelId="{149177B4-4047-4127-94E6-DE5F106650C0}">
      <dgm:prSet phldrT="[Текст]" custT="1"/>
      <dgm:spPr/>
      <dgm:t>
        <a:bodyPr/>
        <a:lstStyle/>
        <a:p>
          <a:r>
            <a:rPr lang="ru-RU" sz="1400" dirty="0" smtClean="0"/>
            <a:t>Индивид. и </a:t>
          </a:r>
          <a:r>
            <a:rPr lang="ru-RU" sz="1400" dirty="0" err="1" smtClean="0"/>
            <a:t>профилакт</a:t>
          </a:r>
          <a:r>
            <a:rPr lang="ru-RU" sz="1400" dirty="0" smtClean="0"/>
            <a:t>. </a:t>
          </a:r>
          <a:r>
            <a:rPr lang="ru-RU" sz="1400" dirty="0" err="1" smtClean="0"/>
            <a:t>консультац</a:t>
          </a:r>
          <a:r>
            <a:rPr lang="ru-RU" sz="1400" dirty="0" smtClean="0"/>
            <a:t>.</a:t>
          </a:r>
          <a:endParaRPr lang="ru-RU" sz="1400" dirty="0"/>
        </a:p>
      </dgm:t>
    </dgm:pt>
    <dgm:pt modelId="{F827F8FE-6F72-4FFC-95CB-B72BBBA95D71}" type="parTrans" cxnId="{C4787D71-0D6E-405E-9975-97BB591B78F9}">
      <dgm:prSet/>
      <dgm:spPr/>
      <dgm:t>
        <a:bodyPr/>
        <a:lstStyle/>
        <a:p>
          <a:endParaRPr lang="ru-RU"/>
        </a:p>
      </dgm:t>
    </dgm:pt>
    <dgm:pt modelId="{8A371399-8F49-4B9C-A9D7-2EA27C85AA84}" type="sibTrans" cxnId="{C4787D71-0D6E-405E-9975-97BB591B78F9}">
      <dgm:prSet/>
      <dgm:spPr/>
      <dgm:t>
        <a:bodyPr/>
        <a:lstStyle/>
        <a:p>
          <a:endParaRPr lang="ru-RU"/>
        </a:p>
      </dgm:t>
    </dgm:pt>
    <dgm:pt modelId="{6460108B-5EED-4BF2-BE9E-64B43E544CFE}">
      <dgm:prSet phldrT="[Текст]"/>
      <dgm:spPr/>
      <dgm:t>
        <a:bodyPr/>
        <a:lstStyle/>
        <a:p>
          <a:r>
            <a:rPr lang="ru-RU" dirty="0" smtClean="0"/>
            <a:t>Коррекционно-развивающая деятельность</a:t>
          </a:r>
          <a:endParaRPr lang="ru-RU" dirty="0"/>
        </a:p>
      </dgm:t>
    </dgm:pt>
    <dgm:pt modelId="{D874B182-CEC8-4F8C-949E-27A5D0C56E28}" type="parTrans" cxnId="{13C4CA09-79F4-42EA-AF32-123F94CDE6C8}">
      <dgm:prSet/>
      <dgm:spPr/>
      <dgm:t>
        <a:bodyPr/>
        <a:lstStyle/>
        <a:p>
          <a:endParaRPr lang="ru-RU"/>
        </a:p>
      </dgm:t>
    </dgm:pt>
    <dgm:pt modelId="{A5EC95FD-A7B1-41D7-BC90-C2F8F1460E05}" type="sibTrans" cxnId="{13C4CA09-79F4-42EA-AF32-123F94CDE6C8}">
      <dgm:prSet/>
      <dgm:spPr/>
      <dgm:t>
        <a:bodyPr/>
        <a:lstStyle/>
        <a:p>
          <a:endParaRPr lang="ru-RU"/>
        </a:p>
      </dgm:t>
    </dgm:pt>
    <dgm:pt modelId="{1F53907D-0870-42A8-81F1-9215A67CF4BF}">
      <dgm:prSet phldrT="[Текст]" custT="1"/>
      <dgm:spPr/>
      <dgm:t>
        <a:bodyPr/>
        <a:lstStyle/>
        <a:p>
          <a:r>
            <a:rPr lang="ru-RU" sz="1800" dirty="0" smtClean="0"/>
            <a:t>СПП , ППК, КДН</a:t>
          </a:r>
          <a:endParaRPr lang="ru-RU" sz="1800" dirty="0"/>
        </a:p>
      </dgm:t>
    </dgm:pt>
    <dgm:pt modelId="{DA63FC36-BE00-4415-9CA7-8F59BB982A5C}" type="parTrans" cxnId="{1F703FB6-B376-44C4-8AFC-EA96B57AB089}">
      <dgm:prSet/>
      <dgm:spPr/>
      <dgm:t>
        <a:bodyPr/>
        <a:lstStyle/>
        <a:p>
          <a:endParaRPr lang="ru-RU"/>
        </a:p>
      </dgm:t>
    </dgm:pt>
    <dgm:pt modelId="{A7E93053-014B-4598-9EE9-A72FEBDBB1C7}" type="sibTrans" cxnId="{1F703FB6-B376-44C4-8AFC-EA96B57AB089}">
      <dgm:prSet/>
      <dgm:spPr/>
      <dgm:t>
        <a:bodyPr/>
        <a:lstStyle/>
        <a:p>
          <a:endParaRPr lang="ru-RU"/>
        </a:p>
      </dgm:t>
    </dgm:pt>
    <dgm:pt modelId="{F7C1C91A-A1CF-41BC-A3AC-D45BF90D3770}" type="pres">
      <dgm:prSet presAssocID="{2084A5D9-317F-4E9A-BFC5-FC3DAAC15D8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2566CD-BF73-4276-9FA6-C596E60A68EF}" type="pres">
      <dgm:prSet presAssocID="{7AEA7AAF-7997-49FB-A2D7-DC296B06F4E3}" presName="centerShape" presStyleLbl="node0" presStyleIdx="0" presStyleCnt="1"/>
      <dgm:spPr/>
      <dgm:t>
        <a:bodyPr/>
        <a:lstStyle/>
        <a:p>
          <a:endParaRPr lang="ru-RU"/>
        </a:p>
      </dgm:t>
    </dgm:pt>
    <dgm:pt modelId="{7A79F331-349C-4C5F-978B-B037004DA5C6}" type="pres">
      <dgm:prSet presAssocID="{B46DF279-B9A7-4B39-96BE-67B45BB4BD5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937C2-6AF0-4978-A01C-6077B6D5C4BF}" type="pres">
      <dgm:prSet presAssocID="{B46DF279-B9A7-4B39-96BE-67B45BB4BD52}" presName="dummy" presStyleCnt="0"/>
      <dgm:spPr/>
      <dgm:t>
        <a:bodyPr/>
        <a:lstStyle/>
        <a:p>
          <a:endParaRPr lang="ru-RU"/>
        </a:p>
      </dgm:t>
    </dgm:pt>
    <dgm:pt modelId="{6FD5200E-247D-400F-A090-32434114DCAF}" type="pres">
      <dgm:prSet presAssocID="{505FF978-5410-4F1C-BA9D-1E681390E3C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2740185-7471-4F6A-9E36-4BDD848600A6}" type="pres">
      <dgm:prSet presAssocID="{149177B4-4047-4127-94E6-DE5F106650C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82B50-918A-4A89-977D-65B82C84FC54}" type="pres">
      <dgm:prSet presAssocID="{149177B4-4047-4127-94E6-DE5F106650C0}" presName="dummy" presStyleCnt="0"/>
      <dgm:spPr/>
      <dgm:t>
        <a:bodyPr/>
        <a:lstStyle/>
        <a:p>
          <a:endParaRPr lang="ru-RU"/>
        </a:p>
      </dgm:t>
    </dgm:pt>
    <dgm:pt modelId="{4971563E-82CA-4798-85A8-E3CC52DDEE79}" type="pres">
      <dgm:prSet presAssocID="{8A371399-8F49-4B9C-A9D7-2EA27C85AA8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F1A0CD79-21D8-4A0E-8E1F-6838F0B269DE}" type="pres">
      <dgm:prSet presAssocID="{6460108B-5EED-4BF2-BE9E-64B43E544CF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DB31E-ED1E-459A-8533-E1BADF77AE1A}" type="pres">
      <dgm:prSet presAssocID="{6460108B-5EED-4BF2-BE9E-64B43E544CFE}" presName="dummy" presStyleCnt="0"/>
      <dgm:spPr/>
      <dgm:t>
        <a:bodyPr/>
        <a:lstStyle/>
        <a:p>
          <a:endParaRPr lang="ru-RU"/>
        </a:p>
      </dgm:t>
    </dgm:pt>
    <dgm:pt modelId="{5353B631-A77A-49CD-A19E-7595E2933476}" type="pres">
      <dgm:prSet presAssocID="{A5EC95FD-A7B1-41D7-BC90-C2F8F1460E05}" presName="sibTrans" presStyleLbl="sibTrans2D1" presStyleIdx="2" presStyleCnt="4"/>
      <dgm:spPr/>
      <dgm:t>
        <a:bodyPr/>
        <a:lstStyle/>
        <a:p>
          <a:endParaRPr lang="ru-RU"/>
        </a:p>
      </dgm:t>
    </dgm:pt>
    <dgm:pt modelId="{4BA3F3D1-8E53-4BFE-8881-C662F03D36D5}" type="pres">
      <dgm:prSet presAssocID="{1F53907D-0870-42A8-81F1-9215A67CF4B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126F1-6285-4D73-A701-27332786B049}" type="pres">
      <dgm:prSet presAssocID="{1F53907D-0870-42A8-81F1-9215A67CF4BF}" presName="dummy" presStyleCnt="0"/>
      <dgm:spPr/>
      <dgm:t>
        <a:bodyPr/>
        <a:lstStyle/>
        <a:p>
          <a:endParaRPr lang="ru-RU"/>
        </a:p>
      </dgm:t>
    </dgm:pt>
    <dgm:pt modelId="{729EFFB2-952D-42A2-B594-9C2BDE25F116}" type="pres">
      <dgm:prSet presAssocID="{A7E93053-014B-4598-9EE9-A72FEBDBB1C7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13C4CA09-79F4-42EA-AF32-123F94CDE6C8}" srcId="{7AEA7AAF-7997-49FB-A2D7-DC296B06F4E3}" destId="{6460108B-5EED-4BF2-BE9E-64B43E544CFE}" srcOrd="2" destOrd="0" parTransId="{D874B182-CEC8-4F8C-949E-27A5D0C56E28}" sibTransId="{A5EC95FD-A7B1-41D7-BC90-C2F8F1460E05}"/>
    <dgm:cxn modelId="{3951E0EB-A5D9-4364-9E1E-2B5C8EBE8F9E}" type="presOf" srcId="{A5EC95FD-A7B1-41D7-BC90-C2F8F1460E05}" destId="{5353B631-A77A-49CD-A19E-7595E2933476}" srcOrd="0" destOrd="0" presId="urn:microsoft.com/office/officeart/2005/8/layout/radial6"/>
    <dgm:cxn modelId="{CFDF8D58-BCF8-4B15-9FC9-481C691F5C15}" type="presOf" srcId="{505FF978-5410-4F1C-BA9D-1E681390E3C5}" destId="{6FD5200E-247D-400F-A090-32434114DCAF}" srcOrd="0" destOrd="0" presId="urn:microsoft.com/office/officeart/2005/8/layout/radial6"/>
    <dgm:cxn modelId="{C4787D71-0D6E-405E-9975-97BB591B78F9}" srcId="{7AEA7AAF-7997-49FB-A2D7-DC296B06F4E3}" destId="{149177B4-4047-4127-94E6-DE5F106650C0}" srcOrd="1" destOrd="0" parTransId="{F827F8FE-6F72-4FFC-95CB-B72BBBA95D71}" sibTransId="{8A371399-8F49-4B9C-A9D7-2EA27C85AA84}"/>
    <dgm:cxn modelId="{1F703FB6-B376-44C4-8AFC-EA96B57AB089}" srcId="{7AEA7AAF-7997-49FB-A2D7-DC296B06F4E3}" destId="{1F53907D-0870-42A8-81F1-9215A67CF4BF}" srcOrd="3" destOrd="0" parTransId="{DA63FC36-BE00-4415-9CA7-8F59BB982A5C}" sibTransId="{A7E93053-014B-4598-9EE9-A72FEBDBB1C7}"/>
    <dgm:cxn modelId="{3B58977A-57A0-47E0-8134-624125086251}" srcId="{2084A5D9-317F-4E9A-BFC5-FC3DAAC15D87}" destId="{7AEA7AAF-7997-49FB-A2D7-DC296B06F4E3}" srcOrd="0" destOrd="0" parTransId="{53318A2C-7171-499C-AB6A-CA65215BD654}" sibTransId="{D7CDA938-078F-4312-8675-3DD37FF94B63}"/>
    <dgm:cxn modelId="{C369F24B-A63A-4138-BAD1-B27B1A0C817E}" type="presOf" srcId="{6460108B-5EED-4BF2-BE9E-64B43E544CFE}" destId="{F1A0CD79-21D8-4A0E-8E1F-6838F0B269DE}" srcOrd="0" destOrd="0" presId="urn:microsoft.com/office/officeart/2005/8/layout/radial6"/>
    <dgm:cxn modelId="{E8428D95-82FB-4355-BF17-DDDB7A07F11D}" type="presOf" srcId="{2084A5D9-317F-4E9A-BFC5-FC3DAAC15D87}" destId="{F7C1C91A-A1CF-41BC-A3AC-D45BF90D3770}" srcOrd="0" destOrd="0" presId="urn:microsoft.com/office/officeart/2005/8/layout/radial6"/>
    <dgm:cxn modelId="{10C86E91-98D6-4794-82F1-C497757F6322}" srcId="{7AEA7AAF-7997-49FB-A2D7-DC296B06F4E3}" destId="{B46DF279-B9A7-4B39-96BE-67B45BB4BD52}" srcOrd="0" destOrd="0" parTransId="{37AE8C6C-418E-4733-98F8-C6C7E1A5A416}" sibTransId="{505FF978-5410-4F1C-BA9D-1E681390E3C5}"/>
    <dgm:cxn modelId="{48A53E13-143B-40CF-A934-94E05BBC8E14}" type="presOf" srcId="{8A371399-8F49-4B9C-A9D7-2EA27C85AA84}" destId="{4971563E-82CA-4798-85A8-E3CC52DDEE79}" srcOrd="0" destOrd="0" presId="urn:microsoft.com/office/officeart/2005/8/layout/radial6"/>
    <dgm:cxn modelId="{C4537133-DF6D-478A-B230-32E4FE21BC29}" type="presOf" srcId="{1F53907D-0870-42A8-81F1-9215A67CF4BF}" destId="{4BA3F3D1-8E53-4BFE-8881-C662F03D36D5}" srcOrd="0" destOrd="0" presId="urn:microsoft.com/office/officeart/2005/8/layout/radial6"/>
    <dgm:cxn modelId="{EC75A675-1638-4C49-A53D-5855BE50D6DB}" type="presOf" srcId="{A7E93053-014B-4598-9EE9-A72FEBDBB1C7}" destId="{729EFFB2-952D-42A2-B594-9C2BDE25F116}" srcOrd="0" destOrd="0" presId="urn:microsoft.com/office/officeart/2005/8/layout/radial6"/>
    <dgm:cxn modelId="{7D089B3F-FE8D-446E-8BFD-9DD522C6EA88}" type="presOf" srcId="{7AEA7AAF-7997-49FB-A2D7-DC296B06F4E3}" destId="{F02566CD-BF73-4276-9FA6-C596E60A68EF}" srcOrd="0" destOrd="0" presId="urn:microsoft.com/office/officeart/2005/8/layout/radial6"/>
    <dgm:cxn modelId="{569B6E1E-4F1D-49ED-A123-AFD52D69F1DC}" type="presOf" srcId="{B46DF279-B9A7-4B39-96BE-67B45BB4BD52}" destId="{7A79F331-349C-4C5F-978B-B037004DA5C6}" srcOrd="0" destOrd="0" presId="urn:microsoft.com/office/officeart/2005/8/layout/radial6"/>
    <dgm:cxn modelId="{FC8C3785-B591-478A-84F6-2C34468F4258}" type="presOf" srcId="{149177B4-4047-4127-94E6-DE5F106650C0}" destId="{42740185-7471-4F6A-9E36-4BDD848600A6}" srcOrd="0" destOrd="0" presId="urn:microsoft.com/office/officeart/2005/8/layout/radial6"/>
    <dgm:cxn modelId="{9F88F562-D2CE-4BE6-AFD6-4C4CD8A12D03}" type="presParOf" srcId="{F7C1C91A-A1CF-41BC-A3AC-D45BF90D3770}" destId="{F02566CD-BF73-4276-9FA6-C596E60A68EF}" srcOrd="0" destOrd="0" presId="urn:microsoft.com/office/officeart/2005/8/layout/radial6"/>
    <dgm:cxn modelId="{A255359F-4591-4BEE-9B9D-824FB43504B8}" type="presParOf" srcId="{F7C1C91A-A1CF-41BC-A3AC-D45BF90D3770}" destId="{7A79F331-349C-4C5F-978B-B037004DA5C6}" srcOrd="1" destOrd="0" presId="urn:microsoft.com/office/officeart/2005/8/layout/radial6"/>
    <dgm:cxn modelId="{2DCB21C9-D75B-4A37-AD2F-600405368485}" type="presParOf" srcId="{F7C1C91A-A1CF-41BC-A3AC-D45BF90D3770}" destId="{5FC937C2-6AF0-4978-A01C-6077B6D5C4BF}" srcOrd="2" destOrd="0" presId="urn:microsoft.com/office/officeart/2005/8/layout/radial6"/>
    <dgm:cxn modelId="{12E24BF1-4C88-4588-A0E8-26BB8D452C95}" type="presParOf" srcId="{F7C1C91A-A1CF-41BC-A3AC-D45BF90D3770}" destId="{6FD5200E-247D-400F-A090-32434114DCAF}" srcOrd="3" destOrd="0" presId="urn:microsoft.com/office/officeart/2005/8/layout/radial6"/>
    <dgm:cxn modelId="{B8319EF4-19FB-4804-9A76-2700D746351B}" type="presParOf" srcId="{F7C1C91A-A1CF-41BC-A3AC-D45BF90D3770}" destId="{42740185-7471-4F6A-9E36-4BDD848600A6}" srcOrd="4" destOrd="0" presId="urn:microsoft.com/office/officeart/2005/8/layout/radial6"/>
    <dgm:cxn modelId="{F80A5801-1165-451E-9DA5-410EB7C19223}" type="presParOf" srcId="{F7C1C91A-A1CF-41BC-A3AC-D45BF90D3770}" destId="{93F82B50-918A-4A89-977D-65B82C84FC54}" srcOrd="5" destOrd="0" presId="urn:microsoft.com/office/officeart/2005/8/layout/radial6"/>
    <dgm:cxn modelId="{B8B50BBB-BE90-4C60-9922-BC6881669887}" type="presParOf" srcId="{F7C1C91A-A1CF-41BC-A3AC-D45BF90D3770}" destId="{4971563E-82CA-4798-85A8-E3CC52DDEE79}" srcOrd="6" destOrd="0" presId="urn:microsoft.com/office/officeart/2005/8/layout/radial6"/>
    <dgm:cxn modelId="{170FDD51-104D-4C6D-A7C5-39B839A79529}" type="presParOf" srcId="{F7C1C91A-A1CF-41BC-A3AC-D45BF90D3770}" destId="{F1A0CD79-21D8-4A0E-8E1F-6838F0B269DE}" srcOrd="7" destOrd="0" presId="urn:microsoft.com/office/officeart/2005/8/layout/radial6"/>
    <dgm:cxn modelId="{DE6C4D3F-67D9-4542-8D7F-75815D17EC60}" type="presParOf" srcId="{F7C1C91A-A1CF-41BC-A3AC-D45BF90D3770}" destId="{FE1DB31E-ED1E-459A-8533-E1BADF77AE1A}" srcOrd="8" destOrd="0" presId="urn:microsoft.com/office/officeart/2005/8/layout/radial6"/>
    <dgm:cxn modelId="{51E2C9FA-8D56-4BD4-92EC-58F8054235F4}" type="presParOf" srcId="{F7C1C91A-A1CF-41BC-A3AC-D45BF90D3770}" destId="{5353B631-A77A-49CD-A19E-7595E2933476}" srcOrd="9" destOrd="0" presId="urn:microsoft.com/office/officeart/2005/8/layout/radial6"/>
    <dgm:cxn modelId="{B0D3ECB6-2874-42D4-AF3B-5C4BFA5E71E5}" type="presParOf" srcId="{F7C1C91A-A1CF-41BC-A3AC-D45BF90D3770}" destId="{4BA3F3D1-8E53-4BFE-8881-C662F03D36D5}" srcOrd="10" destOrd="0" presId="urn:microsoft.com/office/officeart/2005/8/layout/radial6"/>
    <dgm:cxn modelId="{8005AF58-E05E-47C7-8932-737CB64A62AE}" type="presParOf" srcId="{F7C1C91A-A1CF-41BC-A3AC-D45BF90D3770}" destId="{2BA126F1-6285-4D73-A701-27332786B049}" srcOrd="11" destOrd="0" presId="urn:microsoft.com/office/officeart/2005/8/layout/radial6"/>
    <dgm:cxn modelId="{3BF35E84-C180-407B-BD5E-9154EC5B9B6C}" type="presParOf" srcId="{F7C1C91A-A1CF-41BC-A3AC-D45BF90D3770}" destId="{729EFFB2-952D-42A2-B594-9C2BDE25F11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EFFB2-952D-42A2-B594-9C2BDE25F116}">
      <dsp:nvSpPr>
        <dsp:cNvPr id="0" name=""/>
        <dsp:cNvSpPr/>
      </dsp:nvSpPr>
      <dsp:spPr>
        <a:xfrm>
          <a:off x="1878278" y="690146"/>
          <a:ext cx="4596371" cy="4596371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353B631-A77A-49CD-A19E-7595E2933476}">
      <dsp:nvSpPr>
        <dsp:cNvPr id="0" name=""/>
        <dsp:cNvSpPr/>
      </dsp:nvSpPr>
      <dsp:spPr>
        <a:xfrm>
          <a:off x="1878278" y="690146"/>
          <a:ext cx="4596371" cy="4596371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971563E-82CA-4798-85A8-E3CC52DDEE79}">
      <dsp:nvSpPr>
        <dsp:cNvPr id="0" name=""/>
        <dsp:cNvSpPr/>
      </dsp:nvSpPr>
      <dsp:spPr>
        <a:xfrm>
          <a:off x="1878278" y="690146"/>
          <a:ext cx="4596371" cy="4596371"/>
        </a:xfrm>
        <a:prstGeom prst="blockArc">
          <a:avLst>
            <a:gd name="adj1" fmla="val 0"/>
            <a:gd name="adj2" fmla="val 5400000"/>
            <a:gd name="adj3" fmla="val 464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D5200E-247D-400F-A090-32434114DCAF}">
      <dsp:nvSpPr>
        <dsp:cNvPr id="0" name=""/>
        <dsp:cNvSpPr/>
      </dsp:nvSpPr>
      <dsp:spPr>
        <a:xfrm>
          <a:off x="1878278" y="690146"/>
          <a:ext cx="4596371" cy="4596371"/>
        </a:xfrm>
        <a:prstGeom prst="blockArc">
          <a:avLst>
            <a:gd name="adj1" fmla="val 16200000"/>
            <a:gd name="adj2" fmla="val 0"/>
            <a:gd name="adj3" fmla="val 464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2566CD-BF73-4276-9FA6-C596E60A68EF}">
      <dsp:nvSpPr>
        <dsp:cNvPr id="0" name=""/>
        <dsp:cNvSpPr/>
      </dsp:nvSpPr>
      <dsp:spPr>
        <a:xfrm>
          <a:off x="3118072" y="1929940"/>
          <a:ext cx="2116782" cy="21167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Медико- социальное психолого-педагогическое сопровождение подростка</a:t>
          </a:r>
          <a:endParaRPr lang="ru-RU" sz="1600" kern="1200" dirty="0"/>
        </a:p>
      </dsp:txBody>
      <dsp:txXfrm>
        <a:off x="3428068" y="2239936"/>
        <a:ext cx="1496790" cy="1496790"/>
      </dsp:txXfrm>
    </dsp:sp>
    <dsp:sp modelId="{7A79F331-349C-4C5F-978B-B037004DA5C6}">
      <dsp:nvSpPr>
        <dsp:cNvPr id="0" name=""/>
        <dsp:cNvSpPr/>
      </dsp:nvSpPr>
      <dsp:spPr>
        <a:xfrm>
          <a:off x="3435590" y="2615"/>
          <a:ext cx="1481747" cy="148174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Психолого-педагогическая диагностика особенностей личности</a:t>
          </a:r>
          <a:endParaRPr lang="ru-RU" sz="1200" kern="1200" dirty="0"/>
        </a:p>
      </dsp:txBody>
      <dsp:txXfrm>
        <a:off x="3652587" y="219612"/>
        <a:ext cx="1047753" cy="1047753"/>
      </dsp:txXfrm>
    </dsp:sp>
    <dsp:sp modelId="{42740185-7471-4F6A-9E36-4BDD848600A6}">
      <dsp:nvSpPr>
        <dsp:cNvPr id="0" name=""/>
        <dsp:cNvSpPr/>
      </dsp:nvSpPr>
      <dsp:spPr>
        <a:xfrm>
          <a:off x="5680433" y="2247458"/>
          <a:ext cx="1481747" cy="148174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Индивид. и </a:t>
          </a:r>
          <a:r>
            <a:rPr lang="ru-RU" sz="1400" kern="1200" dirty="0" err="1" smtClean="0"/>
            <a:t>профилакт</a:t>
          </a:r>
          <a:r>
            <a:rPr lang="ru-RU" sz="1400" kern="1200" dirty="0" smtClean="0"/>
            <a:t>. </a:t>
          </a:r>
          <a:r>
            <a:rPr lang="ru-RU" sz="1400" kern="1200" dirty="0" err="1" smtClean="0"/>
            <a:t>консультац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5897430" y="2464455"/>
        <a:ext cx="1047753" cy="1047753"/>
      </dsp:txXfrm>
    </dsp:sp>
    <dsp:sp modelId="{F1A0CD79-21D8-4A0E-8E1F-6838F0B269DE}">
      <dsp:nvSpPr>
        <dsp:cNvPr id="0" name=""/>
        <dsp:cNvSpPr/>
      </dsp:nvSpPr>
      <dsp:spPr>
        <a:xfrm>
          <a:off x="3435590" y="4492301"/>
          <a:ext cx="1481747" cy="148174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Коррекционно-развивающая деятельность</a:t>
          </a:r>
          <a:endParaRPr lang="ru-RU" sz="1200" kern="1200" dirty="0"/>
        </a:p>
      </dsp:txBody>
      <dsp:txXfrm>
        <a:off x="3652587" y="4709298"/>
        <a:ext cx="1047753" cy="1047753"/>
      </dsp:txXfrm>
    </dsp:sp>
    <dsp:sp modelId="{4BA3F3D1-8E53-4BFE-8881-C662F03D36D5}">
      <dsp:nvSpPr>
        <dsp:cNvPr id="0" name=""/>
        <dsp:cNvSpPr/>
      </dsp:nvSpPr>
      <dsp:spPr>
        <a:xfrm>
          <a:off x="1190747" y="2247458"/>
          <a:ext cx="1481747" cy="148174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СПП , ППК, КДН</a:t>
          </a:r>
          <a:endParaRPr lang="ru-RU" sz="1800" kern="1200" dirty="0"/>
        </a:p>
      </dsp:txBody>
      <dsp:txXfrm>
        <a:off x="1407744" y="2464455"/>
        <a:ext cx="1047753" cy="1047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8F13A-2A5B-4E64-8FF9-75317D92B845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F020B-C833-43C9-A2A0-A865C4BB0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14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670943"/>
            <a:ext cx="6048672" cy="1758057"/>
          </a:xfrm>
        </p:spPr>
        <p:txBody>
          <a:bodyPr>
            <a:noAutofit/>
          </a:bodyPr>
          <a:lstStyle>
            <a:lvl1pPr algn="ctr">
              <a:defRPr lang="ru-RU" sz="5400" b="1" kern="1200" cap="none" spc="50" dirty="0">
                <a:ln w="11430"/>
                <a:solidFill>
                  <a:srgbClr val="F443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lim" pitchFamily="34" charset="-127"/>
                <a:ea typeface="Gulim" pitchFamily="34" charset="-127"/>
                <a:cs typeface="Arabic Typesetting" pitchFamily="66" charset="-78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179640"/>
            <a:ext cx="7128792" cy="553616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87191-F4B9-4697-9344-81890603042B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64D2A-E2AE-4FF2-90CF-E34C6703E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wheel spokes="1"/>
      </p:transition>
    </mc:Choice>
    <mc:Fallback xmlns="">
      <p:transition spd="slow" advClick="0"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DFE70-FECF-476F-910B-C54350C8A41B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8713-9680-435E-A198-8C3C5DAA1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wheel spokes="1"/>
      </p:transition>
    </mc:Choice>
    <mc:Fallback xmlns="">
      <p:transition spd="slow" advClick="0"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DA4F8-0000-4CFF-A6F0-D8F7C262792A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ED190-18DF-44C2-B2F1-A0460995C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wheel spokes="1"/>
      </p:transition>
    </mc:Choice>
    <mc:Fallback xmlns="">
      <p:transition spd="slow" advClick="0"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44BD1-E4C3-4EC3-94A7-75CCEEBBC5A6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D4310-0678-4892-B84F-FACB7A763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wheel spokes="1"/>
      </p:transition>
    </mc:Choice>
    <mc:Fallback xmlns="">
      <p:transition spd="slow" advClick="0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1CCCF-2EE0-42F8-A2EB-C3F8B0DDB048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6F586-9D1C-4DF3-A09E-4166A88D1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wheel spokes="1"/>
      </p:transition>
    </mc:Choice>
    <mc:Fallback xmlns="">
      <p:transition spd="slow" advClick="0"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D324E-E9BA-46FF-89EE-472BEB31739C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421F2-FBE6-408F-A102-8293D33D1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wheel spokes="1"/>
      </p:transition>
    </mc:Choice>
    <mc:Fallback xmlns="">
      <p:transition spd="slow" advClick="0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30ABF-72A1-455F-9F91-DE96328A1536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92E5-2C64-4AE8-8CB1-4C88C2262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wheel spokes="1"/>
      </p:transition>
    </mc:Choice>
    <mc:Fallback xmlns="">
      <p:transition spd="slow" advClick="0"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E23B6-600C-4668-8E13-CDA772AAF60A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F29F0-6274-406A-8827-2CAF0FCB8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wheel spokes="1"/>
      </p:transition>
    </mc:Choice>
    <mc:Fallback xmlns="">
      <p:transition spd="slow" advClick="0"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084AB-FC35-487B-B55A-F99F829D54A3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A0D7D-98BF-46E5-92D7-377641618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wheel spokes="1"/>
      </p:transition>
    </mc:Choice>
    <mc:Fallback xmlns="">
      <p:transition spd="slow" advClick="0"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DC3C9-1700-4CAD-A839-DF270687537D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D0D50-1DBF-4F5D-ABCB-E37B1D3FF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wheel spokes="1"/>
      </p:transition>
    </mc:Choice>
    <mc:Fallback xmlns="">
      <p:transition spd="slow" advClick="0"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AF6F4-09E3-47C3-98D6-1066F423E5AB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76E18-D85C-4641-86C3-BFFD08540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wheel spokes="1"/>
      </p:transition>
    </mc:Choice>
    <mc:Fallback xmlns="">
      <p:transition spd="slow" advClick="0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2EC001-CDEF-43C5-9EDA-862F91855193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40BA4D-18B9-44EA-A404-96C634DE5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wheel spokes="1"/>
      </p:transition>
    </mc:Choice>
    <mc:Fallback xmlns="">
      <p:transition spd="slow" advClick="0">
        <p:wheel spokes="1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lang="ru-RU" sz="4800" b="1" kern="1200" spc="50" dirty="0">
          <a:ln w="11430"/>
          <a:solidFill>
            <a:srgbClr val="F44330"/>
          </a:soli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Gulim" pitchFamily="34" charset="-127"/>
          <a:ea typeface="Gulim" pitchFamily="34" charset="-127"/>
          <a:cs typeface="Arabic Typesetting" pitchFamily="66" charset="-78"/>
        </a:defRPr>
      </a:lvl1pPr>
      <a:lvl2pPr algn="ctr" rtl="0" fontAlgn="base">
        <a:spcBef>
          <a:spcPct val="0"/>
        </a:spcBef>
        <a:spcAft>
          <a:spcPct val="0"/>
        </a:spcAft>
        <a:defRPr sz="4800" b="1">
          <a:solidFill>
            <a:srgbClr val="F44330"/>
          </a:solidFill>
          <a:latin typeface="Gulim"/>
          <a:ea typeface="Gulim"/>
          <a:cs typeface="Arabic Typesetting"/>
        </a:defRPr>
      </a:lvl2pPr>
      <a:lvl3pPr algn="ctr" rtl="0" fontAlgn="base">
        <a:spcBef>
          <a:spcPct val="0"/>
        </a:spcBef>
        <a:spcAft>
          <a:spcPct val="0"/>
        </a:spcAft>
        <a:defRPr sz="4800" b="1">
          <a:solidFill>
            <a:srgbClr val="F44330"/>
          </a:solidFill>
          <a:latin typeface="Gulim"/>
          <a:ea typeface="Gulim"/>
          <a:cs typeface="Arabic Typesetting"/>
        </a:defRPr>
      </a:lvl3pPr>
      <a:lvl4pPr algn="ctr" rtl="0" fontAlgn="base">
        <a:spcBef>
          <a:spcPct val="0"/>
        </a:spcBef>
        <a:spcAft>
          <a:spcPct val="0"/>
        </a:spcAft>
        <a:defRPr sz="4800" b="1">
          <a:solidFill>
            <a:srgbClr val="F44330"/>
          </a:solidFill>
          <a:latin typeface="Gulim"/>
          <a:ea typeface="Gulim"/>
          <a:cs typeface="Arabic Typesetting"/>
        </a:defRPr>
      </a:lvl4pPr>
      <a:lvl5pPr algn="ctr" rtl="0" fontAlgn="base">
        <a:spcBef>
          <a:spcPct val="0"/>
        </a:spcBef>
        <a:spcAft>
          <a:spcPct val="0"/>
        </a:spcAft>
        <a:defRPr sz="4800" b="1">
          <a:solidFill>
            <a:srgbClr val="F44330"/>
          </a:solidFill>
          <a:latin typeface="Gulim"/>
          <a:ea typeface="Gulim"/>
          <a:cs typeface="Arabic Typesetting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F44330"/>
          </a:solidFill>
          <a:latin typeface="Gulim"/>
          <a:ea typeface="Gulim"/>
          <a:cs typeface="Arabic Typesetting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F44330"/>
          </a:solidFill>
          <a:latin typeface="Gulim"/>
          <a:ea typeface="Gulim"/>
          <a:cs typeface="Arabic Typesetting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F44330"/>
          </a:solidFill>
          <a:latin typeface="Gulim"/>
          <a:ea typeface="Gulim"/>
          <a:cs typeface="Arabic Typesetting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F44330"/>
          </a:solidFill>
          <a:latin typeface="Gulim"/>
          <a:ea typeface="Gulim"/>
          <a:cs typeface="Arabic Typesetting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46C0A"/>
        </a:buClr>
        <a:buSzPct val="115000"/>
        <a:buFont typeface="Wingdings" pitchFamily="2" charset="2"/>
        <a:buChar char="§"/>
        <a:defRPr sz="3200" kern="1200">
          <a:solidFill>
            <a:srgbClr val="17375E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04A7B"/>
        </a:buClr>
        <a:buSzPct val="85000"/>
        <a:buFont typeface="Courier New" pitchFamily="49" charset="0"/>
        <a:buChar char="o"/>
        <a:defRPr sz="2800" kern="1200">
          <a:solidFill>
            <a:srgbClr val="17375E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53735"/>
        </a:buClr>
        <a:buFont typeface="Arial" pitchFamily="34" charset="0"/>
        <a:buChar char="•"/>
        <a:defRPr sz="2400" kern="1200">
          <a:solidFill>
            <a:srgbClr val="17375E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17375E"/>
        </a:buClr>
        <a:buFont typeface="Arial" pitchFamily="34" charset="0"/>
        <a:buChar char="–"/>
        <a:defRPr sz="2000" kern="1200">
          <a:solidFill>
            <a:srgbClr val="17375E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17375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3548" y="620688"/>
            <a:ext cx="8136904" cy="2406129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sz="2700" spc="0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sz="2700" spc="0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sz="2700" spc="0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«Подросток в современном мире»</a:t>
            </a:r>
            <a:r>
              <a:rPr lang="en-US" sz="2700" spc="0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700" spc="0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700" spc="0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технология работы с обучающимися</a:t>
            </a:r>
            <a:br>
              <a:rPr lang="ru-RU" sz="2700" spc="0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700" spc="0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«группы риска» в ГБОУ СОШ № 603</a:t>
            </a:r>
            <a:br>
              <a:rPr lang="ru-RU" sz="2700" spc="0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sz="2700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9852" y="2996952"/>
            <a:ext cx="6804296" cy="576065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z="9600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96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НИКИШОВА 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96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Ольга Анатольевна</a:t>
            </a:r>
            <a:endParaRPr lang="ru-RU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1439653" y="4653135"/>
            <a:ext cx="626469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solidFill>
                  <a:srgbClr val="993300"/>
                </a:solidFill>
                <a:latin typeface="Calibri" pitchFamily="34" charset="0"/>
              </a:rPr>
              <a:t>Педагог-психолог, педагог </a:t>
            </a:r>
            <a:r>
              <a:rPr lang="ru-RU" sz="2300" dirty="0">
                <a:solidFill>
                  <a:srgbClr val="993300"/>
                </a:solidFill>
                <a:latin typeface="Calibri" pitchFamily="34" charset="0"/>
              </a:rPr>
              <a:t>дополнительного образования </a:t>
            </a:r>
          </a:p>
          <a:p>
            <a:pPr algn="ctr"/>
            <a:r>
              <a:rPr lang="ru-RU" sz="2300" dirty="0" smtClean="0">
                <a:solidFill>
                  <a:srgbClr val="993300"/>
                </a:solidFill>
                <a:latin typeface="Calibri" pitchFamily="34" charset="0"/>
              </a:rPr>
              <a:t>ГБОУ </a:t>
            </a:r>
            <a:r>
              <a:rPr lang="ru-RU" sz="2300" dirty="0">
                <a:solidFill>
                  <a:srgbClr val="993300"/>
                </a:solidFill>
                <a:latin typeface="Calibri" pitchFamily="34" charset="0"/>
              </a:rPr>
              <a:t>СОШ № </a:t>
            </a:r>
            <a:r>
              <a:rPr lang="ru-RU" sz="2300" dirty="0" smtClean="0">
                <a:solidFill>
                  <a:srgbClr val="993300"/>
                </a:solidFill>
                <a:latin typeface="Calibri" pitchFamily="34" charset="0"/>
              </a:rPr>
              <a:t>603 Фрунзенского </a:t>
            </a:r>
            <a:r>
              <a:rPr lang="ru-RU" sz="2300" dirty="0">
                <a:solidFill>
                  <a:srgbClr val="993300"/>
                </a:solidFill>
                <a:latin typeface="Calibri" pitchFamily="34" charset="0"/>
              </a:rPr>
              <a:t>района </a:t>
            </a:r>
          </a:p>
          <a:p>
            <a:pPr algn="ctr"/>
            <a:r>
              <a:rPr lang="ru-RU" sz="2300" dirty="0">
                <a:solidFill>
                  <a:srgbClr val="993300"/>
                </a:solidFill>
                <a:latin typeface="Calibri" pitchFamily="34" charset="0"/>
              </a:rPr>
              <a:t>Санкт-Петербурга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wheel spokes="1"/>
      </p:transition>
    </mc:Choice>
    <mc:Fallback xmlns="">
      <p:transition spd="slow" advClick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sz="3600" spc="0" dirty="0"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Содержание программы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04825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«Самопознание через эмоционально-волевую сферу»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2138080"/>
            <a:ext cx="4680520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«Характеристика наших чувств»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«Как справиться с эмоциями»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«Для чего нужна воля»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«Исследование резервов психики»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«Развитие волевых качеств»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Саморегуляция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поведения»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7614" y="5300663"/>
            <a:ext cx="820896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познакомятся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 фундаментальными эмоциями;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исследуют особенности эмоционально-волевой сферы;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овладеют навыками психической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саморегуляции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состояния и поведения.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9475" y="1700213"/>
            <a:ext cx="4681538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ТЕМЫ:</a:t>
            </a:r>
          </a:p>
        </p:txBody>
      </p:sp>
      <p:pic>
        <p:nvPicPr>
          <p:cNvPr id="9" name="Рисунок 8" descr="Изображ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188" y="1557338"/>
            <a:ext cx="2384425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419872" y="4427820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Воспитанники  к концу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II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года обучения: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wheel spokes="1"/>
      </p:transition>
    </mc:Choice>
    <mc:Fallback xmlns="">
      <p:transition spd="slow" advClick="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3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3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7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7" grpId="0"/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sz="3600" spc="0" dirty="0"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Содержание программы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04825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«Самопознание через общение и взаимодействие»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2138080"/>
            <a:ext cx="5400600" cy="2246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«Общение как обмен информацией»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«Общение как взаимодействие»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«Общение как восприятие людьми друг друга»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«Конфликт – неэффективное общение»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«Исследование особенностей общения и взаимодействия»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«Лекарство от конфликта - посредничество»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1630" y="5300663"/>
            <a:ext cx="820896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познакомятся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 особенностями социально-коммуникативной сферы;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овладеют приемами конструктивного общения и взаимодействия;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исследуют особенности коммуникативной сферы.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8038" y="1700213"/>
            <a:ext cx="5400426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ТЕМЫ:</a:t>
            </a:r>
          </a:p>
        </p:txBody>
      </p:sp>
      <p:pic>
        <p:nvPicPr>
          <p:cNvPr id="10" name="Рисунок 9" descr="Изображение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0000">
            <a:off x="539750" y="1628775"/>
            <a:ext cx="2462213" cy="3529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347864" y="4869160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Воспитанники  к концу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III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года обучения: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wheel spokes="1"/>
      </p:transition>
    </mc:Choice>
    <mc:Fallback xmlns="">
      <p:transition spd="slow" advClick="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7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sz="3600" spc="0" dirty="0" err="1"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Содержание</a:t>
            </a:r>
            <a:r>
              <a:rPr sz="3600" spc="0" dirty="0"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sz="3600" spc="0" dirty="0" err="1"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программы</a:t>
            </a:r>
            <a:endParaRPr sz="3600" spc="0" dirty="0"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048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«Самопознание </a:t>
            </a: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через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изучение особенностей личности»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2138080"/>
            <a:ext cx="5400600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«Теории личности»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«Самосознание личности»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«Психологическая защита личности»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«Характер и привычки»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«Темперамент и деятельность»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«Способности и выбор профессии»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5229200"/>
            <a:ext cx="820896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познакомятся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 собственными личностными особенностями;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сформируют стремление к саморазвитию и самоопределению;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повысят уровень социально-психологической грамотности и культуры.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8038" y="1700213"/>
            <a:ext cx="5400426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ТЕМЫ:</a:t>
            </a:r>
          </a:p>
        </p:txBody>
      </p:sp>
      <p:pic>
        <p:nvPicPr>
          <p:cNvPr id="9" name="Рисунок 8" descr="Изображение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750" y="1557338"/>
            <a:ext cx="2339975" cy="352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347864" y="4581128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Воспитанники  к концу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IV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года обучения: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wheel spokes="1"/>
      </p:transition>
    </mc:Choice>
    <mc:Fallback xmlns="">
      <p:transition spd="slow" advClick="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7" grpId="0"/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Мониторинг правонарушений</a:t>
            </a:r>
            <a:endParaRPr lang="ru-RU" sz="36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66373223"/>
              </p:ext>
            </p:extLst>
          </p:nvPr>
        </p:nvGraphicFramePr>
        <p:xfrm>
          <a:off x="539552" y="1412776"/>
          <a:ext cx="7992888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2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wheel spokes="1"/>
      </p:transition>
    </mc:Choice>
    <mc:Fallback xmlns="">
      <p:transition spd="slow" advClick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2" y="404664"/>
            <a:ext cx="848644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38" y="2563216"/>
            <a:ext cx="2524125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418" y="3384847"/>
            <a:ext cx="2330702" cy="347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392" y="4869160"/>
            <a:ext cx="234156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571" y="2207509"/>
            <a:ext cx="2236787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78" y="4729003"/>
            <a:ext cx="230505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370" y="1916831"/>
            <a:ext cx="24447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wheel spokes="1"/>
      </p:transition>
    </mc:Choice>
    <mc:Fallback xmlns="">
      <p:transition spd="slow" advClick="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49017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обеспечение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сохранения здоровья, защиты прав и законных интересов несовершеннолетних;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создание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условий по предупреждению правонарушений и антиобщественных действий несовершеннолетних;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анализ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факторов социальной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дезадаптации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подростков;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формирование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здорового образа жизни;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изучение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психических состояний подростка, особенностей его личностного развития и поведения;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установление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и снятие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психотравматических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ситуаций среди ближайшего окружения подростков;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оздоровление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системы межличностных отношений подростка, восстановление его социального статуса в коллективе сверстников;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включение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подростков в коллективные творческие виды деятельности, социальные проекты;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систематизация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антитабачной, антиалкогольной и антинаркотической  пропаганды среди учащихся;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привлечение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учащихся к общественно-полезной деятельности, содействие профессиональной ориентации и получению специальности.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376246"/>
            <a:ext cx="157043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ЗАДАЧИ: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wheel spokes="1"/>
      </p:transition>
    </mc:Choice>
    <mc:Fallback xmlns="">
      <p:transition spd="slow" advClick="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dvAuto="1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9664" y="836712"/>
            <a:ext cx="770384" cy="55049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ru-RU" sz="3600" dirty="0" smtClean="0"/>
              <a:t>П</a:t>
            </a:r>
          </a:p>
          <a:p>
            <a:pPr algn="ctr"/>
            <a:r>
              <a:rPr lang="ru-RU" sz="3600" dirty="0" smtClean="0"/>
              <a:t>Р</a:t>
            </a:r>
          </a:p>
          <a:p>
            <a:pPr algn="ctr"/>
            <a:r>
              <a:rPr lang="ru-RU" sz="3600" dirty="0" smtClean="0"/>
              <a:t>О</a:t>
            </a:r>
          </a:p>
          <a:p>
            <a:pPr algn="ctr"/>
            <a:r>
              <a:rPr lang="ru-RU" sz="3600" dirty="0" smtClean="0"/>
              <a:t>Г</a:t>
            </a:r>
          </a:p>
          <a:p>
            <a:pPr algn="ctr"/>
            <a:r>
              <a:rPr lang="ru-RU" sz="3600" dirty="0" smtClean="0"/>
              <a:t>Р</a:t>
            </a:r>
          </a:p>
          <a:p>
            <a:pPr algn="ctr"/>
            <a:r>
              <a:rPr lang="ru-RU" sz="3600" dirty="0" smtClean="0"/>
              <a:t>А</a:t>
            </a:r>
          </a:p>
          <a:p>
            <a:pPr algn="ctr"/>
            <a:r>
              <a:rPr lang="ru-RU" sz="3600" dirty="0" smtClean="0"/>
              <a:t>М</a:t>
            </a:r>
          </a:p>
          <a:p>
            <a:pPr algn="ctr"/>
            <a:r>
              <a:rPr lang="ru-RU" sz="3600" dirty="0" smtClean="0"/>
              <a:t>М</a:t>
            </a:r>
          </a:p>
          <a:p>
            <a:pPr algn="ctr"/>
            <a:r>
              <a:rPr lang="ru-RU" sz="3600" dirty="0" smtClean="0"/>
              <a:t>А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42618" y="44624"/>
            <a:ext cx="7704856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Направления профилактической деятельности по предупреждению правонарушений среди обучающихся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32438" y="764704"/>
            <a:ext cx="5927994" cy="10427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единого социального, психолого-педагогического пространства в  сфере профилактики правонарушений обучающихся.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32438" y="1964105"/>
            <a:ext cx="5916742" cy="7812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Профилактика правонарушений несовершеннолетних в учебной деятельности, социально-правовое образование обучающихся.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69224" y="2940051"/>
            <a:ext cx="5891208" cy="8023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воспитательной работы по формированию духовно-нравственной личности воспитанников через социально-значимую деятельность.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32438" y="3933056"/>
            <a:ext cx="5916742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Медико-социальное психолого-педагогическое сопровождение обучающихся.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19480" y="4851158"/>
            <a:ext cx="5927994" cy="7560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Совместная деятельность администрации школы, педагогического коллектива и родительского сообщества.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32438" y="5704584"/>
            <a:ext cx="5927994" cy="8207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Взаимодействие с правоохранительными и административными учреждениями осуществляющими профилактические мероприятия.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1552056" y="1106584"/>
            <a:ext cx="885800" cy="49672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1580656" y="2184780"/>
            <a:ext cx="885800" cy="50405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1552056" y="3164918"/>
            <a:ext cx="931712" cy="50405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1552056" y="3984563"/>
            <a:ext cx="885800" cy="50405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1580656" y="4920667"/>
            <a:ext cx="885800" cy="50405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1579785" y="5869482"/>
            <a:ext cx="885800" cy="50405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05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wheel spokes="1"/>
      </p:transition>
    </mc:Choice>
    <mc:Fallback xmlns="">
      <p:transition spd="slow" advClick="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Нормативно-правовая база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8" y="1833783"/>
            <a:ext cx="2343157" cy="3639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0" y="4691566"/>
            <a:ext cx="2494096" cy="18667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2" r="19848"/>
          <a:stretch/>
        </p:blipFill>
        <p:spPr>
          <a:xfrm>
            <a:off x="6084168" y="1741008"/>
            <a:ext cx="2344207" cy="38702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644" y="1052736"/>
            <a:ext cx="2389476" cy="363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2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wheel spokes="1"/>
      </p:transition>
    </mc:Choice>
    <mc:Fallback xmlns="">
      <p:transition spd="slow" advClick="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Правовое образование обучающихся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08721"/>
            <a:ext cx="4040188" cy="432048"/>
          </a:xfrm>
        </p:spPr>
        <p:txBody>
          <a:bodyPr/>
          <a:lstStyle/>
          <a:p>
            <a:r>
              <a:rPr lang="ru-RU" dirty="0" smtClean="0"/>
              <a:t>Закон об Образовании РФ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340768"/>
            <a:ext cx="3960440" cy="5040560"/>
          </a:xfrm>
        </p:spPr>
        <p:txBody>
          <a:bodyPr/>
          <a:lstStyle/>
          <a:p>
            <a:r>
              <a:rPr lang="ru-RU" dirty="0" smtClean="0"/>
              <a:t>ФЗ  от 24 июня 1999 № 120-ФЗ «Об основах системы профилактики безнадзорности  и правонарушений несовершеннолетних»</a:t>
            </a:r>
          </a:p>
          <a:p>
            <a:r>
              <a:rPr lang="ru-RU" dirty="0" smtClean="0"/>
              <a:t>ФЗ №435 от 28.12.2013 внесены изменения</a:t>
            </a:r>
          </a:p>
          <a:p>
            <a:r>
              <a:rPr lang="ru-RU" dirty="0" smtClean="0"/>
              <a:t>Закон Санкт-Петербурга от 20.04.2005 «О профилактике безнадзорности 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764705"/>
            <a:ext cx="3826768" cy="504055"/>
          </a:xfrm>
        </p:spPr>
        <p:txBody>
          <a:bodyPr/>
          <a:lstStyle/>
          <a:p>
            <a:r>
              <a:rPr lang="ru-RU" dirty="0" smtClean="0"/>
              <a:t>Статьи  42, 43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72000" y="1268760"/>
            <a:ext cx="4320479" cy="5256584"/>
          </a:xfrm>
        </p:spPr>
        <p:txBody>
          <a:bodyPr/>
          <a:lstStyle/>
          <a:p>
            <a:r>
              <a:rPr lang="ru-RU" dirty="0" smtClean="0"/>
              <a:t>Конвенция о правах ребенка Конституция РФ</a:t>
            </a:r>
          </a:p>
          <a:p>
            <a:r>
              <a:rPr lang="ru-RU" dirty="0" smtClean="0"/>
              <a:t>Концепция ООН о правах ребенка</a:t>
            </a:r>
          </a:p>
          <a:p>
            <a:r>
              <a:rPr lang="ru-RU" dirty="0" smtClean="0"/>
              <a:t>Семейный кодекс РФ</a:t>
            </a:r>
          </a:p>
          <a:p>
            <a:r>
              <a:rPr lang="ru-RU" dirty="0" smtClean="0"/>
              <a:t>ФЗ № 114-ФЗ «О противодействии экстремистской деятельности» </a:t>
            </a:r>
          </a:p>
          <a:p>
            <a:r>
              <a:rPr lang="ru-RU" dirty="0" smtClean="0"/>
              <a:t>Закон Санкт-Петербурга о профилактике наркомании  в Санкт-Петербурге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60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wheel spokes="1"/>
      </p:transition>
    </mc:Choice>
    <mc:Fallback xmlns="">
      <p:transition spd="slow" advClick="0">
        <p:wheel spokes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dirty="0" smtClean="0"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Социальный паспорт образовательного учреждения</a:t>
            </a:r>
            <a:endParaRPr lang="ru-RU" sz="2000" dirty="0"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333917"/>
              </p:ext>
            </p:extLst>
          </p:nvPr>
        </p:nvGraphicFramePr>
        <p:xfrm>
          <a:off x="395536" y="980728"/>
          <a:ext cx="8352927" cy="54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583"/>
                <a:gridCol w="1731115"/>
                <a:gridCol w="1813549"/>
                <a:gridCol w="1648680"/>
              </a:tblGrid>
              <a:tr h="3727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2011-2012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2012-2013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2013-2014</a:t>
                      </a:r>
                      <a:endParaRPr lang="ru-RU" dirty="0"/>
                    </a:p>
                  </a:txBody>
                  <a:tcPr/>
                </a:tc>
              </a:tr>
              <a:tr h="3727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Общее количество учащихся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831</a:t>
                      </a:r>
                      <a:endParaRPr lang="ru-RU" dirty="0"/>
                    </a:p>
                  </a:txBody>
                  <a:tcPr/>
                </a:tc>
              </a:tr>
              <a:tr h="3727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Дети из многодетных семей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</a:tr>
              <a:tr h="3727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Дети из неполных семей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125</a:t>
                      </a:r>
                      <a:endParaRPr lang="ru-RU" dirty="0"/>
                    </a:p>
                  </a:txBody>
                  <a:tcPr/>
                </a:tc>
              </a:tr>
              <a:tr h="3727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Опекаемые дети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5901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9C21BD"/>
                          </a:solidFill>
                        </a:rPr>
                        <a:t>Дети, состоящие на</a:t>
                      </a:r>
                    </a:p>
                    <a:p>
                      <a:pPr algn="ctr"/>
                      <a:r>
                        <a:rPr lang="ru-RU" sz="1600" smtClean="0">
                          <a:solidFill>
                            <a:srgbClr val="9C21BD"/>
                          </a:solidFill>
                        </a:rPr>
                        <a:t>индивидуальном </a:t>
                      </a:r>
                      <a:r>
                        <a:rPr lang="ru-RU" sz="1600" dirty="0" smtClean="0">
                          <a:solidFill>
                            <a:srgbClr val="9C21BD"/>
                          </a:solidFill>
                        </a:rPr>
                        <a:t>сопровождении</a:t>
                      </a:r>
                      <a:endParaRPr lang="ru-RU" sz="1600" dirty="0">
                        <a:solidFill>
                          <a:srgbClr val="9C21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9C21BD"/>
                          </a:solidFill>
                        </a:rPr>
                        <a:t>64</a:t>
                      </a:r>
                      <a:endParaRPr lang="ru-RU" dirty="0">
                        <a:solidFill>
                          <a:srgbClr val="9C21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9C21BD"/>
                          </a:solidFill>
                        </a:rPr>
                        <a:t>36</a:t>
                      </a:r>
                      <a:endParaRPr lang="ru-RU" dirty="0">
                        <a:solidFill>
                          <a:srgbClr val="9C21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9C21BD"/>
                          </a:solidFill>
                        </a:rPr>
                        <a:t>51</a:t>
                      </a:r>
                      <a:endParaRPr lang="ru-RU" dirty="0">
                        <a:solidFill>
                          <a:srgbClr val="9C21BD"/>
                        </a:solidFill>
                      </a:endParaRPr>
                    </a:p>
                  </a:txBody>
                  <a:tcPr/>
                </a:tc>
              </a:tr>
              <a:tr h="5324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Дети, состоящие на учете в ОДН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8889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Остронуждающиеся дети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</a:t>
                      </a:r>
                      <a:endParaRPr lang="ru-RU" dirty="0"/>
                    </a:p>
                  </a:txBody>
                  <a:tcPr/>
                </a:tc>
              </a:tr>
              <a:tr h="5901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Дети, родители которых уклоняются от воспитания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27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Беспризорные дети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27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/>
                          </a:solidFill>
                        </a:rPr>
                        <a:t>Второгодники</a:t>
                      </a:r>
                      <a:endParaRPr lang="ru-RU" sz="16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5901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3300"/>
                          </a:solidFill>
                        </a:rPr>
                        <a:t>Занимаются в кружках и секциях школы</a:t>
                      </a:r>
                      <a:endParaRPr lang="ru-RU" sz="1600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3300"/>
                          </a:solidFill>
                        </a:rPr>
                        <a:t>719</a:t>
                      </a:r>
                      <a:endParaRPr lang="ru-RU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3300"/>
                          </a:solidFill>
                        </a:rPr>
                        <a:t>725</a:t>
                      </a:r>
                      <a:endParaRPr lang="ru-RU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3300"/>
                          </a:solidFill>
                        </a:rPr>
                        <a:t>758</a:t>
                      </a:r>
                      <a:endParaRPr lang="ru-RU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80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wheel spokes="1"/>
      </p:transition>
    </mc:Choice>
    <mc:Fallback xmlns="">
      <p:transition spd="slow" advClick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61813354"/>
              </p:ext>
            </p:extLst>
          </p:nvPr>
        </p:nvGraphicFramePr>
        <p:xfrm>
          <a:off x="467544" y="548680"/>
          <a:ext cx="835292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552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wheel spokes="1"/>
      </p:transition>
    </mc:Choice>
    <mc:Fallback xmlns="">
      <p:transition spd="slow" advClick="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sz="3600" spc="0" dirty="0"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Содержание программы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048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«Самопознание через познавательную сферу»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Изображение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188" y="1557338"/>
            <a:ext cx="2409825" cy="364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19872" y="2138080"/>
            <a:ext cx="4680520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«Где живет наша психика?»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«Мостики познания»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«Создаем картину окружающего мира»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«Откуда берутся наши мысли?»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«Так ли плохо быть фантазером?»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«Умеем ли мы хранить то, что знаем»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23678" y="5385990"/>
            <a:ext cx="820896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познакомятся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 психическими познавательными процессами;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исследуют особенности познавательной сферы;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сформируют способность к самопознанию и саморазвитию.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8992" y="1714488"/>
            <a:ext cx="4681538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ТЕМЫ: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4643844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Воспитанники  к концу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года обучения: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wheel spokes="1"/>
      </p:transition>
    </mc:Choice>
    <mc:Fallback xmlns="">
      <p:transition spd="slow" advClick="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7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7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700"/>
                            </p:stCondLst>
                            <p:childTnLst>
                              <p:par>
                                <p:cTn id="3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700"/>
                            </p:stCondLst>
                            <p:childTnLst>
                              <p:par>
                                <p:cTn id="3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7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TP101941219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3" ma:contentTypeDescription="Create a new document." ma:contentTypeScope="" ma:versionID="2a5270fa24c9a38fa487f85340389844"/>
</file>

<file path=customXml/itemProps1.xml><?xml version="1.0" encoding="utf-8"?>
<ds:datastoreItem xmlns:ds="http://schemas.openxmlformats.org/officeDocument/2006/customXml" ds:itemID="{E26F662A-8662-4212-9D87-10BF813554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79C4A1-7D7A-44F4-9EC8-50956B401D5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B60E512-AE66-444C-BC24-A8A8F4CCFC3D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TP101941219_template</Template>
  <TotalTime>1908</TotalTime>
  <Words>671</Words>
  <Application>Microsoft Office PowerPoint</Application>
  <PresentationFormat>Экран (4:3)</PresentationFormat>
  <Paragraphs>159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TP101941219_template</vt:lpstr>
      <vt:lpstr>  «Подросток в современном мире» технология работы с обучающимися «группы риска» в ГБОУ СОШ № 603 </vt:lpstr>
      <vt:lpstr>Презентация PowerPoint</vt:lpstr>
      <vt:lpstr>Презентация PowerPoint</vt:lpstr>
      <vt:lpstr>Презентация PowerPoint</vt:lpstr>
      <vt:lpstr>Нормативно-правовая база</vt:lpstr>
      <vt:lpstr>Правовое образование обучающихся</vt:lpstr>
      <vt:lpstr>Социальный паспорт образовательного учреждения</vt:lpstr>
      <vt:lpstr>Презентация PowerPoint</vt:lpstr>
      <vt:lpstr>Содержание программы</vt:lpstr>
      <vt:lpstr>Содержание программы</vt:lpstr>
      <vt:lpstr>Содержание программы</vt:lpstr>
      <vt:lpstr>Содержание программы</vt:lpstr>
      <vt:lpstr>Мониторинг правонарушений</vt:lpstr>
    </vt:vector>
  </TitlesOfParts>
  <Company>ГОУ СОШ № 603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ИЦ</dc:creator>
  <cp:lastModifiedBy>Илья</cp:lastModifiedBy>
  <cp:revision>736</cp:revision>
  <cp:lastPrinted>2014-04-20T14:03:52Z</cp:lastPrinted>
  <dcterms:created xsi:type="dcterms:W3CDTF">2010-12-07T06:42:02Z</dcterms:created>
  <dcterms:modified xsi:type="dcterms:W3CDTF">2014-12-09T16:01:50Z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TC101941220</vt:lpwstr>
  </property>
  <property fmtid="{D5CDD505-2E9C-101B-9397-08002B2CF9AE}" pid="3" name="_MsoHelpTopicId">
    <vt:lpwstr/>
  </property>
</Properties>
</file>