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74"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11.05.2014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19B0651-EE4F-4900-A07F-96A6BFA9D0F0}" type="slidenum">
              <a:rPr lang="ru-RU" smtClean="0"/>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11.05.2014</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t>11.05.2014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11.05.2014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11.05.2014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11.05.2014</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B19B0651-EE4F-4900-A07F-96A6BFA9D0F0}" type="slidenum">
              <a:rPr lang="ru-RU" smtClean="0"/>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C71EC6-210F-42DE-9C53-41977AD35B3D}" type="datetimeFigureOut">
              <a:rPr lang="ru-RU" smtClean="0"/>
              <a:t>11.05.2014</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Подготовка к ЕГЭ</a:t>
            </a:r>
            <a:br>
              <a:rPr lang="ru-RU" dirty="0" smtClean="0"/>
            </a:br>
            <a:r>
              <a:rPr lang="ru-RU" smtClean="0"/>
              <a:t>(пунктуация)</a:t>
            </a:r>
            <a:endParaRPr lang="ru-RU" dirty="0"/>
          </a:p>
        </p:txBody>
      </p:sp>
      <p:sp>
        <p:nvSpPr>
          <p:cNvPr id="3" name="Прямоугольник 2"/>
          <p:cNvSpPr/>
          <p:nvPr/>
        </p:nvSpPr>
        <p:spPr>
          <a:xfrm>
            <a:off x="1043608" y="188640"/>
            <a:ext cx="7128792"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rgbClr val="0070C0"/>
                </a:solidFill>
              </a:rPr>
              <a:t>МБОУ «СОШ в п. Усть-Омчуг»</a:t>
            </a:r>
          </a:p>
          <a:p>
            <a:pPr algn="ctr"/>
            <a:r>
              <a:rPr lang="ru-RU" dirty="0" smtClean="0">
                <a:solidFill>
                  <a:srgbClr val="0070C0"/>
                </a:solidFill>
              </a:rPr>
              <a:t>Магаданской области</a:t>
            </a:r>
            <a:endParaRPr lang="ru-RU" dirty="0">
              <a:solidFill>
                <a:srgbClr val="0070C0"/>
              </a:solidFill>
            </a:endParaRPr>
          </a:p>
        </p:txBody>
      </p:sp>
    </p:spTree>
    <p:extLst>
      <p:ext uri="{BB962C8B-B14F-4D97-AF65-F5344CB8AC3E}">
        <p14:creationId xmlns:p14="http://schemas.microsoft.com/office/powerpoint/2010/main" val="3371595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507288" cy="6408712"/>
          </a:xfrm>
        </p:spPr>
        <p:txBody>
          <a:bodyPr>
            <a:normAutofit/>
          </a:bodyPr>
          <a:lstStyle/>
          <a:p>
            <a:pPr marL="0" indent="0">
              <a:buNone/>
            </a:pPr>
            <a:r>
              <a:rPr lang="ru-RU" dirty="0">
                <a:solidFill>
                  <a:srgbClr val="002060"/>
                </a:solidFill>
              </a:rPr>
              <a:t>9.В каком варианте ответа правильно указаны все цифры, на месте которых в предложении должны стоять запятые?</a:t>
            </a:r>
          </a:p>
          <a:p>
            <a:pPr marL="0" indent="0">
              <a:buNone/>
            </a:pPr>
            <a:r>
              <a:rPr lang="ru-RU" dirty="0"/>
              <a:t>Сильнее пахнет туманом (1) и (2) когда ступаем на луг (3) охватывает запах скошенной, ещё сырой травы (4) хотя и видны уже признаки её первого увядания.</a:t>
            </a:r>
          </a:p>
          <a:p>
            <a:pPr marL="0" indent="0">
              <a:buNone/>
            </a:pPr>
            <a:r>
              <a:rPr lang="ru-RU" dirty="0"/>
              <a:t>  	 1) 	1, 3</a:t>
            </a:r>
          </a:p>
          <a:p>
            <a:pPr marL="0" indent="0">
              <a:buNone/>
            </a:pPr>
            <a:r>
              <a:rPr lang="ru-RU" dirty="0"/>
              <a:t>  	 2) 	1, 2, 3, 4</a:t>
            </a:r>
          </a:p>
          <a:p>
            <a:pPr marL="0" indent="0">
              <a:buNone/>
            </a:pPr>
            <a:r>
              <a:rPr lang="ru-RU" dirty="0"/>
              <a:t>  	 3) 	2, 3, 4</a:t>
            </a:r>
          </a:p>
          <a:p>
            <a:pPr marL="0" indent="0">
              <a:buNone/>
            </a:pPr>
            <a:r>
              <a:rPr lang="ru-RU" dirty="0"/>
              <a:t>  	 4) 	2, 4</a:t>
            </a:r>
          </a:p>
          <a:p>
            <a:pPr marL="0" indent="0">
              <a:buNone/>
            </a:pPr>
            <a:r>
              <a:rPr lang="ru-RU" dirty="0" smtClean="0"/>
              <a:t> </a:t>
            </a:r>
            <a:endParaRPr lang="ru-RU" dirty="0"/>
          </a:p>
        </p:txBody>
      </p:sp>
    </p:spTree>
    <p:extLst>
      <p:ext uri="{BB962C8B-B14F-4D97-AF65-F5344CB8AC3E}">
        <p14:creationId xmlns:p14="http://schemas.microsoft.com/office/powerpoint/2010/main" val="191567837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04664"/>
            <a:ext cx="8507288" cy="5615136"/>
          </a:xfrm>
        </p:spPr>
        <p:txBody>
          <a:bodyPr>
            <a:normAutofit/>
          </a:bodyPr>
          <a:lstStyle/>
          <a:p>
            <a:pPr marL="0" indent="0">
              <a:buNone/>
            </a:pPr>
            <a:r>
              <a:rPr lang="ru-RU" dirty="0">
                <a:solidFill>
                  <a:srgbClr val="002060"/>
                </a:solidFill>
              </a:rPr>
              <a:t>100.Укажите предложение, в котором нужно поставить одну запятую. (Знаки препинания не расставлены.)</a:t>
            </a:r>
          </a:p>
          <a:p>
            <a:pPr marL="0" indent="0">
              <a:buNone/>
            </a:pPr>
            <a:r>
              <a:rPr lang="ru-RU" dirty="0"/>
              <a:t>  	 1) 	</a:t>
            </a:r>
            <a:r>
              <a:rPr lang="ru-RU" dirty="0" smtClean="0"/>
              <a:t>Темы </a:t>
            </a:r>
            <a:r>
              <a:rPr lang="ru-RU" dirty="0"/>
              <a:t>взаимоотношений человека и природы человека и общества были главными в творчестве Виктора Астафьева.</a:t>
            </a:r>
          </a:p>
          <a:p>
            <a:pPr marL="0" indent="0">
              <a:buNone/>
            </a:pPr>
            <a:r>
              <a:rPr lang="ru-RU" dirty="0"/>
              <a:t>  	 2) 	Почти всегда на таких холмах растут две или три мощные столетние сосны.</a:t>
            </a:r>
          </a:p>
          <a:p>
            <a:pPr marL="0" indent="0">
              <a:buNone/>
            </a:pPr>
            <a:r>
              <a:rPr lang="ru-RU" dirty="0"/>
              <a:t>  	 3) 	В июльские вечера и ночи перепела и коростели уже не кричат.</a:t>
            </a:r>
          </a:p>
          <a:p>
            <a:pPr marL="0" indent="0">
              <a:buNone/>
            </a:pPr>
            <a:r>
              <a:rPr lang="ru-RU" dirty="0"/>
              <a:t>  	 4) 	Всё блещет и нежится и тянется к солнцу.</a:t>
            </a:r>
          </a:p>
          <a:p>
            <a:pPr marL="0" indent="0">
              <a:buNone/>
            </a:pPr>
            <a:endParaRPr lang="ru-RU" dirty="0"/>
          </a:p>
        </p:txBody>
      </p:sp>
    </p:spTree>
    <p:extLst>
      <p:ext uri="{BB962C8B-B14F-4D97-AF65-F5344CB8AC3E}">
        <p14:creationId xmlns:p14="http://schemas.microsoft.com/office/powerpoint/2010/main" val="821966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435280" cy="5759152"/>
          </a:xfrm>
        </p:spPr>
        <p:txBody>
          <a:bodyPr>
            <a:normAutofit fontScale="85000" lnSpcReduction="10000"/>
          </a:bodyPr>
          <a:lstStyle/>
          <a:p>
            <a:pPr marL="0" indent="0">
              <a:buNone/>
            </a:pPr>
            <a:r>
              <a:rPr lang="ru-RU" dirty="0">
                <a:solidFill>
                  <a:srgbClr val="002060"/>
                </a:solidFill>
              </a:rPr>
              <a:t>101.Как объяснить постановку двоеточия в данном предложении?</a:t>
            </a:r>
          </a:p>
          <a:p>
            <a:pPr marL="0" indent="0">
              <a:buNone/>
            </a:pPr>
            <a:endParaRPr lang="ru-RU" dirty="0">
              <a:solidFill>
                <a:srgbClr val="002060"/>
              </a:solidFill>
            </a:endParaRPr>
          </a:p>
          <a:p>
            <a:pPr marL="0" indent="0">
              <a:buNone/>
            </a:pPr>
            <a:r>
              <a:rPr lang="ru-RU" dirty="0">
                <a:solidFill>
                  <a:srgbClr val="C00000"/>
                </a:solidFill>
              </a:rPr>
              <a:t>В XIX веке огромное внимание уделялось изучению фольклора: русские композиторы собирали народные песни и стремились как можно чаще использовать их в своих произведениях.</a:t>
            </a:r>
          </a:p>
          <a:p>
            <a:pPr marL="0" indent="0">
              <a:buNone/>
            </a:pPr>
            <a:r>
              <a:rPr lang="ru-RU" dirty="0"/>
              <a:t>  	 1) 	Обобщающее слово стоит перед однородными членами предложения.</a:t>
            </a:r>
          </a:p>
          <a:p>
            <a:pPr marL="0" indent="0">
              <a:buNone/>
            </a:pPr>
            <a:r>
              <a:rPr lang="ru-RU" dirty="0"/>
              <a:t>  	 2) 	Вторая часть бессоюзного сложного предложения поясняет, раскрывает содержание того, о чём говорится в первой части.</a:t>
            </a:r>
          </a:p>
          <a:p>
            <a:pPr marL="0" indent="0">
              <a:buNone/>
            </a:pPr>
            <a:r>
              <a:rPr lang="ru-RU" dirty="0"/>
              <a:t>  	 3) 	Вторая часть бессоюзного сложного предложения указывает на следствие того, о чём говорится в первой части.</a:t>
            </a:r>
          </a:p>
          <a:p>
            <a:pPr marL="0" indent="0">
              <a:buNone/>
            </a:pPr>
            <a:r>
              <a:rPr lang="ru-RU" dirty="0"/>
              <a:t>  	 4) 	Первая часть бессоюзного сложного предложения указывает на время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29124420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04664"/>
            <a:ext cx="8507288" cy="5615136"/>
          </a:xfrm>
        </p:spPr>
        <p:txBody>
          <a:bodyPr/>
          <a:lstStyle/>
          <a:p>
            <a:pPr marL="0" indent="0">
              <a:buNone/>
            </a:pPr>
            <a:r>
              <a:rPr lang="ru-RU" dirty="0">
                <a:solidFill>
                  <a:srgbClr val="002060"/>
                </a:solidFill>
              </a:rPr>
              <a:t>102.В каком варианте ответа правильно указаны все цифры, на месте которых в предложении должны стоять запятые?</a:t>
            </a:r>
          </a:p>
          <a:p>
            <a:pPr marL="0" indent="0">
              <a:buNone/>
            </a:pPr>
            <a:r>
              <a:rPr lang="ru-RU" dirty="0"/>
              <a:t>Идея единого европейского пространства (1) поклонником (2) которой (3) был первый директор Царскосельского лицея Малиновский (4) обрела множество сторонников.</a:t>
            </a:r>
          </a:p>
          <a:p>
            <a:pPr marL="0" indent="0">
              <a:buNone/>
            </a:pPr>
            <a:r>
              <a:rPr lang="ru-RU" dirty="0"/>
              <a:t>  	 1) 	1, 4</a:t>
            </a:r>
          </a:p>
          <a:p>
            <a:pPr marL="0" indent="0">
              <a:buNone/>
            </a:pPr>
            <a:r>
              <a:rPr lang="ru-RU" dirty="0"/>
              <a:t>  	 2) 	2, 3</a:t>
            </a:r>
          </a:p>
          <a:p>
            <a:pPr marL="0" indent="0">
              <a:buNone/>
            </a:pPr>
            <a:r>
              <a:rPr lang="ru-RU" dirty="0"/>
              <a:t>  	 3) 	1,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30541355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260648"/>
            <a:ext cx="8579296" cy="5759152"/>
          </a:xfrm>
        </p:spPr>
        <p:txBody>
          <a:bodyPr/>
          <a:lstStyle/>
          <a:p>
            <a:pPr marL="0" indent="0">
              <a:buNone/>
            </a:pPr>
            <a:r>
              <a:rPr lang="ru-RU" dirty="0">
                <a:solidFill>
                  <a:srgbClr val="002060"/>
                </a:solidFill>
              </a:rPr>
              <a:t>103.В каком варианте ответа правильно указаны все цифры, на месте которых в предложении должны стоять запятые?</a:t>
            </a:r>
          </a:p>
          <a:p>
            <a:pPr marL="0" indent="0">
              <a:buNone/>
            </a:pPr>
            <a:r>
              <a:rPr lang="ru-RU" dirty="0"/>
              <a:t>Алексей был в окопе один (1) и (2) когда скрылись повозки (3) и (4) поле очистилось от пыли (5) он решил оглядеться вокруг.</a:t>
            </a:r>
          </a:p>
          <a:p>
            <a:pPr marL="0" indent="0">
              <a:buNone/>
            </a:pPr>
            <a:r>
              <a:rPr lang="ru-RU" dirty="0"/>
              <a:t>  	 1) 	1, 2, 5</a:t>
            </a:r>
          </a:p>
          <a:p>
            <a:pPr marL="0" indent="0">
              <a:buNone/>
            </a:pPr>
            <a:r>
              <a:rPr lang="ru-RU" dirty="0"/>
              <a:t>  	 2) 	2, 5</a:t>
            </a:r>
          </a:p>
          <a:p>
            <a:pPr marL="0" indent="0">
              <a:buNone/>
            </a:pPr>
            <a:r>
              <a:rPr lang="ru-RU" dirty="0"/>
              <a:t>  	 3) 	1, 3, 4, 5</a:t>
            </a:r>
          </a:p>
          <a:p>
            <a:pPr marL="0" indent="0">
              <a:buNone/>
            </a:pPr>
            <a:r>
              <a:rPr lang="ru-RU" dirty="0"/>
              <a:t>  	 4) 	1, 2, 3, 4</a:t>
            </a:r>
          </a:p>
          <a:p>
            <a:pPr marL="0" indent="0">
              <a:buNone/>
            </a:pPr>
            <a:endParaRPr lang="ru-RU" dirty="0"/>
          </a:p>
        </p:txBody>
      </p:sp>
    </p:spTree>
    <p:extLst>
      <p:ext uri="{BB962C8B-B14F-4D97-AF65-F5344CB8AC3E}">
        <p14:creationId xmlns:p14="http://schemas.microsoft.com/office/powerpoint/2010/main" val="256720103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35280" cy="5831160"/>
          </a:xfrm>
        </p:spPr>
        <p:txBody>
          <a:bodyPr/>
          <a:lstStyle/>
          <a:p>
            <a:pPr marL="0" indent="0">
              <a:buNone/>
            </a:pPr>
            <a:r>
              <a:rPr lang="ru-RU" dirty="0">
                <a:solidFill>
                  <a:srgbClr val="002060"/>
                </a:solidFill>
              </a:rPr>
              <a:t>104.Укажите правильное объяснение постановки запятой или её отсутствия в предложении:</a:t>
            </a:r>
          </a:p>
          <a:p>
            <a:pPr marL="0" indent="0">
              <a:buNone/>
            </a:pPr>
            <a:r>
              <a:rPr lang="ru-RU" dirty="0">
                <a:solidFill>
                  <a:srgbClr val="FF0000"/>
                </a:solidFill>
              </a:rPr>
              <a:t>От опытных моряков я часто слышу рассказы о добыче китов ( ) и мне сразу становится жалко этих животных.</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a:t>
            </a:r>
            <a:r>
              <a:rPr lang="ru-RU" dirty="0" err="1"/>
              <a:t>Cложносочинённое</a:t>
            </a:r>
            <a:r>
              <a:rPr lang="ru-RU" dirty="0"/>
              <a:t> предложение, перед союзом И запятая не нужна.</a:t>
            </a:r>
          </a:p>
          <a:p>
            <a:pPr marL="0" indent="0">
              <a:buNone/>
            </a:pPr>
            <a:r>
              <a:rPr lang="ru-RU" dirty="0"/>
              <a:t>  	 3) 	Простое предложение с однородными членами, перед союзом И нужна запятая.</a:t>
            </a:r>
          </a:p>
          <a:p>
            <a:pPr marL="0" indent="0">
              <a:buNone/>
            </a:pPr>
            <a:r>
              <a:rPr lang="ru-RU" dirty="0"/>
              <a:t>  	 4) 	</a:t>
            </a:r>
            <a:r>
              <a:rPr lang="ru-RU" dirty="0" err="1"/>
              <a:t>Cложносочинённое</a:t>
            </a:r>
            <a:r>
              <a:rPr lang="ru-RU" dirty="0"/>
              <a:t> предложение, перед союзом И нужна запятая.</a:t>
            </a:r>
          </a:p>
          <a:p>
            <a:pPr marL="0" indent="0">
              <a:buNone/>
            </a:pPr>
            <a:endParaRPr lang="ru-RU" dirty="0"/>
          </a:p>
          <a:p>
            <a:pPr marL="0" indent="0">
              <a:buNone/>
            </a:pPr>
            <a:endParaRPr lang="ru-RU" dirty="0"/>
          </a:p>
        </p:txBody>
      </p:sp>
    </p:spTree>
    <p:extLst>
      <p:ext uri="{BB962C8B-B14F-4D97-AF65-F5344CB8AC3E}">
        <p14:creationId xmlns:p14="http://schemas.microsoft.com/office/powerpoint/2010/main" val="1729555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445624" cy="6408712"/>
          </a:xfrm>
        </p:spPr>
        <p:txBody>
          <a:bodyPr>
            <a:normAutofit lnSpcReduction="10000"/>
          </a:bodyPr>
          <a:lstStyle/>
          <a:p>
            <a:pPr marL="0" indent="0">
              <a:buNone/>
            </a:pPr>
            <a:r>
              <a:rPr lang="ru-RU" dirty="0">
                <a:solidFill>
                  <a:srgbClr val="002060"/>
                </a:solidFill>
              </a:rPr>
              <a:t>10.Укажите правильное объяснение постановки запятой или её отсутствия в предложении:</a:t>
            </a:r>
          </a:p>
          <a:p>
            <a:pPr marL="0" indent="0">
              <a:buNone/>
            </a:pPr>
            <a:r>
              <a:rPr lang="ru-RU" dirty="0">
                <a:solidFill>
                  <a:srgbClr val="FF0000"/>
                </a:solidFill>
              </a:rPr>
              <a:t>Профессор Киевского университета Прахов заведовал росписью знаменитого Владимирского собора ( ) и к работе над росписями он привлёк художников из Абрамцева.</a:t>
            </a:r>
          </a:p>
          <a:p>
            <a:pPr marL="0" indent="0">
              <a:buNone/>
            </a:pPr>
            <a:r>
              <a:rPr lang="ru-RU" dirty="0"/>
              <a:t>  	 1) 	Сложносочинённое предложение, перед союзом И нужна запятая.</a:t>
            </a:r>
          </a:p>
          <a:p>
            <a:pPr marL="0" indent="0">
              <a:buNone/>
            </a:pPr>
            <a:r>
              <a:rPr lang="ru-RU" dirty="0"/>
              <a:t>  	 2) 	Простое предложение с однородными членами, перед союзом И запятая не нужна.</a:t>
            </a:r>
          </a:p>
          <a:p>
            <a:pPr marL="0" indent="0">
              <a:buNone/>
            </a:pPr>
            <a:r>
              <a:rPr lang="ru-RU" dirty="0"/>
              <a:t>  	 3) 	Сложносочинённое предложение с общим для частей второстепенным членом, перед союзом И запятая не нужна.</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2416913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507288" cy="6480720"/>
          </a:xfrm>
        </p:spPr>
        <p:txBody>
          <a:bodyPr/>
          <a:lstStyle/>
          <a:p>
            <a:pPr marL="0" indent="0">
              <a:buNone/>
            </a:pPr>
            <a:r>
              <a:rPr lang="ru-RU" dirty="0">
                <a:solidFill>
                  <a:srgbClr val="002060"/>
                </a:solidFill>
              </a:rPr>
              <a:t>11.В каком варианте ответа правильно указаны все цифры, на месте которых в предложении должны стоять запятые?</a:t>
            </a:r>
          </a:p>
          <a:p>
            <a:pPr marL="0" indent="0">
              <a:buNone/>
            </a:pPr>
            <a:r>
              <a:rPr lang="ru-RU" dirty="0"/>
              <a:t>Знаменитая «Голубка» Пикассо (1) созданная несколькими штрихами (2) и (3) изображённая на чёрном фоне (4) в 1949 году стала символом мира.</a:t>
            </a:r>
          </a:p>
          <a:p>
            <a:pPr marL="0" indent="0">
              <a:buNone/>
            </a:pPr>
            <a:r>
              <a:rPr lang="ru-RU" dirty="0"/>
              <a:t>  	 1) 	1, 2</a:t>
            </a:r>
          </a:p>
          <a:p>
            <a:pPr marL="0" indent="0">
              <a:buNone/>
            </a:pPr>
            <a:r>
              <a:rPr lang="ru-RU" dirty="0"/>
              <a:t>  	 2) 	1, 2, 3, 4</a:t>
            </a:r>
          </a:p>
          <a:p>
            <a:pPr marL="0" indent="0">
              <a:buNone/>
            </a:pPr>
            <a:r>
              <a:rPr lang="ru-RU" dirty="0"/>
              <a:t>  	 3) 	3, 4</a:t>
            </a:r>
          </a:p>
          <a:p>
            <a:pPr marL="0" indent="0">
              <a:buNone/>
            </a:pPr>
            <a:r>
              <a:rPr lang="ru-RU" dirty="0"/>
              <a:t>  	 4) 	1, 4</a:t>
            </a:r>
          </a:p>
          <a:p>
            <a:pPr marL="0" indent="0">
              <a:buNone/>
            </a:pPr>
            <a:endParaRPr lang="ru-RU" dirty="0"/>
          </a:p>
        </p:txBody>
      </p:sp>
    </p:spTree>
    <p:extLst>
      <p:ext uri="{BB962C8B-B14F-4D97-AF65-F5344CB8AC3E}">
        <p14:creationId xmlns:p14="http://schemas.microsoft.com/office/powerpoint/2010/main" val="1228780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12.В каком варианте ответа правильно указаны все цифры, на месте которых в предложениях должны стоять запятые?</a:t>
            </a:r>
          </a:p>
          <a:p>
            <a:pPr marL="0" indent="0">
              <a:buNone/>
            </a:pPr>
            <a:r>
              <a:rPr lang="ru-RU" dirty="0"/>
              <a:t>Тихий ночной час (1) казалось (2) придавал беседе особую прелесть.</a:t>
            </a:r>
          </a:p>
          <a:p>
            <a:pPr marL="0" indent="0">
              <a:buNone/>
            </a:pPr>
            <a:r>
              <a:rPr lang="ru-RU" dirty="0"/>
              <a:t>Работа с компьютерными программами (3) непременно (4) увлечёт вас.</a:t>
            </a:r>
          </a:p>
          <a:p>
            <a:pPr marL="0" indent="0">
              <a:buNone/>
            </a:pPr>
            <a:r>
              <a:rPr lang="ru-RU" dirty="0"/>
              <a:t>  	 1) 	1, 2</a:t>
            </a:r>
          </a:p>
          <a:p>
            <a:pPr marL="0" indent="0">
              <a:buNone/>
            </a:pPr>
            <a:r>
              <a:rPr lang="ru-RU" dirty="0"/>
              <a:t>  	 2) 	1, 2, 3, 4</a:t>
            </a:r>
          </a:p>
          <a:p>
            <a:pPr marL="0" indent="0">
              <a:buNone/>
            </a:pPr>
            <a:r>
              <a:rPr lang="ru-RU" dirty="0"/>
              <a:t>  	 3) 	3, 4</a:t>
            </a:r>
          </a:p>
          <a:p>
            <a:pPr marL="0" indent="0">
              <a:buNone/>
            </a:pPr>
            <a:r>
              <a:rPr lang="ru-RU" dirty="0"/>
              <a:t>  	 4) 	1, 2, 4</a:t>
            </a:r>
          </a:p>
          <a:p>
            <a:pPr marL="0" indent="0">
              <a:buNone/>
            </a:pPr>
            <a:endParaRPr lang="ru-RU" dirty="0"/>
          </a:p>
        </p:txBody>
      </p:sp>
    </p:spTree>
    <p:extLst>
      <p:ext uri="{BB962C8B-B14F-4D97-AF65-F5344CB8AC3E}">
        <p14:creationId xmlns:p14="http://schemas.microsoft.com/office/powerpoint/2010/main" val="1298033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35280" cy="6408712"/>
          </a:xfrm>
        </p:spPr>
        <p:txBody>
          <a:bodyPr>
            <a:normAutofit/>
          </a:bodyPr>
          <a:lstStyle/>
          <a:p>
            <a:pPr marL="0" indent="0">
              <a:buNone/>
            </a:pPr>
            <a:r>
              <a:rPr lang="ru-RU" dirty="0">
                <a:solidFill>
                  <a:srgbClr val="002060"/>
                </a:solidFill>
              </a:rPr>
              <a:t>13.Укажите предложение, в котором нужно поставить одну запятую. (Знаки препинания не расставлены.)</a:t>
            </a:r>
          </a:p>
          <a:p>
            <a:pPr marL="0" indent="0">
              <a:buNone/>
            </a:pPr>
            <a:r>
              <a:rPr lang="ru-RU" dirty="0"/>
              <a:t>  	 1) 	Подтвердить или опровергнуть эти предположения довольно трудно.</a:t>
            </a:r>
          </a:p>
          <a:p>
            <a:pPr marL="0" indent="0">
              <a:buNone/>
            </a:pPr>
            <a:r>
              <a:rPr lang="ru-RU" dirty="0"/>
              <a:t>  	 2) 	В конце XVI века в царских и боярских палатах и в монастырях печи стали облицовывать изразцами.</a:t>
            </a:r>
          </a:p>
          <a:p>
            <a:pPr marL="0" indent="0">
              <a:buNone/>
            </a:pPr>
            <a:r>
              <a:rPr lang="ru-RU" dirty="0"/>
              <a:t>  	 3) 	Медвежонок лежал на соломе у самой мачты или взбирался на неё вверх до беседки и здесь сидел или тоже лежал.</a:t>
            </a:r>
          </a:p>
          <a:p>
            <a:pPr marL="0" indent="0">
              <a:buNone/>
            </a:pPr>
            <a:r>
              <a:rPr lang="ru-RU" dirty="0"/>
              <a:t>  	 4) 	В последние годы жизни Рубенс достиг удивительного совершенства как в искусстве портрета так и в пейзаже.</a:t>
            </a:r>
          </a:p>
          <a:p>
            <a:pPr marL="0" indent="0">
              <a:buNone/>
            </a:pPr>
            <a:endParaRPr lang="ru-RU" dirty="0"/>
          </a:p>
        </p:txBody>
      </p:sp>
    </p:spTree>
    <p:extLst>
      <p:ext uri="{BB962C8B-B14F-4D97-AF65-F5344CB8AC3E}">
        <p14:creationId xmlns:p14="http://schemas.microsoft.com/office/powerpoint/2010/main" val="905754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6264696"/>
          </a:xfrm>
        </p:spPr>
        <p:txBody>
          <a:bodyPr/>
          <a:lstStyle/>
          <a:p>
            <a:pPr marL="0" indent="0">
              <a:buNone/>
            </a:pPr>
            <a:r>
              <a:rPr lang="ru-RU" dirty="0">
                <a:solidFill>
                  <a:srgbClr val="002060"/>
                </a:solidFill>
              </a:rPr>
              <a:t>14.В каком варианте ответа правильно указаны все цифры, на месте которых в предложении должны стоять запятые?</a:t>
            </a:r>
          </a:p>
          <a:p>
            <a:pPr marL="0" indent="0">
              <a:buNone/>
            </a:pPr>
            <a:r>
              <a:rPr lang="ru-RU" dirty="0"/>
              <a:t>Вскидывается мелкая рыбёшка (1) оставляя после себя на сонной воде (2) медленно разбегающиеся (3) колечки (4) похожие на шлепки дождевых капель.</a:t>
            </a:r>
          </a:p>
          <a:p>
            <a:pPr marL="0" indent="0">
              <a:buNone/>
            </a:pPr>
            <a:r>
              <a:rPr lang="ru-RU" dirty="0"/>
              <a:t>  	 1) 	1, 4</a:t>
            </a:r>
          </a:p>
          <a:p>
            <a:pPr marL="0" indent="0">
              <a:buNone/>
            </a:pPr>
            <a:r>
              <a:rPr lang="ru-RU" dirty="0"/>
              <a:t>  	 2) 	2, 3</a:t>
            </a:r>
          </a:p>
          <a:p>
            <a:pPr marL="0" indent="0">
              <a:buNone/>
            </a:pPr>
            <a:r>
              <a:rPr lang="ru-RU" dirty="0"/>
              <a:t>  	 3) 	1, 2, 3, 4</a:t>
            </a:r>
          </a:p>
          <a:p>
            <a:pPr marL="0" indent="0">
              <a:buNone/>
            </a:pPr>
            <a:r>
              <a:rPr lang="ru-RU" dirty="0"/>
              <a:t>  	 4) 	4</a:t>
            </a:r>
          </a:p>
          <a:p>
            <a:pPr marL="0" indent="0">
              <a:buNone/>
            </a:pPr>
            <a:endParaRPr lang="ru-RU" dirty="0"/>
          </a:p>
        </p:txBody>
      </p:sp>
    </p:spTree>
    <p:extLst>
      <p:ext uri="{BB962C8B-B14F-4D97-AF65-F5344CB8AC3E}">
        <p14:creationId xmlns:p14="http://schemas.microsoft.com/office/powerpoint/2010/main" val="2905613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solidFill>
                  <a:srgbClr val="002060"/>
                </a:solidFill>
              </a:rPr>
              <a:t>15.В каком варианте ответа правильно указаны все цифры, на месте которых в предложениях должны стоять запятые?</a:t>
            </a:r>
          </a:p>
          <a:p>
            <a:pPr marL="0" indent="0">
              <a:buNone/>
            </a:pPr>
            <a:r>
              <a:rPr lang="ru-RU" dirty="0"/>
              <a:t>И справа, и слева, и (1) кажется (2) над самым домом сверкали молнии.</a:t>
            </a:r>
          </a:p>
          <a:p>
            <a:pPr marL="0" indent="0">
              <a:buNone/>
            </a:pPr>
            <a:r>
              <a:rPr lang="ru-RU" dirty="0"/>
              <a:t>В этот солнечный день всё вокруг (3) казалось (4) радостным.</a:t>
            </a:r>
          </a:p>
          <a:p>
            <a:pPr marL="0" indent="0">
              <a:buNone/>
            </a:pPr>
            <a:r>
              <a:rPr lang="ru-RU" dirty="0"/>
              <a:t>  	 1) 	1</a:t>
            </a:r>
          </a:p>
          <a:p>
            <a:pPr marL="0" indent="0">
              <a:buNone/>
            </a:pPr>
            <a:r>
              <a:rPr lang="ru-RU" dirty="0"/>
              <a:t>  	 2) 	1, 2</a:t>
            </a:r>
          </a:p>
          <a:p>
            <a:pPr marL="0" indent="0">
              <a:buNone/>
            </a:pPr>
            <a:r>
              <a:rPr lang="ru-RU" dirty="0"/>
              <a:t>  	 3) 	3</a:t>
            </a:r>
          </a:p>
          <a:p>
            <a:pPr marL="0" indent="0">
              <a:buNone/>
            </a:pPr>
            <a:r>
              <a:rPr lang="ru-RU" dirty="0"/>
              <a:t>  	 4) 	3, 4</a:t>
            </a:r>
          </a:p>
          <a:p>
            <a:pPr marL="0" indent="0">
              <a:buNone/>
            </a:pPr>
            <a:endParaRPr lang="ru-RU" dirty="0"/>
          </a:p>
        </p:txBody>
      </p:sp>
    </p:spTree>
    <p:extLst>
      <p:ext uri="{BB962C8B-B14F-4D97-AF65-F5344CB8AC3E}">
        <p14:creationId xmlns:p14="http://schemas.microsoft.com/office/powerpoint/2010/main" val="4001090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t>16.Укажите предложение, в котором нужно поставить одну запятую. (Знаки препинания не расставлены.)</a:t>
            </a:r>
          </a:p>
          <a:p>
            <a:pPr marL="0" indent="0">
              <a:buNone/>
            </a:pPr>
            <a:r>
              <a:rPr lang="ru-RU" dirty="0"/>
              <a:t>  	 1) 	На одном и том же кусте сирени я увидел жёлтые листья и начавшие набухать почки.</a:t>
            </a:r>
          </a:p>
          <a:p>
            <a:pPr marL="0" indent="0">
              <a:buNone/>
            </a:pPr>
            <a:r>
              <a:rPr lang="ru-RU" dirty="0"/>
              <a:t>  	 2) 	</a:t>
            </a:r>
            <a:r>
              <a:rPr lang="ru-RU" dirty="0" err="1"/>
              <a:t>Гусáк</a:t>
            </a:r>
            <a:r>
              <a:rPr lang="ru-RU" dirty="0"/>
              <a:t> разговаривал сам с собой сипловатым басом и подбирал просыпанные семечки и зёрна.</a:t>
            </a:r>
          </a:p>
          <a:p>
            <a:pPr marL="0" indent="0">
              <a:buNone/>
            </a:pPr>
            <a:r>
              <a:rPr lang="ru-RU" dirty="0"/>
              <a:t>  	 3) 	Наличие в речи не только слов-паразитов но и речевых штампов и канцеляризмов свидетельствует о бедности словарного запаса.</a:t>
            </a:r>
          </a:p>
          <a:p>
            <a:pPr marL="0" indent="0">
              <a:buNone/>
            </a:pPr>
            <a:r>
              <a:rPr lang="ru-RU" dirty="0"/>
              <a:t>  	 4) 	Очевидны факты изменения животных и растений под влиянием селекции.</a:t>
            </a:r>
          </a:p>
          <a:p>
            <a:pPr marL="0" indent="0">
              <a:buNone/>
            </a:pPr>
            <a:endParaRPr lang="ru-RU" dirty="0"/>
          </a:p>
        </p:txBody>
      </p:sp>
    </p:spTree>
    <p:extLst>
      <p:ext uri="{BB962C8B-B14F-4D97-AF65-F5344CB8AC3E}">
        <p14:creationId xmlns:p14="http://schemas.microsoft.com/office/powerpoint/2010/main" val="503678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fontScale="92500" lnSpcReduction="10000"/>
          </a:bodyPr>
          <a:lstStyle/>
          <a:p>
            <a:pPr marL="0" indent="0">
              <a:buNone/>
            </a:pPr>
            <a:r>
              <a:rPr lang="ru-RU" dirty="0">
                <a:solidFill>
                  <a:srgbClr val="002060"/>
                </a:solidFill>
              </a:rPr>
              <a:t>17.Как объяснить постановку двоеточия в данном предложении?</a:t>
            </a:r>
          </a:p>
          <a:p>
            <a:pPr marL="0" indent="0">
              <a:buNone/>
            </a:pPr>
            <a:r>
              <a:rPr lang="ru-RU" dirty="0">
                <a:solidFill>
                  <a:srgbClr val="FF0000"/>
                </a:solidFill>
              </a:rPr>
              <a:t>Стало трудно ходить по дорожкам сада: приходилось идти по листьям, как по настоящему ковру.</a:t>
            </a:r>
          </a:p>
          <a:p>
            <a:pPr marL="0" indent="0">
              <a:buNone/>
            </a:pPr>
            <a:r>
              <a:rPr lang="ru-RU" dirty="0"/>
              <a:t>  	 1) 	Обобщающее слово стоит перед однородными членами предложения.</a:t>
            </a:r>
          </a:p>
          <a:p>
            <a:pPr marL="0" indent="0">
              <a:buNone/>
            </a:pPr>
            <a:r>
              <a:rPr lang="ru-RU" dirty="0"/>
              <a:t>  	 2) 	Вторая часть бессоюзного сложного предложения противопоставлена по содержанию первой части.</a:t>
            </a:r>
          </a:p>
          <a:p>
            <a:pPr marL="0" indent="0">
              <a:buNone/>
            </a:pPr>
            <a:r>
              <a:rPr lang="ru-RU" dirty="0"/>
              <a:t>  	 3) 	Первая часть бессоюзного сложного предложения указывает на время совершения того, о чём говорится в первой части.</a:t>
            </a:r>
          </a:p>
          <a:p>
            <a:pPr marL="0" indent="0">
              <a:buNone/>
            </a:pPr>
            <a:r>
              <a:rPr lang="ru-RU" dirty="0"/>
              <a:t>  	 4) 	Вторая часть бессоюзного сложного предложения содержит причину того, о чём говорится в первой части.</a:t>
            </a:r>
          </a:p>
          <a:p>
            <a:pPr marL="0" indent="0">
              <a:buNone/>
            </a:pPr>
            <a:endParaRPr lang="ru-RU" dirty="0"/>
          </a:p>
        </p:txBody>
      </p:sp>
    </p:spTree>
    <p:extLst>
      <p:ext uri="{BB962C8B-B14F-4D97-AF65-F5344CB8AC3E}">
        <p14:creationId xmlns:p14="http://schemas.microsoft.com/office/powerpoint/2010/main" val="96439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18.В каком варианте ответа правильно указаны все цифры, на месте которых в предложении должны стоять запятые?</a:t>
            </a:r>
          </a:p>
          <a:p>
            <a:pPr marL="0" indent="0">
              <a:buNone/>
            </a:pPr>
            <a:r>
              <a:rPr lang="ru-RU" dirty="0"/>
              <a:t>В XIX веке в России между чинами титулярного советника и коллежского асессора (1) разверзалась бездна (2) мостом (3) через которую (4) служил университетский или лицейский диплом.</a:t>
            </a:r>
          </a:p>
          <a:p>
            <a:pPr marL="0" indent="0">
              <a:buNone/>
            </a:pPr>
            <a:r>
              <a:rPr lang="ru-RU" dirty="0"/>
              <a:t>  	 1) 	1, 2</a:t>
            </a:r>
          </a:p>
          <a:p>
            <a:pPr marL="0" indent="0">
              <a:buNone/>
            </a:pPr>
            <a:r>
              <a:rPr lang="ru-RU" dirty="0"/>
              <a:t>  	 2) 	2</a:t>
            </a:r>
          </a:p>
          <a:p>
            <a:pPr marL="0" indent="0">
              <a:buNone/>
            </a:pPr>
            <a:r>
              <a:rPr lang="ru-RU" dirty="0"/>
              <a:t>  	 3) 	3, 4</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280114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363272" cy="6192688"/>
          </a:xfrm>
        </p:spPr>
        <p:txBody>
          <a:bodyPr>
            <a:normAutofit fontScale="92500" lnSpcReduction="10000"/>
          </a:bodyPr>
          <a:lstStyle/>
          <a:p>
            <a:pPr marL="0" indent="0">
              <a:buNone/>
            </a:pPr>
            <a:r>
              <a:rPr lang="ru-RU" dirty="0">
                <a:solidFill>
                  <a:srgbClr val="002060"/>
                </a:solidFill>
              </a:rPr>
              <a:t>1. Как объяснить постановку двоеточия в приведённом ниже предложении?</a:t>
            </a:r>
          </a:p>
          <a:p>
            <a:pPr marL="0" indent="0">
              <a:buNone/>
            </a:pPr>
            <a:r>
              <a:rPr lang="ru-RU" dirty="0">
                <a:solidFill>
                  <a:srgbClr val="FF0000"/>
                </a:solidFill>
              </a:rPr>
              <a:t>Искусство живописи существует столетия: во все времена люди стремились познать гармонию мира, созерцая полотна великих мастеров.</a:t>
            </a:r>
          </a:p>
          <a:p>
            <a:pPr marL="0" indent="0">
              <a:buNone/>
            </a:pPr>
            <a:r>
              <a:rPr lang="ru-RU" dirty="0"/>
              <a:t>  	 1) 	Обобщающее слово стоит перед однородными членами предложения.</a:t>
            </a:r>
          </a:p>
          <a:p>
            <a:pPr marL="0" indent="0">
              <a:buNone/>
            </a:pPr>
            <a:r>
              <a:rPr lang="ru-RU" dirty="0"/>
              <a:t>  	 2) 	Вторая часть бессоюзного сложного предложения противопоставлена тому, о чём говорится в первой части.</a:t>
            </a:r>
          </a:p>
          <a:p>
            <a:pPr marL="0" indent="0">
              <a:buNone/>
            </a:pPr>
            <a:r>
              <a:rPr lang="ru-RU" dirty="0"/>
              <a:t>  	 3) 	Первая часть бессоюзного сложного предложения указывает на время совершения того, о чём говорится во второй части.</a:t>
            </a:r>
          </a:p>
          <a:p>
            <a:pPr marL="0" indent="0">
              <a:buNone/>
            </a:pPr>
            <a:r>
              <a:rPr lang="ru-RU" dirty="0"/>
              <a:t>  	 4) 	Вторая часть бессоюзного сложного предложения указывает на причину того, о чём говорится в первой части.</a:t>
            </a:r>
          </a:p>
          <a:p>
            <a:pPr marL="0" indent="0">
              <a:buNone/>
            </a:pPr>
            <a:r>
              <a:rPr lang="ru-RU" dirty="0" smtClean="0"/>
              <a:t> </a:t>
            </a:r>
            <a:endParaRPr lang="ru-RU" dirty="0"/>
          </a:p>
        </p:txBody>
      </p:sp>
    </p:spTree>
    <p:extLst>
      <p:ext uri="{BB962C8B-B14F-4D97-AF65-F5344CB8AC3E}">
        <p14:creationId xmlns:p14="http://schemas.microsoft.com/office/powerpoint/2010/main" val="3530925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19.В каком варианте ответа правильно указаны все цифры, на месте которых в предложении должны стоять запятые?</a:t>
            </a:r>
          </a:p>
          <a:p>
            <a:pPr marL="0" indent="0">
              <a:buNone/>
            </a:pPr>
            <a:r>
              <a:rPr lang="ru-RU" dirty="0"/>
              <a:t>До рассвета далеко (1) и над спящим лесом плывёт прозрачная ночная тишина (2) и (3) когда привыкнешь к ней (4) явственно начинает слышаться каждый шорох и шёпот.</a:t>
            </a:r>
          </a:p>
          <a:p>
            <a:pPr marL="0" indent="0">
              <a:buNone/>
            </a:pPr>
            <a:r>
              <a:rPr lang="ru-RU" dirty="0"/>
              <a:t>  	 1) 	1, 2, 4</a:t>
            </a:r>
          </a:p>
          <a:p>
            <a:pPr marL="0" indent="0">
              <a:buNone/>
            </a:pPr>
            <a:r>
              <a:rPr lang="ru-RU" dirty="0"/>
              <a:t>  	 2) 	1, 2, 3, 4</a:t>
            </a:r>
          </a:p>
          <a:p>
            <a:pPr marL="0" indent="0">
              <a:buNone/>
            </a:pPr>
            <a:r>
              <a:rPr lang="ru-RU" dirty="0"/>
              <a:t>  	 3) 	2, 3, 4</a:t>
            </a:r>
          </a:p>
          <a:p>
            <a:pPr marL="0" indent="0">
              <a:buNone/>
            </a:pPr>
            <a:r>
              <a:rPr lang="ru-RU" dirty="0"/>
              <a:t>  	 4) 	1, 2, 3</a:t>
            </a:r>
          </a:p>
          <a:p>
            <a:pPr marL="0" indent="0">
              <a:buNone/>
            </a:pPr>
            <a:endParaRPr lang="ru-RU" dirty="0"/>
          </a:p>
        </p:txBody>
      </p:sp>
    </p:spTree>
    <p:extLst>
      <p:ext uri="{BB962C8B-B14F-4D97-AF65-F5344CB8AC3E}">
        <p14:creationId xmlns:p14="http://schemas.microsoft.com/office/powerpoint/2010/main" val="3448232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507288" cy="6336704"/>
          </a:xfrm>
        </p:spPr>
        <p:txBody>
          <a:bodyPr>
            <a:normAutofit/>
          </a:bodyPr>
          <a:lstStyle/>
          <a:p>
            <a:pPr marL="0" indent="0">
              <a:buNone/>
            </a:pPr>
            <a:r>
              <a:rPr lang="ru-RU" dirty="0">
                <a:solidFill>
                  <a:srgbClr val="002060"/>
                </a:solidFill>
              </a:rPr>
              <a:t>20.Укажите правильное объяснение постановки запятой или её отсутствия в предложении:</a:t>
            </a:r>
          </a:p>
          <a:p>
            <a:pPr marL="0" indent="0">
              <a:buNone/>
            </a:pPr>
            <a:r>
              <a:rPr lang="ru-RU" dirty="0">
                <a:solidFill>
                  <a:srgbClr val="FF0000"/>
                </a:solidFill>
              </a:rPr>
              <a:t>Первые тополиные листочки сильно и терпко пахли ( ) и аромат их перебивал все остальные запахи.</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с общим для частей второстепенным членом, перед союзом И запятая не нужна.</a:t>
            </a:r>
          </a:p>
          <a:p>
            <a:pPr marL="0" indent="0">
              <a:buNone/>
            </a:pPr>
            <a:r>
              <a:rPr lang="ru-RU" dirty="0"/>
              <a:t>  	 3) 	Сложносочинённое предложение, перед союзом И нужна запятая.</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2779789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332656"/>
            <a:ext cx="8507288" cy="6264696"/>
          </a:xfrm>
        </p:spPr>
        <p:txBody>
          <a:bodyPr/>
          <a:lstStyle/>
          <a:p>
            <a:pPr marL="0" indent="0">
              <a:buNone/>
            </a:pPr>
            <a:r>
              <a:rPr lang="ru-RU" dirty="0">
                <a:solidFill>
                  <a:srgbClr val="002060"/>
                </a:solidFill>
              </a:rPr>
              <a:t>21.В каком варианте ответа правильно указаны все цифры, на месте которых в предложении должны стоять запятые?</a:t>
            </a:r>
          </a:p>
          <a:p>
            <a:pPr marL="0" indent="0">
              <a:buNone/>
            </a:pPr>
            <a:r>
              <a:rPr lang="ru-RU" dirty="0"/>
              <a:t>Нет ни одного русского живописца, который (1) побывав у моря (2) не пытался бы изобразить морскую стихию (3) пронизанную лучами (4) восходящего солнца.</a:t>
            </a:r>
          </a:p>
          <a:p>
            <a:pPr marL="0" indent="0">
              <a:buNone/>
            </a:pPr>
            <a:r>
              <a:rPr lang="ru-RU" dirty="0"/>
              <a:t>  	 1) 	1, 2, 4</a:t>
            </a:r>
          </a:p>
          <a:p>
            <a:pPr marL="0" indent="0">
              <a:buNone/>
            </a:pPr>
            <a:r>
              <a:rPr lang="ru-RU" dirty="0"/>
              <a:t>  	 2) 	2, 3</a:t>
            </a:r>
          </a:p>
          <a:p>
            <a:pPr marL="0" indent="0">
              <a:buNone/>
            </a:pPr>
            <a:r>
              <a:rPr lang="ru-RU" dirty="0"/>
              <a:t>  	 3) 	1, 2, 3 </a:t>
            </a:r>
          </a:p>
          <a:p>
            <a:pPr marL="0" indent="0">
              <a:buNone/>
            </a:pPr>
            <a:r>
              <a:rPr lang="ru-RU" dirty="0"/>
              <a:t>  	 4) 	1, 3, 4 </a:t>
            </a:r>
          </a:p>
          <a:p>
            <a:pPr marL="0" indent="0">
              <a:buNone/>
            </a:pPr>
            <a:endParaRPr lang="ru-RU" dirty="0"/>
          </a:p>
        </p:txBody>
      </p:sp>
    </p:spTree>
    <p:extLst>
      <p:ext uri="{BB962C8B-B14F-4D97-AF65-F5344CB8AC3E}">
        <p14:creationId xmlns:p14="http://schemas.microsoft.com/office/powerpoint/2010/main" val="3130664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8229600" cy="6009531"/>
          </a:xfrm>
        </p:spPr>
        <p:txBody>
          <a:bodyPr>
            <a:normAutofit/>
          </a:bodyPr>
          <a:lstStyle/>
          <a:p>
            <a:pPr marL="0" indent="0">
              <a:buNone/>
            </a:pPr>
            <a:r>
              <a:rPr lang="ru-RU" dirty="0">
                <a:solidFill>
                  <a:srgbClr val="002060"/>
                </a:solidFill>
              </a:rPr>
              <a:t>22.В каком варианте ответа правильно указаны все цифры, на месте которых в предложении должны стоять запятые?</a:t>
            </a:r>
          </a:p>
          <a:p>
            <a:pPr marL="0" indent="0">
              <a:buNone/>
            </a:pPr>
            <a:r>
              <a:rPr lang="ru-RU" dirty="0"/>
              <a:t>Я (1) вероятно (2) не сумею передать достаточно ярко и убедительно, как велико было моё изумление, когда я почувствовал, что почти каждая книга (3) как будто (4) открывает передо мною окно в новый, неведомый мир.</a:t>
            </a:r>
          </a:p>
          <a:p>
            <a:pPr marL="0" indent="0">
              <a:buNone/>
            </a:pPr>
            <a:r>
              <a:rPr lang="ru-RU" dirty="0"/>
              <a:t>  	 1) 	1, 2, 3, 4</a:t>
            </a:r>
          </a:p>
          <a:p>
            <a:pPr marL="0" indent="0">
              <a:buNone/>
            </a:pPr>
            <a:r>
              <a:rPr lang="ru-RU" dirty="0"/>
              <a:t>  	 2) 	1, 3</a:t>
            </a:r>
          </a:p>
          <a:p>
            <a:pPr marL="0" indent="0">
              <a:buNone/>
            </a:pPr>
            <a:r>
              <a:rPr lang="ru-RU" dirty="0"/>
              <a:t>  	 3) 	3, 4</a:t>
            </a:r>
          </a:p>
          <a:p>
            <a:pPr marL="0" indent="0">
              <a:buNone/>
            </a:pPr>
            <a:r>
              <a:rPr lang="ru-RU" dirty="0"/>
              <a:t>  	 4) 	1, 2</a:t>
            </a:r>
          </a:p>
          <a:p>
            <a:pPr marL="0" indent="0">
              <a:buNone/>
            </a:pPr>
            <a:endParaRPr lang="ru-RU" dirty="0"/>
          </a:p>
        </p:txBody>
      </p:sp>
    </p:spTree>
    <p:extLst>
      <p:ext uri="{BB962C8B-B14F-4D97-AF65-F5344CB8AC3E}">
        <p14:creationId xmlns:p14="http://schemas.microsoft.com/office/powerpoint/2010/main" val="31211388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23.Укажите предложение, в котором нужно поставить одну запятую. (Знаки препинания не расставлены.)</a:t>
            </a:r>
          </a:p>
          <a:p>
            <a:pPr marL="0" indent="0">
              <a:buNone/>
            </a:pPr>
            <a:r>
              <a:rPr lang="ru-RU" dirty="0"/>
              <a:t>  	 1) 	Полёты кораблей в космос и пребывание людей в космическом пространстве стали для нас привычными и даже будничными.</a:t>
            </a:r>
          </a:p>
          <a:p>
            <a:pPr marL="0" indent="0">
              <a:buNone/>
            </a:pPr>
            <a:r>
              <a:rPr lang="ru-RU" dirty="0"/>
              <a:t>  	 2) 	Крестьяне разводили кур и уток и гусей.</a:t>
            </a:r>
          </a:p>
          <a:p>
            <a:pPr marL="0" indent="0">
              <a:buNone/>
            </a:pPr>
            <a:r>
              <a:rPr lang="ru-RU" dirty="0"/>
              <a:t>  	 3) 	Эскимосы используют для украшения одежды кусочки кожи или рыбьей чешуи.</a:t>
            </a:r>
          </a:p>
          <a:p>
            <a:pPr marL="0" indent="0">
              <a:buNone/>
            </a:pPr>
            <a:r>
              <a:rPr lang="ru-RU" dirty="0"/>
              <a:t>  	 4) 	Русские мастерицы расшивали мундиры и камзолы церковные облачения и женские платья.</a:t>
            </a:r>
          </a:p>
          <a:p>
            <a:pPr marL="0" indent="0">
              <a:buNone/>
            </a:pPr>
            <a:endParaRPr lang="ru-RU" dirty="0"/>
          </a:p>
        </p:txBody>
      </p:sp>
    </p:spTree>
    <p:extLst>
      <p:ext uri="{BB962C8B-B14F-4D97-AF65-F5344CB8AC3E}">
        <p14:creationId xmlns:p14="http://schemas.microsoft.com/office/powerpoint/2010/main" val="1964896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24.В каком варианте ответа правильно указаны все цифры, на месте которых в предложении должны стоять запятые?</a:t>
            </a:r>
          </a:p>
          <a:p>
            <a:pPr marL="0" indent="0">
              <a:buNone/>
            </a:pPr>
            <a:r>
              <a:rPr lang="ru-RU" dirty="0"/>
              <a:t>В последующие годы (1) поэт будет часто встречаться со школьным другом (2) мнение (3) которого (4) ему небезразлично.</a:t>
            </a:r>
          </a:p>
          <a:p>
            <a:pPr marL="0" indent="0">
              <a:buNone/>
            </a:pPr>
            <a:r>
              <a:rPr lang="ru-RU" dirty="0"/>
              <a:t>  	 1) 	1, 2, 3</a:t>
            </a:r>
          </a:p>
          <a:p>
            <a:pPr marL="0" indent="0">
              <a:buNone/>
            </a:pPr>
            <a:r>
              <a:rPr lang="ru-RU" dirty="0"/>
              <a:t>  	 2) 	2</a:t>
            </a:r>
          </a:p>
          <a:p>
            <a:pPr marL="0" indent="0">
              <a:buNone/>
            </a:pPr>
            <a:r>
              <a:rPr lang="ru-RU" dirty="0"/>
              <a:t>  	 3) 	2, 4</a:t>
            </a:r>
          </a:p>
          <a:p>
            <a:pPr marL="0" indent="0">
              <a:buNone/>
            </a:pPr>
            <a:r>
              <a:rPr lang="ru-RU" dirty="0"/>
              <a:t>  	 4) 	4</a:t>
            </a:r>
          </a:p>
          <a:p>
            <a:pPr marL="0" indent="0">
              <a:buNone/>
            </a:pPr>
            <a:endParaRPr lang="ru-RU" dirty="0"/>
          </a:p>
        </p:txBody>
      </p:sp>
    </p:spTree>
    <p:extLst>
      <p:ext uri="{BB962C8B-B14F-4D97-AF65-F5344CB8AC3E}">
        <p14:creationId xmlns:p14="http://schemas.microsoft.com/office/powerpoint/2010/main" val="2678865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25.В каком варианте ответа правильно указаны все цифры, на месте которых в предложении должны стоять запятые?</a:t>
            </a:r>
          </a:p>
          <a:p>
            <a:pPr marL="0" indent="0">
              <a:buNone/>
            </a:pPr>
            <a:r>
              <a:rPr lang="ru-RU" dirty="0"/>
              <a:t>Сейчас мне придётся ненадолго отлучиться (1) но (2) когда я вновь вернусь в Москву (3) то буду искренне рад с Вами увидеться (4) если и Вы соизволите согласиться на встречу.</a:t>
            </a:r>
          </a:p>
          <a:p>
            <a:pPr marL="0" indent="0">
              <a:buNone/>
            </a:pPr>
            <a:r>
              <a:rPr lang="ru-RU" dirty="0"/>
              <a:t>  	 1) 	1, 3, 4</a:t>
            </a:r>
          </a:p>
          <a:p>
            <a:pPr marL="0" indent="0">
              <a:buNone/>
            </a:pPr>
            <a:r>
              <a:rPr lang="ru-RU" dirty="0"/>
              <a:t>  	 2) 	2, 3, 4</a:t>
            </a:r>
          </a:p>
          <a:p>
            <a:pPr marL="0" indent="0">
              <a:buNone/>
            </a:pPr>
            <a:r>
              <a:rPr lang="ru-RU" dirty="0"/>
              <a:t>  	 3) 	1, 3</a:t>
            </a:r>
          </a:p>
          <a:p>
            <a:pPr marL="0" indent="0">
              <a:buNone/>
            </a:pPr>
            <a:r>
              <a:rPr lang="ru-RU" dirty="0"/>
              <a:t>  	 4) 	1, 2, 4</a:t>
            </a:r>
          </a:p>
          <a:p>
            <a:pPr marL="0" indent="0">
              <a:buNone/>
            </a:pPr>
            <a:endParaRPr lang="ru-RU" dirty="0"/>
          </a:p>
        </p:txBody>
      </p:sp>
    </p:spTree>
    <p:extLst>
      <p:ext uri="{BB962C8B-B14F-4D97-AF65-F5344CB8AC3E}">
        <p14:creationId xmlns:p14="http://schemas.microsoft.com/office/powerpoint/2010/main" val="32027774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lnSpcReduction="10000"/>
          </a:bodyPr>
          <a:lstStyle/>
          <a:p>
            <a:pPr marL="0" indent="0">
              <a:buNone/>
            </a:pPr>
            <a:r>
              <a:rPr lang="ru-RU" dirty="0">
                <a:solidFill>
                  <a:srgbClr val="002060"/>
                </a:solidFill>
              </a:rPr>
              <a:t>26.Укажите правильное объяснение постановки запятой или её отсутствия в предложении:</a:t>
            </a:r>
          </a:p>
          <a:p>
            <a:pPr marL="0" indent="0">
              <a:buNone/>
            </a:pPr>
            <a:r>
              <a:rPr lang="ru-RU" dirty="0">
                <a:solidFill>
                  <a:srgbClr val="FF0000"/>
                </a:solidFill>
              </a:rPr>
              <a:t>В прозрачную голубизну неба поднимаются птичьи стаи ( ) и далеко окрест разносятся их прощальные крики.</a:t>
            </a:r>
          </a:p>
          <a:p>
            <a:pPr marL="0" indent="0">
              <a:buNone/>
            </a:pPr>
            <a:r>
              <a:rPr lang="ru-RU" dirty="0"/>
              <a:t>  	 1) 	Сложносочинённое предложение, перед союзом И нужна запятая.</a:t>
            </a:r>
          </a:p>
          <a:p>
            <a:pPr marL="0" indent="0">
              <a:buNone/>
            </a:pPr>
            <a:r>
              <a:rPr lang="ru-RU" dirty="0"/>
              <a:t>  	 2) 	Простое предложение с однородными членами, перед союзом И запятая не нужна.</a:t>
            </a:r>
          </a:p>
          <a:p>
            <a:pPr marL="0" indent="0">
              <a:buNone/>
            </a:pPr>
            <a:r>
              <a:rPr lang="ru-RU" dirty="0"/>
              <a:t>  	 3) 	Сложносочинённое предложение с общим для частей второстепенным членом, перед союзом И запятая не нужна.</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3151066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27.В каком варианте ответа правильно указаны все цифры, на месте которых в предложении должны стоять запятые?</a:t>
            </a:r>
          </a:p>
          <a:p>
            <a:pPr marL="0" indent="0">
              <a:buNone/>
            </a:pPr>
            <a:r>
              <a:rPr lang="ru-RU" dirty="0"/>
              <a:t>Когда на </a:t>
            </a:r>
            <a:r>
              <a:rPr lang="ru-RU" dirty="0" err="1"/>
              <a:t>селό</a:t>
            </a:r>
            <a:r>
              <a:rPr lang="ru-RU" dirty="0"/>
              <a:t> (1) расположенное в долине (2) легла широкая прохладная тень от горы (3) закрывающей запад (4)  народ собрался у белой старинной церкви.</a:t>
            </a:r>
          </a:p>
          <a:p>
            <a:pPr marL="0" indent="0">
              <a:buNone/>
            </a:pPr>
            <a:r>
              <a:rPr lang="ru-RU" dirty="0"/>
              <a:t>  	 1) 	1</a:t>
            </a:r>
          </a:p>
          <a:p>
            <a:pPr marL="0" indent="0">
              <a:buNone/>
            </a:pPr>
            <a:r>
              <a:rPr lang="ru-RU" dirty="0"/>
              <a:t>  	 2) 	1, 2</a:t>
            </a:r>
          </a:p>
          <a:p>
            <a:pPr marL="0" indent="0">
              <a:buNone/>
            </a:pPr>
            <a:r>
              <a:rPr lang="ru-RU" dirty="0"/>
              <a:t>  	 3) 	3, 4 </a:t>
            </a:r>
          </a:p>
          <a:p>
            <a:pPr marL="0" indent="0">
              <a:buNone/>
            </a:pPr>
            <a:r>
              <a:rPr lang="ru-RU" dirty="0"/>
              <a:t>  	 4) 	1, 2, 3, 4 </a:t>
            </a:r>
          </a:p>
          <a:p>
            <a:pPr marL="0" indent="0">
              <a:buNone/>
            </a:pPr>
            <a:endParaRPr lang="ru-RU" dirty="0"/>
          </a:p>
        </p:txBody>
      </p:sp>
    </p:spTree>
    <p:extLst>
      <p:ext uri="{BB962C8B-B14F-4D97-AF65-F5344CB8AC3E}">
        <p14:creationId xmlns:p14="http://schemas.microsoft.com/office/powerpoint/2010/main" val="129503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404664"/>
            <a:ext cx="8229600" cy="5904656"/>
          </a:xfrm>
        </p:spPr>
        <p:txBody>
          <a:bodyPr>
            <a:normAutofit/>
          </a:bodyPr>
          <a:lstStyle/>
          <a:p>
            <a:pPr marL="0" indent="0">
              <a:buNone/>
            </a:pPr>
            <a:r>
              <a:rPr lang="ru-RU" dirty="0">
                <a:solidFill>
                  <a:srgbClr val="002060"/>
                </a:solidFill>
              </a:rPr>
              <a:t>28.В каком варианте ответа правильно указаны все цифры, на месте которых в предложениях должны стоять запятые?</a:t>
            </a:r>
          </a:p>
          <a:p>
            <a:pPr marL="0" indent="0">
              <a:buNone/>
            </a:pPr>
            <a:r>
              <a:rPr lang="ru-RU" dirty="0"/>
              <a:t>В липовой аллее печально шелестела под ногами прошлогодняя листва, и в тихих сумерках (1) казалось (2) прятались тени. И вдруг на миг от этой картины повеяло очарованием (3) как будто (4) чего-то очень знакомого, близкого с детства.</a:t>
            </a:r>
          </a:p>
          <a:p>
            <a:pPr marL="0" indent="0">
              <a:buNone/>
            </a:pPr>
            <a:r>
              <a:rPr lang="ru-RU" dirty="0"/>
              <a:t>  	 1) 	1, 2,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11662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260648"/>
            <a:ext cx="8507288" cy="6408712"/>
          </a:xfrm>
        </p:spPr>
        <p:style>
          <a:lnRef idx="2">
            <a:schemeClr val="accent4"/>
          </a:lnRef>
          <a:fillRef idx="1">
            <a:schemeClr val="lt1"/>
          </a:fillRef>
          <a:effectRef idx="0">
            <a:schemeClr val="accent4"/>
          </a:effectRef>
          <a:fontRef idx="minor">
            <a:schemeClr val="dk1"/>
          </a:fontRef>
        </p:style>
        <p:txBody>
          <a:bodyPr/>
          <a:lstStyle/>
          <a:p>
            <a:pPr marL="0" indent="0">
              <a:buNone/>
            </a:pPr>
            <a:r>
              <a:rPr lang="ru-RU" dirty="0">
                <a:solidFill>
                  <a:srgbClr val="002060"/>
                </a:solidFill>
              </a:rPr>
              <a:t>2.В каком варианте ответа правильно указаны все цифры, на месте которых в предложении должны стоять запятые?</a:t>
            </a:r>
          </a:p>
          <a:p>
            <a:pPr marL="0" indent="0">
              <a:buNone/>
            </a:pPr>
            <a:r>
              <a:rPr lang="ru-RU" dirty="0"/>
              <a:t>Лецитин является веществом (1) дефицит (2) которого (3) влечёт повышенную утомляемость и ухудшение памяти.</a:t>
            </a:r>
          </a:p>
          <a:p>
            <a:pPr marL="0" indent="0">
              <a:buNone/>
            </a:pPr>
            <a:r>
              <a:rPr lang="ru-RU" dirty="0"/>
              <a:t>  	 1) 	1</a:t>
            </a:r>
          </a:p>
          <a:p>
            <a:pPr marL="0" indent="0">
              <a:buNone/>
            </a:pPr>
            <a:r>
              <a:rPr lang="ru-RU" dirty="0"/>
              <a:t>  	 2) 	1, 3</a:t>
            </a:r>
          </a:p>
          <a:p>
            <a:pPr marL="0" indent="0">
              <a:buNone/>
            </a:pPr>
            <a:r>
              <a:rPr lang="ru-RU" dirty="0"/>
              <a:t>  	 3) 	3</a:t>
            </a:r>
          </a:p>
          <a:p>
            <a:pPr marL="0" indent="0">
              <a:buNone/>
            </a:pPr>
            <a:r>
              <a:rPr lang="ru-RU" dirty="0"/>
              <a:t>  	 4) 	2, </a:t>
            </a:r>
            <a:r>
              <a:rPr lang="ru-RU" dirty="0" smtClean="0"/>
              <a:t>3 </a:t>
            </a:r>
            <a:endParaRPr lang="ru-RU" dirty="0"/>
          </a:p>
          <a:p>
            <a:pPr marL="0" indent="0">
              <a:buNone/>
            </a:pPr>
            <a:endParaRPr lang="ru-RU" dirty="0"/>
          </a:p>
        </p:txBody>
      </p:sp>
    </p:spTree>
    <p:extLst>
      <p:ext uri="{BB962C8B-B14F-4D97-AF65-F5344CB8AC3E}">
        <p14:creationId xmlns:p14="http://schemas.microsoft.com/office/powerpoint/2010/main" val="1544869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lnSpcReduction="10000"/>
          </a:bodyPr>
          <a:lstStyle/>
          <a:p>
            <a:pPr marL="0" indent="0">
              <a:buNone/>
            </a:pPr>
            <a:r>
              <a:rPr lang="ru-RU" dirty="0">
                <a:solidFill>
                  <a:srgbClr val="002060"/>
                </a:solidFill>
              </a:rPr>
              <a:t>29. Укажите предложение, в котором нужно поставить одну запятую. (Знаки препинания не расставлены.)</a:t>
            </a:r>
          </a:p>
          <a:p>
            <a:pPr marL="0" indent="0">
              <a:buNone/>
            </a:pPr>
            <a:r>
              <a:rPr lang="ru-RU" dirty="0"/>
              <a:t>  	 1) 	Полы в средневековом замке устилали ароматными травами или тростниковыми циновками.</a:t>
            </a:r>
          </a:p>
          <a:p>
            <a:pPr marL="0" indent="0">
              <a:buNone/>
            </a:pPr>
            <a:r>
              <a:rPr lang="ru-RU" dirty="0"/>
              <a:t>  	 2) 	Раньше он либо не замечал окружающей природы либо смотрел на неё с практической точки зрения.</a:t>
            </a:r>
          </a:p>
          <a:p>
            <a:pPr marL="0" indent="0">
              <a:buNone/>
            </a:pPr>
            <a:r>
              <a:rPr lang="ru-RU" dirty="0"/>
              <a:t>  	 3) 	Тряска в лёгком возке да пьянящий степной воздух усыпили мальчика.</a:t>
            </a:r>
          </a:p>
          <a:p>
            <a:pPr marL="0" indent="0">
              <a:buNone/>
            </a:pPr>
            <a:r>
              <a:rPr lang="ru-RU" dirty="0"/>
              <a:t>  	 4) 	Наиболее богат и разнообразен растительный и животный мир влажных тропических лесов.</a:t>
            </a:r>
          </a:p>
          <a:p>
            <a:pPr marL="0" indent="0">
              <a:buNone/>
            </a:pPr>
            <a:endParaRPr lang="ru-RU" dirty="0"/>
          </a:p>
        </p:txBody>
      </p:sp>
    </p:spTree>
    <p:extLst>
      <p:ext uri="{BB962C8B-B14F-4D97-AF65-F5344CB8AC3E}">
        <p14:creationId xmlns:p14="http://schemas.microsoft.com/office/powerpoint/2010/main" val="3979812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fontScale="92500" lnSpcReduction="10000"/>
          </a:bodyPr>
          <a:lstStyle/>
          <a:p>
            <a:pPr marL="0" indent="0">
              <a:buNone/>
            </a:pPr>
            <a:r>
              <a:rPr lang="ru-RU" dirty="0">
                <a:solidFill>
                  <a:srgbClr val="002060"/>
                </a:solidFill>
              </a:rPr>
              <a:t>30. Как объяснить постановку двоеточия в данном предложении?</a:t>
            </a:r>
          </a:p>
          <a:p>
            <a:pPr marL="0" indent="0">
              <a:buNone/>
            </a:pPr>
            <a:r>
              <a:rPr lang="ru-RU" dirty="0">
                <a:solidFill>
                  <a:srgbClr val="FF0000"/>
                </a:solidFill>
              </a:rPr>
              <a:t>Акварели Карла Брюллова поражают совершенством исполнения: они отличаются законченностью, тщательностью и тонкостью отделки.</a:t>
            </a:r>
          </a:p>
          <a:p>
            <a:pPr marL="0" indent="0">
              <a:buNone/>
            </a:pPr>
            <a:r>
              <a:rPr lang="ru-RU" dirty="0"/>
              <a:t>  	 1) 	Вторая часть бессоюзного сложного предложения поясняет, раскрывает содержание того, о чём говорится в первой части.</a:t>
            </a:r>
          </a:p>
          <a:p>
            <a:pPr marL="0" indent="0">
              <a:buNone/>
            </a:pPr>
            <a:r>
              <a:rPr lang="ru-RU" dirty="0"/>
              <a:t>  	 2) 	Вторая часть бессоюзного сложного предложения указывает на следствие того, о чём говорится в первой части.</a:t>
            </a:r>
          </a:p>
          <a:p>
            <a:pPr marL="0" indent="0">
              <a:buNone/>
            </a:pPr>
            <a:r>
              <a:rPr lang="ru-RU" dirty="0"/>
              <a:t>  	 3) 	Первая часть бессоюзного сложного предложения указывает на время совершения того, о чём говорится во второй части.</a:t>
            </a:r>
          </a:p>
          <a:p>
            <a:pPr marL="0" indent="0">
              <a:buNone/>
            </a:pPr>
            <a:r>
              <a:rPr lang="ru-RU" dirty="0"/>
              <a:t>  	 4) 	Обобщающее слово стоит перед однородными членами предложения.</a:t>
            </a:r>
          </a:p>
          <a:p>
            <a:pPr marL="0" indent="0">
              <a:buNone/>
            </a:pPr>
            <a:endParaRPr lang="ru-RU" dirty="0"/>
          </a:p>
        </p:txBody>
      </p:sp>
    </p:spTree>
    <p:extLst>
      <p:ext uri="{BB962C8B-B14F-4D97-AF65-F5344CB8AC3E}">
        <p14:creationId xmlns:p14="http://schemas.microsoft.com/office/powerpoint/2010/main" val="2964424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8229600" cy="6009531"/>
          </a:xfrm>
        </p:spPr>
        <p:txBody>
          <a:bodyPr>
            <a:normAutofit/>
          </a:bodyPr>
          <a:lstStyle/>
          <a:p>
            <a:pPr marL="0" indent="0">
              <a:buNone/>
            </a:pPr>
            <a:r>
              <a:rPr lang="ru-RU" dirty="0">
                <a:solidFill>
                  <a:srgbClr val="002060"/>
                </a:solidFill>
              </a:rPr>
              <a:t>31. В каком варианте ответа правильно указаны все цифры, на месте которых в предложении должны стоять запятые?</a:t>
            </a:r>
          </a:p>
          <a:p>
            <a:pPr marL="0" indent="0">
              <a:buNone/>
            </a:pPr>
            <a:r>
              <a:rPr lang="ru-RU" dirty="0"/>
              <a:t>Та самая река (1) на берегу (2) которой (3) Евгений провёл  </a:t>
            </a:r>
            <a:r>
              <a:rPr lang="ru-RU" dirty="0" err="1"/>
              <a:t>бóльшую</a:t>
            </a:r>
            <a:r>
              <a:rPr lang="ru-RU" dirty="0"/>
              <a:t> часть своей жизни (4) была неузнаваема.</a:t>
            </a:r>
          </a:p>
          <a:p>
            <a:pPr marL="0" indent="0">
              <a:buNone/>
            </a:pPr>
            <a:r>
              <a:rPr lang="ru-RU" dirty="0"/>
              <a:t>  	 1) 	1, 4</a:t>
            </a:r>
          </a:p>
          <a:p>
            <a:pPr marL="0" indent="0">
              <a:buNone/>
            </a:pPr>
            <a:r>
              <a:rPr lang="ru-RU" dirty="0"/>
              <a:t>  	 2) 	2, 3</a:t>
            </a:r>
          </a:p>
          <a:p>
            <a:pPr marL="0" indent="0">
              <a:buNone/>
            </a:pPr>
            <a:r>
              <a:rPr lang="ru-RU" dirty="0"/>
              <a:t>  	 3)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1625070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32. В каком варианте ответа правильно указаны все цифры, на месте которых в предложении должны стоять запятые?</a:t>
            </a:r>
          </a:p>
          <a:p>
            <a:pPr marL="0" indent="0">
              <a:buNone/>
            </a:pPr>
            <a:r>
              <a:rPr lang="ru-RU" dirty="0"/>
              <a:t>Длинный ряд этот показался особенно труден Левину (1) но зато (2) когда ряд был дойдён до конца (3) а Тит медленными шагами начал заходить по следам (4) Левин точно так же пошёл по своему прокосу.</a:t>
            </a:r>
          </a:p>
          <a:p>
            <a:pPr marL="0" indent="0">
              <a:buNone/>
            </a:pPr>
            <a:r>
              <a:rPr lang="ru-RU" dirty="0"/>
              <a:t>  	 1) 	1, 3, 4</a:t>
            </a:r>
          </a:p>
          <a:p>
            <a:pPr marL="0" indent="0">
              <a:buNone/>
            </a:pPr>
            <a:r>
              <a:rPr lang="ru-RU" dirty="0"/>
              <a:t>  	 2) 	1, 2, 3, 4</a:t>
            </a:r>
          </a:p>
          <a:p>
            <a:pPr marL="0" indent="0">
              <a:buNone/>
            </a:pPr>
            <a:r>
              <a:rPr lang="ru-RU" dirty="0"/>
              <a:t>  	 3) 	2, 4</a:t>
            </a:r>
          </a:p>
          <a:p>
            <a:pPr marL="0" indent="0">
              <a:buNone/>
            </a:pPr>
            <a:r>
              <a:rPr lang="ru-RU" dirty="0"/>
              <a:t>  	 4) 	1, 2, 3</a:t>
            </a:r>
          </a:p>
          <a:p>
            <a:pPr marL="0" indent="0">
              <a:buNone/>
            </a:pPr>
            <a:endParaRPr lang="ru-RU" dirty="0"/>
          </a:p>
        </p:txBody>
      </p:sp>
    </p:spTree>
    <p:extLst>
      <p:ext uri="{BB962C8B-B14F-4D97-AF65-F5344CB8AC3E}">
        <p14:creationId xmlns:p14="http://schemas.microsoft.com/office/powerpoint/2010/main" val="15805066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lnSpcReduction="10000"/>
          </a:bodyPr>
          <a:lstStyle/>
          <a:p>
            <a:pPr marL="0" indent="0">
              <a:buNone/>
            </a:pPr>
            <a:r>
              <a:rPr lang="ru-RU" dirty="0">
                <a:solidFill>
                  <a:srgbClr val="002060"/>
                </a:solidFill>
              </a:rPr>
              <a:t>33. Укажите правильное объяснение постановки запятой или её отсутствия в предложении:</a:t>
            </a:r>
          </a:p>
          <a:p>
            <a:pPr marL="0" indent="0">
              <a:buNone/>
            </a:pPr>
            <a:r>
              <a:rPr lang="ru-RU" dirty="0">
                <a:solidFill>
                  <a:srgbClr val="FF0000"/>
                </a:solidFill>
              </a:rPr>
              <a:t>Прибрежные горы прикрывают долины от холодных морских ветров ( ) и деревья здесь высокие и прямые.</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с общим для частей второстепенным членом, перед союзом И запятая не нужна.</a:t>
            </a:r>
          </a:p>
          <a:p>
            <a:pPr marL="0" indent="0">
              <a:buNone/>
            </a:pPr>
            <a:r>
              <a:rPr lang="ru-RU" dirty="0"/>
              <a:t>  	 3) 	Сложносочинённое предложение, перед союзом И нужна запятая.</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180440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34.В каком варианте ответа правильно указаны все цифры, на месте которых в предложениях должны стоять запятые?</a:t>
            </a:r>
          </a:p>
          <a:p>
            <a:pPr marL="0" indent="0">
              <a:buNone/>
            </a:pPr>
            <a:r>
              <a:rPr lang="ru-RU" dirty="0"/>
              <a:t>А.С. Пушкин назвал М.В. Ломоносова «первым нашим университетом». Все свои научные достижения М.В. Ломоносов (1) как правило (2) старался применить на практике. Так (3) например (4) он, занимаясь изготовлением разноцветного стекла, создал мозаику «Полтавская битва».</a:t>
            </a:r>
          </a:p>
          <a:p>
            <a:pPr marL="0" indent="0">
              <a:buNone/>
            </a:pPr>
            <a:r>
              <a:rPr lang="ru-RU" dirty="0"/>
              <a:t>  	 1) 	1, 2, 3, 4</a:t>
            </a:r>
          </a:p>
          <a:p>
            <a:pPr marL="0" indent="0">
              <a:buNone/>
            </a:pPr>
            <a:r>
              <a:rPr lang="ru-RU" dirty="0"/>
              <a:t>  	 2) 	1, 2, 4</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3151329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fontScale="92500"/>
          </a:bodyPr>
          <a:lstStyle/>
          <a:p>
            <a:pPr marL="0" indent="0">
              <a:buNone/>
            </a:pPr>
            <a:r>
              <a:rPr lang="ru-RU" dirty="0">
                <a:solidFill>
                  <a:srgbClr val="002060"/>
                </a:solidFill>
              </a:rPr>
              <a:t>35. Укажите предложение, в котором нужно поставить одну запятую. (Знаки препинания не расставлены.)</a:t>
            </a:r>
          </a:p>
          <a:p>
            <a:pPr marL="0" indent="0">
              <a:buNone/>
            </a:pPr>
            <a:r>
              <a:rPr lang="ru-RU" dirty="0"/>
              <a:t>  	 1) 	В былинах поётся и о войнах со степняками и о борьбе с разбойниками </a:t>
            </a:r>
          </a:p>
          <a:p>
            <a:pPr marL="0" indent="0">
              <a:buNone/>
            </a:pPr>
            <a:r>
              <a:rPr lang="ru-RU" dirty="0"/>
              <a:t> и о сборе дани с окрестных племён.</a:t>
            </a:r>
          </a:p>
          <a:p>
            <a:pPr marL="0" indent="0">
              <a:buNone/>
            </a:pPr>
            <a:r>
              <a:rPr lang="ru-RU" dirty="0"/>
              <a:t>  	 2) 	Любое техническое изобретение или произведение искусства той или иной исторической эпохи являются результатом стремления человека </a:t>
            </a:r>
          </a:p>
          <a:p>
            <a:pPr marL="0" indent="0">
              <a:buNone/>
            </a:pPr>
            <a:r>
              <a:rPr lang="ru-RU" dirty="0"/>
              <a:t> к истине.</a:t>
            </a:r>
          </a:p>
          <a:p>
            <a:pPr marL="0" indent="0">
              <a:buNone/>
            </a:pPr>
            <a:r>
              <a:rPr lang="ru-RU" dirty="0"/>
              <a:t>  	 3) 	Весенний гром то грозно рычал то добродушно ворчал.</a:t>
            </a:r>
          </a:p>
          <a:p>
            <a:pPr marL="0" indent="0">
              <a:buNone/>
            </a:pPr>
            <a:r>
              <a:rPr lang="ru-RU" dirty="0"/>
              <a:t>  	 4) 	Ни скверная английская погода ни ледяная стужа спальни ни остывший чай не могли изменить настроение гостя.</a:t>
            </a:r>
          </a:p>
          <a:p>
            <a:pPr marL="0" indent="0">
              <a:buNone/>
            </a:pPr>
            <a:endParaRPr lang="ru-RU" dirty="0"/>
          </a:p>
        </p:txBody>
      </p:sp>
    </p:spTree>
    <p:extLst>
      <p:ext uri="{BB962C8B-B14F-4D97-AF65-F5344CB8AC3E}">
        <p14:creationId xmlns:p14="http://schemas.microsoft.com/office/powerpoint/2010/main" val="1848191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fontScale="92500" lnSpcReduction="10000"/>
          </a:bodyPr>
          <a:lstStyle/>
          <a:p>
            <a:pPr marL="0" indent="0">
              <a:buNone/>
            </a:pPr>
            <a:r>
              <a:rPr lang="ru-RU" dirty="0">
                <a:solidFill>
                  <a:srgbClr val="002060"/>
                </a:solidFill>
              </a:rPr>
              <a:t>36. Как объяснить постановку двоеточия в приведённом ниже предложении?</a:t>
            </a:r>
          </a:p>
          <a:p>
            <a:pPr marL="0" indent="0">
              <a:buNone/>
            </a:pPr>
            <a:r>
              <a:rPr lang="ru-RU" dirty="0">
                <a:solidFill>
                  <a:srgbClr val="FF0000"/>
                </a:solidFill>
              </a:rPr>
              <a:t>Некоторые не способны увидеть красоту окружающего мира: солнце такому человеку кажется большим фонарём, а чудное сияние звёзд в новогоднюю ночь –</a:t>
            </a:r>
          </a:p>
          <a:p>
            <a:pPr marL="0" indent="0">
              <a:buNone/>
            </a:pPr>
            <a:r>
              <a:rPr lang="ru-RU" dirty="0">
                <a:solidFill>
                  <a:srgbClr val="FF0000"/>
                </a:solidFill>
              </a:rPr>
              <a:t> отблеском большого костра.</a:t>
            </a:r>
          </a:p>
          <a:p>
            <a:pPr marL="0" indent="0">
              <a:buNone/>
            </a:pPr>
            <a:r>
              <a:rPr lang="ru-RU" dirty="0"/>
              <a:t>  	 1) 	Первая часть сложного предложения указывает на условие того, о чём говорится во второй части.</a:t>
            </a:r>
          </a:p>
          <a:p>
            <a:pPr marL="0" indent="0">
              <a:buNone/>
            </a:pPr>
            <a:r>
              <a:rPr lang="ru-RU" dirty="0"/>
              <a:t>  	 2) 	Вторая часть сложного предложения противопоставлена по содержанию первой части.</a:t>
            </a:r>
          </a:p>
          <a:p>
            <a:pPr marL="0" indent="0">
              <a:buNone/>
            </a:pPr>
            <a:r>
              <a:rPr lang="ru-RU" dirty="0"/>
              <a:t>  	 3) 	Обобщающее слово стоит перед однородными членами предложения.</a:t>
            </a:r>
          </a:p>
          <a:p>
            <a:pPr marL="0" indent="0">
              <a:buNone/>
            </a:pPr>
            <a:r>
              <a:rPr lang="ru-RU" dirty="0"/>
              <a:t>  	 4) 	Последующие части сложного предложения поясняют, раскрывают содержание того, о чём говорится в первой части.</a:t>
            </a:r>
          </a:p>
          <a:p>
            <a:pPr marL="0" indent="0">
              <a:buNone/>
            </a:pPr>
            <a:endParaRPr lang="ru-RU" dirty="0"/>
          </a:p>
        </p:txBody>
      </p:sp>
    </p:spTree>
    <p:extLst>
      <p:ext uri="{BB962C8B-B14F-4D97-AF65-F5344CB8AC3E}">
        <p14:creationId xmlns:p14="http://schemas.microsoft.com/office/powerpoint/2010/main" val="3216554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37. В каком варианте ответа правильно указаны все цифры, на месте которых в предложении должны стоять запятые?</a:t>
            </a:r>
          </a:p>
          <a:p>
            <a:pPr marL="0" indent="0">
              <a:buNone/>
            </a:pPr>
            <a:r>
              <a:rPr lang="ru-RU" dirty="0"/>
              <a:t>В поэме Гоголя «Мёртвые души» (1) Чичиков не единственный персонаж (2) история жизни (3) которого (4) даётся во всех деталях.</a:t>
            </a:r>
          </a:p>
          <a:p>
            <a:pPr marL="0" indent="0">
              <a:buNone/>
            </a:pPr>
            <a:r>
              <a:rPr lang="ru-RU" dirty="0"/>
              <a:t>  	 1) 	1, 2</a:t>
            </a:r>
          </a:p>
          <a:p>
            <a:pPr marL="0" indent="0">
              <a:buNone/>
            </a:pPr>
            <a:r>
              <a:rPr lang="ru-RU" dirty="0"/>
              <a:t>  	 2) 	2</a:t>
            </a:r>
          </a:p>
          <a:p>
            <a:pPr marL="0" indent="0">
              <a:buNone/>
            </a:pPr>
            <a:r>
              <a:rPr lang="ru-RU" dirty="0"/>
              <a:t>  	 3) 	3, 4</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724438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38. В каком варианте ответа правильно указаны все цифры, на месте которых в предложении должны стоять запятые?</a:t>
            </a:r>
          </a:p>
          <a:p>
            <a:pPr marL="0" indent="0">
              <a:buNone/>
            </a:pPr>
            <a:r>
              <a:rPr lang="ru-RU" dirty="0"/>
              <a:t>Все гости разъехались (1) хозяйке захотелось побыть одной (2) и (3) когда Антон попросил разрешения провести вечер у соседей (4) то она не стала удерживать сына.</a:t>
            </a:r>
          </a:p>
          <a:p>
            <a:pPr marL="0" indent="0">
              <a:buNone/>
            </a:pPr>
            <a:r>
              <a:rPr lang="ru-RU" dirty="0"/>
              <a:t>  	 1) 	1, 2, 4</a:t>
            </a:r>
          </a:p>
          <a:p>
            <a:pPr marL="0" indent="0">
              <a:buNone/>
            </a:pPr>
            <a:r>
              <a:rPr lang="ru-RU" dirty="0"/>
              <a:t>  	 2) 	1, 2, 3, 4</a:t>
            </a:r>
          </a:p>
          <a:p>
            <a:pPr marL="0" indent="0">
              <a:buNone/>
            </a:pPr>
            <a:r>
              <a:rPr lang="ru-RU" dirty="0"/>
              <a:t>  	 3) 	1,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310939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5176"/>
            <a:ext cx="8363272" cy="6260168"/>
          </a:xfrm>
        </p:spPr>
        <p:txBody>
          <a:bodyPr/>
          <a:lstStyle/>
          <a:p>
            <a:pPr marL="0" indent="0">
              <a:buNone/>
            </a:pPr>
            <a:r>
              <a:rPr lang="ru-RU" dirty="0">
                <a:solidFill>
                  <a:srgbClr val="002060"/>
                </a:solidFill>
              </a:rPr>
              <a:t>3.В каком варианте ответа правильно указаны все цифры, на месте которых в предложении должны стоять запятые?</a:t>
            </a:r>
          </a:p>
          <a:p>
            <a:pPr marL="0" indent="0">
              <a:buNone/>
            </a:pPr>
            <a:r>
              <a:rPr lang="ru-RU" dirty="0"/>
              <a:t>Не помню (1) как я добрался до места (2) но (3) когда я очнулся (4) то друзья уже стояли подле меня.</a:t>
            </a:r>
          </a:p>
          <a:p>
            <a:pPr marL="0" indent="0">
              <a:buNone/>
            </a:pPr>
            <a:r>
              <a:rPr lang="ru-RU" dirty="0"/>
              <a:t>  	 1) 2, 3, 4</a:t>
            </a:r>
          </a:p>
          <a:p>
            <a:pPr marL="0" indent="0">
              <a:buNone/>
            </a:pPr>
            <a:r>
              <a:rPr lang="ru-RU" dirty="0"/>
              <a:t>  	 2) 1, 3, 4</a:t>
            </a:r>
          </a:p>
          <a:p>
            <a:pPr marL="0" indent="0">
              <a:buNone/>
            </a:pPr>
            <a:r>
              <a:rPr lang="ru-RU" dirty="0"/>
              <a:t>  	 3) 2, 3</a:t>
            </a:r>
          </a:p>
          <a:p>
            <a:pPr marL="0" indent="0">
              <a:buNone/>
            </a:pPr>
            <a:r>
              <a:rPr lang="ru-RU" dirty="0"/>
              <a:t>  	 4) 1, 2, 4</a:t>
            </a:r>
          </a:p>
          <a:p>
            <a:pPr marL="0" indent="0">
              <a:buNone/>
            </a:pPr>
            <a:endParaRPr lang="ru-RU" dirty="0"/>
          </a:p>
        </p:txBody>
      </p:sp>
    </p:spTree>
    <p:extLst>
      <p:ext uri="{BB962C8B-B14F-4D97-AF65-F5344CB8AC3E}">
        <p14:creationId xmlns:p14="http://schemas.microsoft.com/office/powerpoint/2010/main" val="8337959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8229600" cy="6009531"/>
          </a:xfrm>
        </p:spPr>
        <p:txBody>
          <a:bodyPr>
            <a:normAutofit/>
          </a:bodyPr>
          <a:lstStyle/>
          <a:p>
            <a:pPr marL="0" indent="0">
              <a:buNone/>
            </a:pPr>
            <a:r>
              <a:rPr lang="ru-RU" dirty="0">
                <a:solidFill>
                  <a:srgbClr val="002060"/>
                </a:solidFill>
              </a:rPr>
              <a:t>39. Укажите правильное объяснение постановки запятой или её отсутствие в предложении:</a:t>
            </a:r>
          </a:p>
          <a:p>
            <a:pPr marL="0" indent="0">
              <a:buNone/>
            </a:pPr>
            <a:r>
              <a:rPr lang="ru-RU" dirty="0">
                <a:solidFill>
                  <a:srgbClr val="FF0000"/>
                </a:solidFill>
              </a:rPr>
              <a:t>В воздухе парило ( ) и день обещал быть нестерпимо жарким. </a:t>
            </a:r>
          </a:p>
          <a:p>
            <a:pPr marL="0" indent="0">
              <a:buNone/>
            </a:pPr>
            <a:r>
              <a:rPr lang="ru-RU" dirty="0"/>
              <a:t>  	 1) 	Сложносочинённое предложение, перед союзом И нужна запятая.</a:t>
            </a:r>
          </a:p>
          <a:p>
            <a:pPr marL="0" indent="0">
              <a:buNone/>
            </a:pPr>
            <a:r>
              <a:rPr lang="ru-RU" dirty="0"/>
              <a:t>  	 2) 	Простое предложение с однородными членами, перед союзом И нужна запятая.</a:t>
            </a:r>
          </a:p>
          <a:p>
            <a:pPr marL="0" indent="0">
              <a:buNone/>
            </a:pPr>
            <a:r>
              <a:rPr lang="ru-RU" dirty="0"/>
              <a:t>  	 3) 	Сложносочинённое предложение с общим для частей второстепенным членом, перед союзом И запятая не нужна.</a:t>
            </a:r>
          </a:p>
          <a:p>
            <a:pPr marL="0" indent="0">
              <a:buNone/>
            </a:pPr>
            <a:r>
              <a:rPr lang="ru-RU" dirty="0"/>
              <a:t>  	 4) 	Простое предложение с однородными членами, перед союзом И запятая не нужна.</a:t>
            </a:r>
          </a:p>
          <a:p>
            <a:pPr marL="0" indent="0">
              <a:buNone/>
            </a:pPr>
            <a:endParaRPr lang="ru-RU" dirty="0"/>
          </a:p>
        </p:txBody>
      </p:sp>
    </p:spTree>
    <p:extLst>
      <p:ext uri="{BB962C8B-B14F-4D97-AF65-F5344CB8AC3E}">
        <p14:creationId xmlns:p14="http://schemas.microsoft.com/office/powerpoint/2010/main" val="21567592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40. В каком варианте ответа правильно указаны все цифры, на месте которых в предложении должны стоять запятые?</a:t>
            </a:r>
          </a:p>
          <a:p>
            <a:pPr marL="0" indent="0">
              <a:buNone/>
            </a:pPr>
            <a:r>
              <a:rPr lang="ru-RU" dirty="0" err="1"/>
              <a:t>Паниковский</a:t>
            </a:r>
            <a:r>
              <a:rPr lang="ru-RU" dirty="0"/>
              <a:t> (1) перебирая ногами (2) ухватился за кузов, потом налёг на борт животом, перевалился в машину и (3) стуча накрахмаленными манжетами (4) упал на дно автомобиля.</a:t>
            </a:r>
          </a:p>
          <a:p>
            <a:pPr marL="0" indent="0">
              <a:buNone/>
            </a:pPr>
            <a:r>
              <a:rPr lang="ru-RU" dirty="0"/>
              <a:t>  	 1) 	1, 4</a:t>
            </a:r>
          </a:p>
          <a:p>
            <a:pPr marL="0" indent="0">
              <a:buNone/>
            </a:pPr>
            <a:r>
              <a:rPr lang="ru-RU" dirty="0"/>
              <a:t>  	 2) 	2, 3</a:t>
            </a:r>
          </a:p>
          <a:p>
            <a:pPr marL="0" indent="0">
              <a:buNone/>
            </a:pPr>
            <a:r>
              <a:rPr lang="ru-RU" dirty="0"/>
              <a:t>  	 3) 	1, 2, 3, 4</a:t>
            </a:r>
          </a:p>
          <a:p>
            <a:pPr marL="0" indent="0">
              <a:buNone/>
            </a:pPr>
            <a:r>
              <a:rPr lang="ru-RU" dirty="0"/>
              <a:t>  	 4) 	4</a:t>
            </a:r>
          </a:p>
          <a:p>
            <a:pPr marL="0" indent="0">
              <a:buNone/>
            </a:pPr>
            <a:endParaRPr lang="ru-RU" dirty="0"/>
          </a:p>
        </p:txBody>
      </p:sp>
    </p:spTree>
    <p:extLst>
      <p:ext uri="{BB962C8B-B14F-4D97-AF65-F5344CB8AC3E}">
        <p14:creationId xmlns:p14="http://schemas.microsoft.com/office/powerpoint/2010/main" val="3559304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41. В каком варианте ответа правильно указаны все цифры, на месте которых в предложениях должны стоять запятые?</a:t>
            </a:r>
          </a:p>
          <a:p>
            <a:pPr marL="0" indent="0">
              <a:buNone/>
            </a:pPr>
            <a:r>
              <a:rPr lang="ru-RU" dirty="0"/>
              <a:t>Ночью местечко (1) казалось (2) вымерло, даже собаки не лаяли, ни из одного окна не струился свет. От дождя, от мокрых заборов, от сырой коры  пахло чем-то (3) невероятно (4) бодрым, весенним, счастливым.</a:t>
            </a:r>
          </a:p>
          <a:p>
            <a:pPr marL="0" indent="0">
              <a:buNone/>
            </a:pPr>
            <a:r>
              <a:rPr lang="ru-RU" dirty="0"/>
              <a:t>  	 1) 	1, 2</a:t>
            </a:r>
          </a:p>
          <a:p>
            <a:pPr marL="0" indent="0">
              <a:buNone/>
            </a:pPr>
            <a:r>
              <a:rPr lang="ru-RU" dirty="0"/>
              <a:t>  	 2) 	1, 2, 3, 4</a:t>
            </a:r>
          </a:p>
          <a:p>
            <a:pPr marL="0" indent="0">
              <a:buNone/>
            </a:pPr>
            <a:r>
              <a:rPr lang="ru-RU" dirty="0"/>
              <a:t>  	 3) 	3</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36719410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16632"/>
            <a:ext cx="8229600" cy="6009531"/>
          </a:xfrm>
        </p:spPr>
        <p:txBody>
          <a:bodyPr>
            <a:normAutofit/>
          </a:bodyPr>
          <a:lstStyle/>
          <a:p>
            <a:pPr marL="0" indent="0">
              <a:buNone/>
            </a:pPr>
            <a:r>
              <a:rPr lang="ru-RU" dirty="0">
                <a:solidFill>
                  <a:srgbClr val="002060"/>
                </a:solidFill>
              </a:rPr>
              <a:t>42.Укажите предложение, в котором нужно поставить одну запятую. (Знаки препинания не расставлены.)</a:t>
            </a:r>
          </a:p>
          <a:p>
            <a:pPr marL="0" indent="0">
              <a:buNone/>
            </a:pPr>
            <a:r>
              <a:rPr lang="ru-RU" dirty="0"/>
              <a:t>  	 1) 	Для проверки правописания безударной гласной корня надо изменить слово или подобрать родственное.</a:t>
            </a:r>
          </a:p>
          <a:p>
            <a:pPr marL="0" indent="0">
              <a:buNone/>
            </a:pPr>
            <a:r>
              <a:rPr lang="ru-RU" dirty="0"/>
              <a:t>  	 2) 	В голове шумело не то от воя и свиста бури не то от радостного волнения.</a:t>
            </a:r>
          </a:p>
          <a:p>
            <a:pPr marL="0" indent="0">
              <a:buNone/>
            </a:pPr>
            <a:r>
              <a:rPr lang="ru-RU" dirty="0"/>
              <a:t>  	 3) 	И не видит и не слышит и не замечает ничего и сам с собою разговаривает!</a:t>
            </a:r>
          </a:p>
          <a:p>
            <a:pPr marL="0" indent="0">
              <a:buNone/>
            </a:pPr>
            <a:r>
              <a:rPr lang="ru-RU" dirty="0"/>
              <a:t>  	 4) 	Попутчик не расслышал сказанное или пренебрёг моим намёком.</a:t>
            </a:r>
          </a:p>
          <a:p>
            <a:pPr marL="0" indent="0">
              <a:buNone/>
            </a:pPr>
            <a:endParaRPr lang="ru-RU" dirty="0"/>
          </a:p>
        </p:txBody>
      </p:sp>
    </p:spTree>
    <p:extLst>
      <p:ext uri="{BB962C8B-B14F-4D97-AF65-F5344CB8AC3E}">
        <p14:creationId xmlns:p14="http://schemas.microsoft.com/office/powerpoint/2010/main" val="284095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fontScale="92500" lnSpcReduction="20000"/>
          </a:bodyPr>
          <a:lstStyle/>
          <a:p>
            <a:pPr marL="0" indent="0">
              <a:buNone/>
            </a:pPr>
            <a:r>
              <a:rPr lang="ru-RU" dirty="0">
                <a:solidFill>
                  <a:srgbClr val="002060"/>
                </a:solidFill>
              </a:rPr>
              <a:t>43. Как объяснить постановку двоеточия в данном предложении?</a:t>
            </a:r>
          </a:p>
          <a:p>
            <a:pPr marL="0" indent="0">
              <a:buNone/>
            </a:pPr>
            <a:r>
              <a:rPr lang="ru-RU" dirty="0">
                <a:solidFill>
                  <a:srgbClr val="FF0000"/>
                </a:solidFill>
              </a:rPr>
              <a:t>Григорий Михайлович не советовал студентам идти в художественный кинематограф: лучше самому делать фильмы о микробах, станках, удобрениях или работать режиссёром кинохроники, нежели быть ассистентом в игровом кино.</a:t>
            </a:r>
          </a:p>
          <a:p>
            <a:pPr marL="0" indent="0">
              <a:buNone/>
            </a:pPr>
            <a:r>
              <a:rPr lang="ru-RU" dirty="0"/>
              <a:t>  	 1) 	Вторая часть сложного предложения указывает на причину того, о чём говорится в первой части.</a:t>
            </a:r>
          </a:p>
          <a:p>
            <a:pPr marL="0" indent="0">
              <a:buNone/>
            </a:pPr>
            <a:r>
              <a:rPr lang="ru-RU" dirty="0"/>
              <a:t>  	 2) 	Вторая часть сложного предложения противопоставлена первой части по содержанию.</a:t>
            </a:r>
          </a:p>
          <a:p>
            <a:pPr marL="0" indent="0">
              <a:buNone/>
            </a:pPr>
            <a:r>
              <a:rPr lang="ru-RU" dirty="0"/>
              <a:t>  	 3) 	Обобщающее слово стоит перед однородными членами предложения.</a:t>
            </a:r>
          </a:p>
          <a:p>
            <a:pPr marL="0" indent="0">
              <a:buNone/>
            </a:pPr>
            <a:r>
              <a:rPr lang="ru-RU" dirty="0"/>
              <a:t>  	 4) 	Вторая часть сложного предложения указывает на следствие того, о чём говорится в первой части.</a:t>
            </a:r>
          </a:p>
          <a:p>
            <a:pPr marL="0" indent="0">
              <a:buNone/>
            </a:pPr>
            <a:endParaRPr lang="ru-RU" dirty="0"/>
          </a:p>
        </p:txBody>
      </p:sp>
    </p:spTree>
    <p:extLst>
      <p:ext uri="{BB962C8B-B14F-4D97-AF65-F5344CB8AC3E}">
        <p14:creationId xmlns:p14="http://schemas.microsoft.com/office/powerpoint/2010/main" val="2898953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404664"/>
            <a:ext cx="8229600" cy="5750099"/>
          </a:xfrm>
        </p:spPr>
        <p:txBody>
          <a:bodyPr>
            <a:normAutofit/>
          </a:bodyPr>
          <a:lstStyle/>
          <a:p>
            <a:pPr marL="0" indent="0">
              <a:buNone/>
            </a:pPr>
            <a:r>
              <a:rPr lang="ru-RU" dirty="0">
                <a:solidFill>
                  <a:srgbClr val="002060"/>
                </a:solidFill>
              </a:rPr>
              <a:t>44. В каком варианте ответа правильно указаны все цифры, на месте которых в предложении должны стоять запятые?</a:t>
            </a:r>
          </a:p>
          <a:p>
            <a:pPr marL="0" indent="0">
              <a:buNone/>
            </a:pPr>
            <a:r>
              <a:rPr lang="ru-RU" dirty="0"/>
              <a:t>Елена не успела уйти со сцены с другими актёрами (1) и (2) когда занавес распахнулся (3) шумящая волна зала (4) накрыла её.</a:t>
            </a:r>
          </a:p>
          <a:p>
            <a:pPr marL="0" indent="0">
              <a:buNone/>
            </a:pPr>
            <a:r>
              <a:rPr lang="ru-RU" dirty="0"/>
              <a:t>  	 1) 	1, 3</a:t>
            </a:r>
          </a:p>
          <a:p>
            <a:pPr marL="0" indent="0">
              <a:buNone/>
            </a:pPr>
            <a:r>
              <a:rPr lang="ru-RU" dirty="0"/>
              <a:t>  	 2) 	2, 3</a:t>
            </a:r>
          </a:p>
          <a:p>
            <a:pPr marL="0" indent="0">
              <a:buNone/>
            </a:pPr>
            <a:r>
              <a:rPr lang="ru-RU" dirty="0"/>
              <a:t>  	 3) 	1, 2, 4</a:t>
            </a:r>
          </a:p>
          <a:p>
            <a:pPr marL="0" indent="0">
              <a:buNone/>
            </a:pPr>
            <a:r>
              <a:rPr lang="ru-RU" dirty="0"/>
              <a:t>  	 4) 	1, 2, 3</a:t>
            </a:r>
          </a:p>
          <a:p>
            <a:pPr marL="0" indent="0">
              <a:buNone/>
            </a:pPr>
            <a:endParaRPr lang="ru-RU" dirty="0"/>
          </a:p>
        </p:txBody>
      </p:sp>
    </p:spTree>
    <p:extLst>
      <p:ext uri="{BB962C8B-B14F-4D97-AF65-F5344CB8AC3E}">
        <p14:creationId xmlns:p14="http://schemas.microsoft.com/office/powerpoint/2010/main" val="1180516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45. Укажите правильное объяснение постановки запятой или её отсутствия в предложении.</a:t>
            </a:r>
          </a:p>
          <a:p>
            <a:pPr marL="0" indent="0">
              <a:buNone/>
            </a:pPr>
            <a:r>
              <a:rPr lang="ru-RU" dirty="0">
                <a:solidFill>
                  <a:srgbClr val="FF0000"/>
                </a:solidFill>
              </a:rPr>
              <a:t>Магний играет ключевую роль в производстве энергии внутри каждой клетки ( ) и влияет на общий энергетический потенциал организма.</a:t>
            </a:r>
          </a:p>
          <a:p>
            <a:pPr marL="0" indent="0">
              <a:buNone/>
            </a:pPr>
            <a:r>
              <a:rPr lang="ru-RU" dirty="0"/>
              <a:t>  	 1) 	Простое предложение с однородными членами, перед союзом И нужна запятая.</a:t>
            </a:r>
          </a:p>
          <a:p>
            <a:pPr marL="0" indent="0">
              <a:buNone/>
            </a:pPr>
            <a:r>
              <a:rPr lang="ru-RU" dirty="0"/>
              <a:t>  	 2) 	Простое предложение с однородными членами, перед союзом И запятая не нужна.</a:t>
            </a:r>
          </a:p>
          <a:p>
            <a:pPr marL="0" indent="0">
              <a:buNone/>
            </a:pPr>
            <a:r>
              <a:rPr lang="ru-RU" dirty="0"/>
              <a:t>  	 3) 	Сложносочинённое предложение, перед союзом И нужна запятая.</a:t>
            </a:r>
          </a:p>
          <a:p>
            <a:pPr marL="0" indent="0">
              <a:buNone/>
            </a:pPr>
            <a:r>
              <a:rPr lang="ru-RU" dirty="0"/>
              <a:t>  	 4) 	Сложносочинённое предложение, перед союзом И запятая не нужна.</a:t>
            </a:r>
          </a:p>
          <a:p>
            <a:pPr marL="0" indent="0">
              <a:buNone/>
            </a:pPr>
            <a:endParaRPr lang="ru-RU" dirty="0"/>
          </a:p>
        </p:txBody>
      </p:sp>
    </p:spTree>
    <p:extLst>
      <p:ext uri="{BB962C8B-B14F-4D97-AF65-F5344CB8AC3E}">
        <p14:creationId xmlns:p14="http://schemas.microsoft.com/office/powerpoint/2010/main" val="14971917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46. 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Степной простор (1) весь осыпанный тонкой золотой пылью (2) кажется безбрежным, в густой траве дрожат (3) переливаясь и вспыхивая (4) бриллианты крупной росы.</a:t>
            </a:r>
          </a:p>
          <a:p>
            <a:pPr marL="0" indent="0">
              <a:buNone/>
            </a:pPr>
            <a:r>
              <a:rPr lang="ru-RU" dirty="0"/>
              <a:t>  	 1) 	1</a:t>
            </a:r>
          </a:p>
          <a:p>
            <a:pPr marL="0" indent="0">
              <a:buNone/>
            </a:pPr>
            <a:r>
              <a:rPr lang="ru-RU" dirty="0"/>
              <a:t>  	 2) 	2, 3</a:t>
            </a:r>
          </a:p>
          <a:p>
            <a:pPr marL="0" indent="0">
              <a:buNone/>
            </a:pPr>
            <a:r>
              <a:rPr lang="ru-RU" dirty="0"/>
              <a:t>  	 3) 	3, 4</a:t>
            </a:r>
          </a:p>
          <a:p>
            <a:pPr marL="0" indent="0">
              <a:buNone/>
            </a:pPr>
            <a:r>
              <a:rPr lang="ru-RU" dirty="0"/>
              <a:t>  	 4) 	1, 2, 3, 4</a:t>
            </a:r>
          </a:p>
          <a:p>
            <a:pPr marL="0" indent="0">
              <a:buNone/>
            </a:pPr>
            <a:endParaRPr lang="ru-RU" dirty="0"/>
          </a:p>
        </p:txBody>
      </p:sp>
    </p:spTree>
    <p:extLst>
      <p:ext uri="{BB962C8B-B14F-4D97-AF65-F5344CB8AC3E}">
        <p14:creationId xmlns:p14="http://schemas.microsoft.com/office/powerpoint/2010/main" val="42876476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47. В каком варианте ответа правильно указаны все цифры, на месте которых в предложениях должны стоять запятые?</a:t>
            </a:r>
          </a:p>
          <a:p>
            <a:pPr marL="0" indent="0">
              <a:buNone/>
            </a:pPr>
            <a:r>
              <a:rPr lang="ru-RU" dirty="0"/>
              <a:t>Критическая статья (1) может быть (2) размером от нескольких строк до двух-трёх страниц. Во-первых (3) в статье даётся сжатая характеристика и оценка творчества писателя, во-вторых (4) определяется новизна произведения и его связь с литературной традицией.</a:t>
            </a:r>
          </a:p>
          <a:p>
            <a:pPr marL="0" indent="0">
              <a:buNone/>
            </a:pPr>
            <a:r>
              <a:rPr lang="ru-RU" dirty="0"/>
              <a:t>  	 1) 	1, 2</a:t>
            </a:r>
          </a:p>
          <a:p>
            <a:pPr marL="0" indent="0">
              <a:buNone/>
            </a:pPr>
            <a:r>
              <a:rPr lang="ru-RU" dirty="0"/>
              <a:t>  	 2) 	2, 3</a:t>
            </a:r>
          </a:p>
          <a:p>
            <a:pPr marL="0" indent="0">
              <a:buNone/>
            </a:pPr>
            <a:r>
              <a:rPr lang="ru-RU" dirty="0"/>
              <a:t>  	 3) 	1, 2, 3, 4</a:t>
            </a:r>
          </a:p>
          <a:p>
            <a:pPr marL="0" indent="0">
              <a:buNone/>
            </a:pPr>
            <a:r>
              <a:rPr lang="ru-RU" dirty="0"/>
              <a:t>  	 4) 	3, 4</a:t>
            </a:r>
          </a:p>
          <a:p>
            <a:pPr marL="0" indent="0">
              <a:buNone/>
            </a:pPr>
            <a:endParaRPr lang="ru-RU" dirty="0"/>
          </a:p>
        </p:txBody>
      </p:sp>
    </p:spTree>
    <p:extLst>
      <p:ext uri="{BB962C8B-B14F-4D97-AF65-F5344CB8AC3E}">
        <p14:creationId xmlns:p14="http://schemas.microsoft.com/office/powerpoint/2010/main" val="749380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lnSpcReduction="10000"/>
          </a:bodyPr>
          <a:lstStyle/>
          <a:p>
            <a:pPr marL="0" indent="0">
              <a:buNone/>
            </a:pPr>
            <a:r>
              <a:rPr lang="ru-RU" dirty="0">
                <a:solidFill>
                  <a:srgbClr val="002060"/>
                </a:solidFill>
              </a:rPr>
              <a:t>48. Укажите предложение, в котором нужно поставить одну запятую. (Знаки препинания не расставлены.)</a:t>
            </a:r>
          </a:p>
          <a:p>
            <a:pPr marL="0" indent="0">
              <a:buNone/>
            </a:pPr>
            <a:r>
              <a:rPr lang="ru-RU" dirty="0"/>
              <a:t>  	 1) 	Когда-то странствующие артисты водили за собой медведей и обезьян показывали фокусы и акробатические номера разыгрывали небольшие пьесы и пели.</a:t>
            </a:r>
          </a:p>
          <a:p>
            <a:pPr marL="0" indent="0">
              <a:buNone/>
            </a:pPr>
            <a:r>
              <a:rPr lang="ru-RU" dirty="0"/>
              <a:t>  	 2) 	Французская революция не была результатом случайного стечения обстоятельств или действия агрессивных личностей.</a:t>
            </a:r>
          </a:p>
          <a:p>
            <a:pPr marL="0" indent="0">
              <a:buNone/>
            </a:pPr>
            <a:r>
              <a:rPr lang="ru-RU" dirty="0"/>
              <a:t>  	 3) 	Деревянные и бронзовые скульптуры и маски поражают своей выразительностью.</a:t>
            </a:r>
          </a:p>
          <a:p>
            <a:pPr marL="0" indent="0">
              <a:buNone/>
            </a:pPr>
            <a:r>
              <a:rPr lang="ru-RU" dirty="0"/>
              <a:t>  	 4) 	Тени от облаков то скользят то стелются по узким полоскам чёрных пашен.</a:t>
            </a:r>
          </a:p>
          <a:p>
            <a:pPr marL="0" indent="0">
              <a:buNone/>
            </a:pPr>
            <a:endParaRPr lang="ru-RU" dirty="0"/>
          </a:p>
        </p:txBody>
      </p:sp>
    </p:spTree>
    <p:extLst>
      <p:ext uri="{BB962C8B-B14F-4D97-AF65-F5344CB8AC3E}">
        <p14:creationId xmlns:p14="http://schemas.microsoft.com/office/powerpoint/2010/main" val="178137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332656"/>
            <a:ext cx="8579296" cy="6336704"/>
          </a:xfrm>
        </p:spPr>
        <p:txBody>
          <a:bodyPr/>
          <a:lstStyle/>
          <a:p>
            <a:pPr marL="0" indent="0">
              <a:buNone/>
            </a:pPr>
            <a:r>
              <a:rPr lang="ru-RU" dirty="0">
                <a:solidFill>
                  <a:srgbClr val="002060"/>
                </a:solidFill>
              </a:rPr>
              <a:t>4.В каком варианте ответа правильно указаны все цифры, на месте которых в предложении должны стоять запятые?</a:t>
            </a:r>
          </a:p>
          <a:p>
            <a:pPr marL="0" indent="0">
              <a:buNone/>
            </a:pPr>
            <a:r>
              <a:rPr lang="ru-RU" dirty="0"/>
              <a:t>За полем (1) засеянным (2) рожью (3) только что зацветшею (4) виднелась небольшая деревенька.</a:t>
            </a:r>
          </a:p>
          <a:p>
            <a:pPr marL="0" indent="0">
              <a:buNone/>
            </a:pPr>
            <a:r>
              <a:rPr lang="ru-RU" dirty="0"/>
              <a:t>  	 1) 	1, 2, 3, 4</a:t>
            </a:r>
          </a:p>
          <a:p>
            <a:pPr marL="0" indent="0">
              <a:buNone/>
            </a:pPr>
            <a:r>
              <a:rPr lang="ru-RU" dirty="0"/>
              <a:t>  	 2) 	1, 3</a:t>
            </a:r>
          </a:p>
          <a:p>
            <a:pPr marL="0" indent="0">
              <a:buNone/>
            </a:pPr>
            <a:r>
              <a:rPr lang="ru-RU" dirty="0"/>
              <a:t>  	 3) 	1, 3, 4</a:t>
            </a:r>
          </a:p>
          <a:p>
            <a:pPr marL="0" indent="0">
              <a:buNone/>
            </a:pPr>
            <a:r>
              <a:rPr lang="ru-RU" dirty="0"/>
              <a:t>  	 4) 	3, 4</a:t>
            </a:r>
          </a:p>
          <a:p>
            <a:pPr marL="0" indent="0">
              <a:buNone/>
            </a:pPr>
            <a:r>
              <a:rPr lang="ru-RU" dirty="0" smtClean="0"/>
              <a:t> </a:t>
            </a:r>
            <a:endParaRPr lang="ru-RU" dirty="0"/>
          </a:p>
        </p:txBody>
      </p:sp>
    </p:spTree>
    <p:extLst>
      <p:ext uri="{BB962C8B-B14F-4D97-AF65-F5344CB8AC3E}">
        <p14:creationId xmlns:p14="http://schemas.microsoft.com/office/powerpoint/2010/main" val="2412443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fontScale="92500" lnSpcReduction="20000"/>
          </a:bodyPr>
          <a:lstStyle/>
          <a:p>
            <a:pPr marL="0" indent="0">
              <a:buNone/>
            </a:pPr>
            <a:r>
              <a:rPr lang="ru-RU" dirty="0">
                <a:solidFill>
                  <a:srgbClr val="002060"/>
                </a:solidFill>
              </a:rPr>
              <a:t>49. Как объяснить постановку двоеточия в приведённом ниже предложении?</a:t>
            </a:r>
          </a:p>
          <a:p>
            <a:pPr marL="0" indent="0">
              <a:buNone/>
            </a:pPr>
            <a:r>
              <a:rPr lang="ru-RU" dirty="0">
                <a:solidFill>
                  <a:srgbClr val="FF0000"/>
                </a:solidFill>
              </a:rPr>
              <a:t>40 – 50-е годы XIX столетия в России были отмечены активизацией деловой жизни: страна переживала период интенсивного развития капитализма.</a:t>
            </a:r>
          </a:p>
          <a:p>
            <a:pPr marL="0" indent="0">
              <a:buNone/>
            </a:pPr>
            <a:r>
              <a:rPr lang="ru-RU" dirty="0"/>
              <a:t>  	 1) 	Вторая часть бессоюзного сложного предложения указывает на причину того, о чём говорится в первой части.</a:t>
            </a:r>
          </a:p>
          <a:p>
            <a:pPr marL="0" indent="0">
              <a:buNone/>
            </a:pPr>
            <a:r>
              <a:rPr lang="ru-RU" dirty="0"/>
              <a:t>  	 2) 	Первая часть бессоюзного сложного предложения противопоставлена по содержанию второй части.</a:t>
            </a:r>
          </a:p>
          <a:p>
            <a:pPr marL="0" indent="0">
              <a:buNone/>
            </a:pPr>
            <a:r>
              <a:rPr lang="ru-RU" dirty="0"/>
              <a:t>  	 3) 	Вторая часть бессоюзного сложного предложения указывает на результат того, о чём говорится в первой части.</a:t>
            </a:r>
          </a:p>
          <a:p>
            <a:pPr marL="0" indent="0">
              <a:buNone/>
            </a:pPr>
            <a:r>
              <a:rPr lang="ru-RU" dirty="0"/>
              <a:t>  	 4) 	Первая часть бессоюзного сложного предложения указывает на условие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33632395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188640"/>
            <a:ext cx="8229600" cy="5937523"/>
          </a:xfrm>
        </p:spPr>
        <p:txBody>
          <a:bodyPr>
            <a:normAutofit/>
          </a:bodyPr>
          <a:lstStyle/>
          <a:p>
            <a:pPr marL="0" indent="0">
              <a:buNone/>
            </a:pPr>
            <a:r>
              <a:rPr lang="ru-RU" dirty="0">
                <a:solidFill>
                  <a:srgbClr val="002060"/>
                </a:solidFill>
              </a:rPr>
              <a:t>50. В каком варианте ответа правильно указаны все цифры, на месте которых в предложении должны стоять запятые?</a:t>
            </a:r>
          </a:p>
          <a:p>
            <a:pPr marL="0" indent="0">
              <a:buNone/>
            </a:pPr>
            <a:r>
              <a:rPr lang="ru-RU" dirty="0"/>
              <a:t>На Кольском полуострове (1) до сих пор сохранились места (2) добраться (3) до которых (4) можно только на вертолёте или при помощи гусеничной техники.</a:t>
            </a:r>
          </a:p>
          <a:p>
            <a:pPr marL="0" indent="0">
              <a:buNone/>
            </a:pPr>
            <a:r>
              <a:rPr lang="ru-RU" dirty="0"/>
              <a:t>  	 1) 	1, 4 </a:t>
            </a:r>
          </a:p>
          <a:p>
            <a:pPr marL="0" indent="0">
              <a:buNone/>
            </a:pPr>
            <a:r>
              <a:rPr lang="ru-RU" dirty="0"/>
              <a:t>  	 2) 	2</a:t>
            </a:r>
          </a:p>
          <a:p>
            <a:pPr marL="0" indent="0">
              <a:buNone/>
            </a:pPr>
            <a:r>
              <a:rPr lang="ru-RU" dirty="0"/>
              <a:t>  	 3) 	1,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12831611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51.  В каком варианте ответа правильно указаны все цифры, на месте которых в предложении должны стоять запятые?</a:t>
            </a:r>
          </a:p>
          <a:p>
            <a:pPr marL="0" indent="0">
              <a:buNone/>
            </a:pPr>
            <a:r>
              <a:rPr lang="ru-RU" dirty="0"/>
              <a:t>Остаток дня тянулся для Захара нестерпимо долго (1) и (2) когда солнце зашло (3) и серые тени стали гуще закрывать землю (4) он почувствовал облегчение.</a:t>
            </a:r>
          </a:p>
          <a:p>
            <a:pPr marL="0" indent="0">
              <a:buNone/>
            </a:pPr>
            <a:r>
              <a:rPr lang="ru-RU" dirty="0"/>
              <a:t>  	 1) 	1, 2, 4</a:t>
            </a:r>
          </a:p>
          <a:p>
            <a:pPr marL="0" indent="0">
              <a:buNone/>
            </a:pPr>
            <a:r>
              <a:rPr lang="ru-RU" dirty="0"/>
              <a:t>  	 2) 	2, 3</a:t>
            </a:r>
          </a:p>
          <a:p>
            <a:pPr marL="0" indent="0">
              <a:buNone/>
            </a:pPr>
            <a:r>
              <a:rPr lang="ru-RU" dirty="0"/>
              <a:t>  	 3) 	1, 3, 4</a:t>
            </a:r>
          </a:p>
          <a:p>
            <a:pPr marL="0" indent="0">
              <a:buNone/>
            </a:pPr>
            <a:r>
              <a:rPr lang="ru-RU" dirty="0"/>
              <a:t>  	 4) 	2, 3, 4</a:t>
            </a:r>
          </a:p>
          <a:p>
            <a:pPr marL="0" indent="0">
              <a:buNone/>
            </a:pPr>
            <a:endParaRPr lang="ru-RU" dirty="0"/>
          </a:p>
        </p:txBody>
      </p:sp>
    </p:spTree>
    <p:extLst>
      <p:ext uri="{BB962C8B-B14F-4D97-AF65-F5344CB8AC3E}">
        <p14:creationId xmlns:p14="http://schemas.microsoft.com/office/powerpoint/2010/main" val="6648529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52. Укажите правильное объяснение постановки запятой или её отсутствия в предложении:</a:t>
            </a:r>
          </a:p>
          <a:p>
            <a:pPr marL="0" indent="0">
              <a:buNone/>
            </a:pPr>
            <a:r>
              <a:rPr lang="ru-RU" dirty="0">
                <a:solidFill>
                  <a:srgbClr val="FF0000"/>
                </a:solidFill>
              </a:rPr>
              <a:t>Мгновенно сверкнула неуловимая молния ( ) и осветила лес.</a:t>
            </a:r>
          </a:p>
          <a:p>
            <a:pPr marL="0" indent="0">
              <a:buNone/>
            </a:pPr>
            <a:r>
              <a:rPr lang="ru-RU" dirty="0"/>
              <a:t>  	 1) 	Простое предложение с однородными членами, перед союзом И запятая не нужна.          </a:t>
            </a:r>
          </a:p>
          <a:p>
            <a:pPr marL="0" indent="0">
              <a:buNone/>
            </a:pPr>
            <a:r>
              <a:rPr lang="ru-RU" dirty="0"/>
              <a:t>  	 2) 	Сложносочинённое предложение, перед союзом И нужна запятая.</a:t>
            </a:r>
          </a:p>
          <a:p>
            <a:pPr marL="0" indent="0">
              <a:buNone/>
            </a:pPr>
            <a:r>
              <a:rPr lang="ru-RU" dirty="0"/>
              <a:t>  	 3) 	Сложносочинённое предложение с общим для частей второстепенным членом, перед союзом И запятая не нужна.</a:t>
            </a:r>
          </a:p>
          <a:p>
            <a:pPr marL="0" indent="0">
              <a:buNone/>
            </a:pPr>
            <a:r>
              <a:rPr lang="ru-RU" dirty="0"/>
              <a:t>  	 4) 	Простое предложение с однородными членами, перед союзом И нужна запятая. </a:t>
            </a:r>
          </a:p>
        </p:txBody>
      </p:sp>
    </p:spTree>
    <p:extLst>
      <p:ext uri="{BB962C8B-B14F-4D97-AF65-F5344CB8AC3E}">
        <p14:creationId xmlns:p14="http://schemas.microsoft.com/office/powerpoint/2010/main" val="20818972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solidFill>
                  <a:srgbClr val="002060"/>
                </a:solidFill>
              </a:rPr>
              <a:t>53. В каком варианте ответа правильно указаны все цифры, на месте которых в предложении должны стоять запятые?</a:t>
            </a:r>
          </a:p>
          <a:p>
            <a:pPr marL="0" indent="0">
              <a:buNone/>
            </a:pPr>
            <a:r>
              <a:rPr lang="ru-RU" dirty="0"/>
              <a:t>Типичный памятник ярославского зодчества – церковь Ильи Пророка –представляет собой (1) хорошо освещённый (2) изнутри (3) храм (4) окружённый крытыми галереями.</a:t>
            </a:r>
          </a:p>
          <a:p>
            <a:pPr marL="0" indent="0">
              <a:buNone/>
            </a:pPr>
            <a:r>
              <a:rPr lang="ru-RU" dirty="0"/>
              <a:t>  	 1) 	1, 3, 4</a:t>
            </a:r>
          </a:p>
          <a:p>
            <a:pPr marL="0" indent="0">
              <a:buNone/>
            </a:pPr>
            <a:r>
              <a:rPr lang="ru-RU" dirty="0"/>
              <a:t>  	 2) 	1, 2, 4</a:t>
            </a:r>
          </a:p>
          <a:p>
            <a:pPr marL="0" indent="0">
              <a:buNone/>
            </a:pPr>
            <a:r>
              <a:rPr lang="ru-RU" dirty="0"/>
              <a:t>  	 3) 	1, 3</a:t>
            </a:r>
          </a:p>
          <a:p>
            <a:pPr marL="0" indent="0">
              <a:buNone/>
            </a:pPr>
            <a:r>
              <a:rPr lang="ru-RU" dirty="0"/>
              <a:t>  	 4) 	4</a:t>
            </a:r>
          </a:p>
          <a:p>
            <a:pPr marL="0" indent="0">
              <a:buNone/>
            </a:pPr>
            <a:endParaRPr lang="ru-RU" dirty="0"/>
          </a:p>
        </p:txBody>
      </p:sp>
    </p:spTree>
    <p:extLst>
      <p:ext uri="{BB962C8B-B14F-4D97-AF65-F5344CB8AC3E}">
        <p14:creationId xmlns:p14="http://schemas.microsoft.com/office/powerpoint/2010/main" val="28136585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54. Укажите предложение, в котором нужно поставить одну запятую. (Знаки препинания не расставлены.)</a:t>
            </a:r>
          </a:p>
          <a:p>
            <a:pPr marL="0" indent="0">
              <a:buNone/>
            </a:pPr>
            <a:r>
              <a:rPr lang="ru-RU" dirty="0"/>
              <a:t>  	 1) 	Лекари Шумера из стеблей и корней растений изготавливали порошки и настои.</a:t>
            </a:r>
          </a:p>
          <a:p>
            <a:pPr marL="0" indent="0">
              <a:buNone/>
            </a:pPr>
            <a:r>
              <a:rPr lang="ru-RU" dirty="0"/>
              <a:t>  	 2) 	В творчестве лучших театральных художников эскиз является не только рабочим планом сценического оформления но и самостоятельным художественным произведением.</a:t>
            </a:r>
          </a:p>
          <a:p>
            <a:pPr marL="0" indent="0">
              <a:buNone/>
            </a:pPr>
            <a:r>
              <a:rPr lang="ru-RU" dirty="0"/>
              <a:t>  	 3) 	Из-за дождя ходить в лес или на реку можно было лишь в резиновых сапогах или босиком.</a:t>
            </a:r>
          </a:p>
          <a:p>
            <a:pPr marL="0" indent="0">
              <a:buNone/>
            </a:pPr>
            <a:r>
              <a:rPr lang="ru-RU" dirty="0"/>
              <a:t>  	 4) 	Летом одинаково хорошо в лесу и в поле и на лугу.</a:t>
            </a:r>
          </a:p>
          <a:p>
            <a:pPr marL="0" indent="0">
              <a:buNone/>
            </a:pPr>
            <a:endParaRPr lang="ru-RU" dirty="0"/>
          </a:p>
        </p:txBody>
      </p:sp>
    </p:spTree>
    <p:extLst>
      <p:ext uri="{BB962C8B-B14F-4D97-AF65-F5344CB8AC3E}">
        <p14:creationId xmlns:p14="http://schemas.microsoft.com/office/powerpoint/2010/main" val="19757185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fontScale="85000" lnSpcReduction="10000"/>
          </a:bodyPr>
          <a:lstStyle/>
          <a:p>
            <a:pPr marL="0" indent="0">
              <a:buNone/>
            </a:pPr>
            <a:r>
              <a:rPr lang="ru-RU" dirty="0">
                <a:solidFill>
                  <a:srgbClr val="002060"/>
                </a:solidFill>
              </a:rPr>
              <a:t>55. Как объяснить постановку двоеточия в приведённом ниже предложении?</a:t>
            </a:r>
          </a:p>
          <a:p>
            <a:pPr marL="0" indent="0">
              <a:buNone/>
            </a:pPr>
            <a:r>
              <a:rPr lang="ru-RU" dirty="0">
                <a:solidFill>
                  <a:srgbClr val="FF0000"/>
                </a:solidFill>
              </a:rPr>
              <a:t>Камерно-вокальная музыка в творчестве А.С. Даргомыжского представлена очень широко: им написано свыше ста романсов, песен, вокальных ансамблей.</a:t>
            </a:r>
          </a:p>
          <a:p>
            <a:pPr marL="0" indent="0">
              <a:buNone/>
            </a:pPr>
            <a:r>
              <a:rPr lang="ru-RU" dirty="0"/>
              <a:t>	 1) 	Вторая часть бессоюзного сложного предложения указывает на следствие того, о чём говорится в первой части.</a:t>
            </a:r>
          </a:p>
          <a:p>
            <a:pPr marL="0" indent="0">
              <a:buNone/>
            </a:pPr>
            <a:r>
              <a:rPr lang="ru-RU" dirty="0"/>
              <a:t>  	 2) 	Первая часть бессоюзного сложного предложения противопоставлена по содержанию второй части.</a:t>
            </a:r>
          </a:p>
          <a:p>
            <a:pPr marL="0" indent="0">
              <a:buNone/>
            </a:pPr>
            <a:r>
              <a:rPr lang="ru-RU" dirty="0"/>
              <a:t>  	 3) 	Вторая часть бессоюзного сложного предложения поясняет, раскрывает содержание первой части.</a:t>
            </a:r>
          </a:p>
          <a:p>
            <a:pPr marL="0" indent="0">
              <a:buNone/>
            </a:pPr>
            <a:r>
              <a:rPr lang="ru-RU" dirty="0"/>
              <a:t>               4) 	Первая часть бессоюзного сложного предложения указывает на время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31444229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solidFill>
                  <a:srgbClr val="002060"/>
                </a:solidFill>
              </a:rPr>
              <a:t>56. В каком варианте ответа правильно указаны все цифры, на месте которых в предложении должны стоять запятые?</a:t>
            </a:r>
          </a:p>
          <a:p>
            <a:pPr marL="0" indent="0">
              <a:buNone/>
            </a:pPr>
            <a:r>
              <a:rPr lang="ru-RU" dirty="0"/>
              <a:t>Перед наступлением устойчивых холодов (1) обязательно укрывают </a:t>
            </a:r>
            <a:r>
              <a:rPr lang="ru-RU" dirty="0" err="1"/>
              <a:t>плетистые</a:t>
            </a:r>
            <a:r>
              <a:rPr lang="ru-RU" dirty="0"/>
              <a:t> розы (2) однолетние побеги (3) которых (4) нельзя обрезать.</a:t>
            </a:r>
          </a:p>
          <a:p>
            <a:pPr marL="0" indent="0">
              <a:buNone/>
            </a:pPr>
            <a:r>
              <a:rPr lang="ru-RU" dirty="0"/>
              <a:t>  	 1) 	1 </a:t>
            </a:r>
          </a:p>
          <a:p>
            <a:pPr marL="0" indent="0">
              <a:buNone/>
            </a:pPr>
            <a:r>
              <a:rPr lang="ru-RU" dirty="0"/>
              <a:t>  	 2) 	2</a:t>
            </a:r>
          </a:p>
          <a:p>
            <a:pPr marL="0" indent="0">
              <a:buNone/>
            </a:pPr>
            <a:r>
              <a:rPr lang="ru-RU" dirty="0"/>
              <a:t>  	 3)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3579081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57. В каком варианте ответа правильно указаны все цифры, на месте которых в предложении должны стоять запятые?</a:t>
            </a:r>
          </a:p>
          <a:p>
            <a:pPr marL="0" indent="0">
              <a:buNone/>
            </a:pPr>
            <a:r>
              <a:rPr lang="ru-RU" dirty="0"/>
              <a:t>Хорошо известно (1) что (2) если спортсмен не тренируется регулярно (3) то (4) как бы он ни старался (5) хороших результатов ему не достичь.</a:t>
            </a:r>
          </a:p>
          <a:p>
            <a:pPr marL="0" indent="0">
              <a:buNone/>
            </a:pPr>
            <a:r>
              <a:rPr lang="ru-RU" dirty="0"/>
              <a:t>  	 1) 	1, 2, 3, 5</a:t>
            </a:r>
          </a:p>
          <a:p>
            <a:pPr marL="0" indent="0">
              <a:buNone/>
            </a:pPr>
            <a:r>
              <a:rPr lang="ru-RU" dirty="0"/>
              <a:t>  	 2) 	1, 3, 4, 5</a:t>
            </a:r>
          </a:p>
          <a:p>
            <a:pPr marL="0" indent="0">
              <a:buNone/>
            </a:pPr>
            <a:r>
              <a:rPr lang="ru-RU" dirty="0"/>
              <a:t>  	 3) 	2, 3, 4</a:t>
            </a:r>
          </a:p>
          <a:p>
            <a:pPr marL="0" indent="0">
              <a:buNone/>
            </a:pPr>
            <a:r>
              <a:rPr lang="ru-RU" dirty="0"/>
              <a:t>  	 4) 	1, 4, 5</a:t>
            </a:r>
          </a:p>
          <a:p>
            <a:pPr marL="0" indent="0">
              <a:buNone/>
            </a:pPr>
            <a:endParaRPr lang="ru-RU" dirty="0"/>
          </a:p>
        </p:txBody>
      </p:sp>
    </p:spTree>
    <p:extLst>
      <p:ext uri="{BB962C8B-B14F-4D97-AF65-F5344CB8AC3E}">
        <p14:creationId xmlns:p14="http://schemas.microsoft.com/office/powerpoint/2010/main" val="28224288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solidFill>
                  <a:srgbClr val="002060"/>
                </a:solidFill>
              </a:rPr>
              <a:t>59. Укажите правильное объяснение постановки запятой или её отсутствия в предложении.</a:t>
            </a:r>
          </a:p>
          <a:p>
            <a:pPr marL="0" indent="0">
              <a:buNone/>
            </a:pPr>
            <a:r>
              <a:rPr lang="ru-RU" dirty="0">
                <a:solidFill>
                  <a:srgbClr val="FF0000"/>
                </a:solidFill>
              </a:rPr>
              <a:t>У древних римлян во времена республики роза считалась символом строгой нравственности ( ) и служила наградой за выдающиеся деяния.</a:t>
            </a:r>
          </a:p>
          <a:p>
            <a:pPr marL="0" indent="0">
              <a:buNone/>
            </a:pPr>
            <a:r>
              <a:rPr lang="ru-RU" dirty="0"/>
              <a:t>  	 1) 	Сложносочинённое предложение, перед союзом И запятая не нужна.</a:t>
            </a:r>
          </a:p>
          <a:p>
            <a:pPr marL="0" indent="0">
              <a:buNone/>
            </a:pPr>
            <a:r>
              <a:rPr lang="ru-RU" dirty="0"/>
              <a:t>  	 2) 	Сложносочинённое предложение, перед союзом И нужна запятая.</a:t>
            </a:r>
          </a:p>
          <a:p>
            <a:pPr marL="0" indent="0">
              <a:buNone/>
            </a:pPr>
            <a:r>
              <a:rPr lang="ru-RU" dirty="0"/>
              <a:t>  	 3) 	Простое предложение с однородными членами, перед союзом И запятая не нужна.</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3548170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507288" cy="6408712"/>
          </a:xfrm>
        </p:spPr>
        <p:txBody>
          <a:bodyPr>
            <a:normAutofit/>
          </a:bodyPr>
          <a:lstStyle/>
          <a:p>
            <a:pPr marL="0" indent="0">
              <a:buNone/>
            </a:pPr>
            <a:r>
              <a:rPr lang="ru-RU" dirty="0">
                <a:solidFill>
                  <a:srgbClr val="002060"/>
                </a:solidFill>
              </a:rPr>
              <a:t>5.В каком варианте ответа правильно указаны все цифры, на месте которых в предложениях должны стоять запятые?</a:t>
            </a:r>
          </a:p>
          <a:p>
            <a:pPr marL="0" indent="0">
              <a:buNone/>
            </a:pPr>
            <a:r>
              <a:rPr lang="ru-RU" dirty="0"/>
              <a:t>Медведь-камень на реке Тагил представляет собой (1) без сомнения (2) одну из самых высоких скал Среднего Урала. Здесь (3) по преданию (4) зимовал со своим войском Ермак.</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r>
              <a:rPr lang="ru-RU" dirty="0" smtClean="0"/>
              <a:t> </a:t>
            </a:r>
            <a:endParaRPr lang="ru-RU" dirty="0"/>
          </a:p>
        </p:txBody>
      </p:sp>
    </p:spTree>
    <p:extLst>
      <p:ext uri="{BB962C8B-B14F-4D97-AF65-F5344CB8AC3E}">
        <p14:creationId xmlns:p14="http://schemas.microsoft.com/office/powerpoint/2010/main" val="9682213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60. В каком варианте ответа правильно указаны все цифры, на месте которых в предложении должны стоять запятые?</a:t>
            </a:r>
          </a:p>
          <a:p>
            <a:pPr marL="0" indent="0">
              <a:buNone/>
            </a:pPr>
            <a:r>
              <a:rPr lang="ru-RU" dirty="0"/>
              <a:t>Степной простор (1) весь осыпанный тонкой золотой пылью (2) благоухает ароматами трав, в густой траве дрожат (3) переливаясь и вспыхивая (4) бриллианты крупной росы.</a:t>
            </a:r>
          </a:p>
          <a:p>
            <a:pPr marL="0" indent="0">
              <a:buNone/>
            </a:pPr>
            <a:r>
              <a:rPr lang="ru-RU" dirty="0"/>
              <a:t>  	 1) 	1, 2</a:t>
            </a:r>
          </a:p>
          <a:p>
            <a:pPr marL="0" indent="0">
              <a:buNone/>
            </a:pPr>
            <a:r>
              <a:rPr lang="ru-RU" dirty="0"/>
              <a:t>  	 2) 	2, 4</a:t>
            </a:r>
          </a:p>
          <a:p>
            <a:pPr marL="0" indent="0">
              <a:buNone/>
            </a:pPr>
            <a:r>
              <a:rPr lang="ru-RU" dirty="0"/>
              <a:t>  	 3) 	3, 4</a:t>
            </a:r>
          </a:p>
          <a:p>
            <a:pPr marL="0" indent="0">
              <a:buNone/>
            </a:pPr>
            <a:r>
              <a:rPr lang="ru-RU" dirty="0"/>
              <a:t>  	 4) 	1, 2, 3, 4</a:t>
            </a:r>
          </a:p>
          <a:p>
            <a:pPr marL="0" indent="0">
              <a:buNone/>
            </a:pPr>
            <a:endParaRPr lang="ru-RU" dirty="0"/>
          </a:p>
        </p:txBody>
      </p:sp>
    </p:spTree>
    <p:extLst>
      <p:ext uri="{BB962C8B-B14F-4D97-AF65-F5344CB8AC3E}">
        <p14:creationId xmlns:p14="http://schemas.microsoft.com/office/powerpoint/2010/main" val="79797115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61.В каком варианте ответа правильно указаны все цифры, на месте которых в предложениях должны стоять запятые?</a:t>
            </a:r>
          </a:p>
          <a:p>
            <a:pPr marL="0" indent="0">
              <a:buNone/>
            </a:pPr>
            <a:r>
              <a:rPr lang="ru-RU" dirty="0"/>
              <a:t>Это покажется (1) вероятно (2) странным, но к Галине Улановой – одной из величайших танцовщиц за всю историю хореографического искусства – слово «балерина» не очень подходит. Уланова в танце – поэт, и (3) по мнению ценителей балета (4) у неё свой поэтический стиль и свой мир.</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133064844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txBody>
          <a:bodyPr>
            <a:normAutofit/>
          </a:bodyPr>
          <a:lstStyle/>
          <a:p>
            <a:pPr marL="0" indent="0">
              <a:buNone/>
            </a:pPr>
            <a:r>
              <a:rPr lang="ru-RU" dirty="0">
                <a:solidFill>
                  <a:srgbClr val="002060"/>
                </a:solidFill>
              </a:rPr>
              <a:t>62.Укажите предложение, в котором нужно поставить одну запятую. (Знаки препинания не расставлены.)</a:t>
            </a:r>
          </a:p>
          <a:p>
            <a:pPr marL="0" indent="0">
              <a:buNone/>
            </a:pPr>
            <a:r>
              <a:rPr lang="ru-RU" dirty="0"/>
              <a:t>  	 1) 	В свежем сене вянут земляника да головки луговых цветов.</a:t>
            </a:r>
          </a:p>
          <a:p>
            <a:pPr marL="0" indent="0">
              <a:buNone/>
            </a:pPr>
            <a:r>
              <a:rPr lang="ru-RU" dirty="0"/>
              <a:t>  	 2) 	Венчики цветов качались над головами и осыпали плечи жёлтой пылью.</a:t>
            </a:r>
          </a:p>
          <a:p>
            <a:pPr marL="0" indent="0">
              <a:buNone/>
            </a:pPr>
            <a:r>
              <a:rPr lang="ru-RU" dirty="0"/>
              <a:t>  	 3) 	С лугов и от леса тянул тёплый ветер и колыхал на берёзах нежные листья.</a:t>
            </a:r>
          </a:p>
          <a:p>
            <a:pPr marL="0" indent="0">
              <a:buNone/>
            </a:pPr>
            <a:r>
              <a:rPr lang="ru-RU" dirty="0"/>
              <a:t>  	 4) 	Под старыми елями не было ни травы ни прошлогодних листьев.</a:t>
            </a:r>
          </a:p>
          <a:p>
            <a:pPr marL="0" indent="0">
              <a:buNone/>
            </a:pPr>
            <a:endParaRPr lang="ru-RU" dirty="0"/>
          </a:p>
        </p:txBody>
      </p:sp>
    </p:spTree>
    <p:extLst>
      <p:ext uri="{BB962C8B-B14F-4D97-AF65-F5344CB8AC3E}">
        <p14:creationId xmlns:p14="http://schemas.microsoft.com/office/powerpoint/2010/main" val="23013121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fontScale="92500" lnSpcReduction="10000"/>
          </a:bodyPr>
          <a:lstStyle/>
          <a:p>
            <a:pPr marL="0" indent="0">
              <a:buNone/>
            </a:pPr>
            <a:r>
              <a:rPr lang="ru-RU" dirty="0">
                <a:solidFill>
                  <a:srgbClr val="002060"/>
                </a:solidFill>
              </a:rPr>
              <a:t>63.Как объяснить постановку двоеточия в приведённом ниже предложении?</a:t>
            </a:r>
          </a:p>
          <a:p>
            <a:pPr marL="0" indent="0">
              <a:buNone/>
            </a:pPr>
            <a:r>
              <a:rPr lang="ru-RU" dirty="0">
                <a:solidFill>
                  <a:srgbClr val="FF0000"/>
                </a:solidFill>
              </a:rPr>
              <a:t>В деревне, где родился Михаил Васильевич Ломоносов, не осталось построек, связанных с жизнью великого человека: время не пощадило ничего.</a:t>
            </a:r>
          </a:p>
          <a:p>
            <a:pPr marL="0" indent="0">
              <a:buNone/>
            </a:pPr>
            <a:r>
              <a:rPr lang="ru-RU" dirty="0"/>
              <a:t>  	 1) 	Вторая часть сложного предложения указывает на причину того, о чём говорится в первой части.</a:t>
            </a:r>
          </a:p>
          <a:p>
            <a:pPr marL="0" indent="0">
              <a:buNone/>
            </a:pPr>
            <a:r>
              <a:rPr lang="ru-RU" dirty="0"/>
              <a:t>  	 2) 	Вторая часть сложного предложения противопоставлена по содержанию первой части.</a:t>
            </a:r>
          </a:p>
          <a:p>
            <a:pPr marL="0" indent="0">
              <a:buNone/>
            </a:pPr>
            <a:r>
              <a:rPr lang="ru-RU" dirty="0"/>
              <a:t>  	 3) 	Обобщающее слово стоит перед однородными членами предложения.</a:t>
            </a:r>
          </a:p>
          <a:p>
            <a:pPr marL="0" indent="0">
              <a:buNone/>
            </a:pPr>
            <a:r>
              <a:rPr lang="ru-RU" dirty="0"/>
              <a:t>  	 4) 	Первая часть сложного предложения указывает на время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259808300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lstStyle/>
          <a:p>
            <a:pPr marL="0" indent="0">
              <a:buNone/>
            </a:pPr>
            <a:r>
              <a:rPr lang="ru-RU" dirty="0">
                <a:solidFill>
                  <a:srgbClr val="002060"/>
                </a:solidFill>
              </a:rPr>
              <a:t>64.В каком варианте ответа правильно указаны все цифры, на месте которых в предложении должны стоять запятые?</a:t>
            </a:r>
          </a:p>
          <a:p>
            <a:pPr marL="0" indent="0">
              <a:buNone/>
            </a:pPr>
            <a:r>
              <a:rPr lang="ru-RU" dirty="0"/>
              <a:t>В нескольких шагах от дома (1) течёт чистая река (2) берега (3) которой (4) покрыты мягкой густой травой.</a:t>
            </a:r>
          </a:p>
          <a:p>
            <a:pPr marL="0" indent="0">
              <a:buNone/>
            </a:pPr>
            <a:r>
              <a:rPr lang="ru-RU" dirty="0"/>
              <a:t>  	 1) 	1, 3 </a:t>
            </a:r>
          </a:p>
          <a:p>
            <a:pPr marL="0" indent="0">
              <a:buNone/>
            </a:pPr>
            <a:r>
              <a:rPr lang="ru-RU" dirty="0"/>
              <a:t>  	 2) 	2</a:t>
            </a:r>
          </a:p>
          <a:p>
            <a:pPr marL="0" indent="0">
              <a:buNone/>
            </a:pPr>
            <a:r>
              <a:rPr lang="ru-RU" dirty="0"/>
              <a:t>  	 3) 	3, 4</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56794496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721499"/>
          </a:xfrm>
        </p:spPr>
        <p:txBody>
          <a:bodyPr>
            <a:normAutofit/>
          </a:bodyPr>
          <a:lstStyle/>
          <a:p>
            <a:pPr marL="0" indent="0">
              <a:buNone/>
            </a:pPr>
            <a:r>
              <a:rPr lang="ru-RU" dirty="0">
                <a:solidFill>
                  <a:srgbClr val="002060"/>
                </a:solidFill>
              </a:rPr>
              <a:t>65.Укажите правильное объяснение постановки запятой или её отсутствия в предложении.</a:t>
            </a:r>
          </a:p>
          <a:p>
            <a:pPr marL="0" indent="0">
              <a:buNone/>
            </a:pPr>
            <a:r>
              <a:rPr lang="ru-RU" dirty="0">
                <a:solidFill>
                  <a:srgbClr val="FF0000"/>
                </a:solidFill>
              </a:rPr>
              <a:t>Было темно ( ) и только высоко на вершинах деревьев кое-где дрожал яркий золотой свет и переливался радугой в сетях паука.</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перед союзом И запятая не нужна.</a:t>
            </a:r>
          </a:p>
          <a:p>
            <a:pPr marL="0" indent="0">
              <a:buNone/>
            </a:pPr>
            <a:r>
              <a:rPr lang="ru-RU" dirty="0"/>
              <a:t>  	 3) 	Простое предложение с однородными членами, перед союзом И нужна запятая.</a:t>
            </a:r>
          </a:p>
          <a:p>
            <a:pPr marL="0" indent="0">
              <a:buNone/>
            </a:pPr>
            <a:r>
              <a:rPr lang="ru-RU" dirty="0"/>
              <a:t>  	 4) 	Сложносочинённое предложение, перед союзом И нужна запятая.</a:t>
            </a:r>
          </a:p>
          <a:p>
            <a:pPr marL="0" indent="0">
              <a:buNone/>
            </a:pPr>
            <a:endParaRPr lang="ru-RU" dirty="0"/>
          </a:p>
        </p:txBody>
      </p:sp>
    </p:spTree>
    <p:extLst>
      <p:ext uri="{BB962C8B-B14F-4D97-AF65-F5344CB8AC3E}">
        <p14:creationId xmlns:p14="http://schemas.microsoft.com/office/powerpoint/2010/main" val="116268022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260648"/>
            <a:ext cx="8229600" cy="5865515"/>
          </a:xfrm>
        </p:spPr>
        <p:txBody>
          <a:bodyPr>
            <a:normAutofit/>
          </a:bodyPr>
          <a:lstStyle/>
          <a:p>
            <a:pPr marL="0" indent="0">
              <a:buNone/>
            </a:pPr>
            <a:r>
              <a:rPr lang="ru-RU" dirty="0">
                <a:solidFill>
                  <a:srgbClr val="002060"/>
                </a:solidFill>
              </a:rPr>
              <a:t>66.В каком варианте ответа правильно указаны все цифры, на месте которых в предложении должны стоять запятые?</a:t>
            </a:r>
          </a:p>
          <a:p>
            <a:pPr marL="0" indent="0">
              <a:buNone/>
            </a:pPr>
            <a:r>
              <a:rPr lang="ru-RU" dirty="0"/>
              <a:t>Не растерявшийся и в этой ситуации Остап (1) уклонился вправо (2) отыскивая глазами лодку (3) с сидящим в ней (4) верным Ипполитом Матвеевичем.</a:t>
            </a:r>
          </a:p>
          <a:p>
            <a:pPr marL="0" indent="0">
              <a:buNone/>
            </a:pPr>
            <a:r>
              <a:rPr lang="ru-RU" dirty="0"/>
              <a:t>  	 1) 	1, 2</a:t>
            </a:r>
          </a:p>
          <a:p>
            <a:pPr marL="0" indent="0">
              <a:buNone/>
            </a:pPr>
            <a:r>
              <a:rPr lang="ru-RU" dirty="0"/>
              <a:t>  	 2) 	2</a:t>
            </a:r>
          </a:p>
          <a:p>
            <a:pPr marL="0" indent="0">
              <a:buNone/>
            </a:pPr>
            <a:r>
              <a:rPr lang="ru-RU" dirty="0"/>
              <a:t>  	 3) 	1, 3, 4</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31786527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404664"/>
            <a:ext cx="8229600" cy="6120680"/>
          </a:xfrm>
        </p:spPr>
        <p:txBody>
          <a:bodyPr>
            <a:normAutofit/>
          </a:bodyPr>
          <a:lstStyle/>
          <a:p>
            <a:pPr marL="0" indent="0">
              <a:buNone/>
            </a:pPr>
            <a:r>
              <a:rPr lang="ru-RU" dirty="0">
                <a:solidFill>
                  <a:srgbClr val="002060"/>
                </a:solidFill>
              </a:rPr>
              <a:t>67.В каком варианте ответа правильно указаны все цифры, на месте которых в предложениях должны стоять запятые?</a:t>
            </a:r>
          </a:p>
          <a:p>
            <a:pPr marL="0" indent="0">
              <a:buNone/>
            </a:pPr>
            <a:r>
              <a:rPr lang="ru-RU" dirty="0"/>
              <a:t>Человек – одно звено в бесконечной цепи жизней, которая (1) как будто (2) тянется через него из прошедшего к будущему. Где-то в таинственной глубине (3) быть может (4) лежат способности и таланты, полученные человеком по наследству и готовые развиться в потомках.</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335011289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764704"/>
            <a:ext cx="8229600" cy="5793507"/>
          </a:xfrm>
        </p:spPr>
        <p:txBody>
          <a:bodyPr>
            <a:normAutofit/>
          </a:bodyPr>
          <a:lstStyle/>
          <a:p>
            <a:pPr marL="0" indent="0">
              <a:buNone/>
            </a:pPr>
            <a:r>
              <a:rPr lang="ru-RU" dirty="0">
                <a:solidFill>
                  <a:srgbClr val="002060"/>
                </a:solidFill>
              </a:rPr>
              <a:t>68. Укажите предложение, в котором нужно поставить одну запятую. (Знаки препинания не расставлены.)</a:t>
            </a:r>
          </a:p>
          <a:p>
            <a:pPr marL="0" indent="0">
              <a:buNone/>
            </a:pPr>
            <a:r>
              <a:rPr lang="ru-RU" dirty="0"/>
              <a:t>  	 1) 	В поезде я спокойно мог отдохнуть и почитать какую-нибудь книжку или учебник.</a:t>
            </a:r>
          </a:p>
          <a:p>
            <a:pPr marL="0" indent="0">
              <a:buNone/>
            </a:pPr>
            <a:r>
              <a:rPr lang="ru-RU" dirty="0"/>
              <a:t>  	 2) 	Чехов бережно и внимательно относился к слову и подолгу вынашивал характеры своих героев.</a:t>
            </a:r>
          </a:p>
          <a:p>
            <a:pPr marL="0" indent="0">
              <a:buNone/>
            </a:pPr>
            <a:r>
              <a:rPr lang="ru-RU" dirty="0"/>
              <a:t>  	 3) 	История нашла своё материальное воплощение в камне и металле в легендах и летописях.</a:t>
            </a:r>
          </a:p>
          <a:p>
            <a:pPr marL="0" indent="0">
              <a:buNone/>
            </a:pPr>
            <a:r>
              <a:rPr lang="ru-RU" dirty="0"/>
              <a:t>  	 4) 	В вечерней школе изучали и алгебру и геометрию и физику. </a:t>
            </a:r>
          </a:p>
        </p:txBody>
      </p:sp>
    </p:spTree>
    <p:extLst>
      <p:ext uri="{BB962C8B-B14F-4D97-AF65-F5344CB8AC3E}">
        <p14:creationId xmlns:p14="http://schemas.microsoft.com/office/powerpoint/2010/main" val="203263463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76672"/>
            <a:ext cx="8229600" cy="5649491"/>
          </a:xfrm>
        </p:spPr>
        <p:txBody>
          <a:bodyPr>
            <a:normAutofit fontScale="85000" lnSpcReduction="20000"/>
          </a:bodyPr>
          <a:lstStyle/>
          <a:p>
            <a:pPr marL="0" indent="0">
              <a:buNone/>
            </a:pPr>
            <a:r>
              <a:rPr lang="ru-RU" dirty="0">
                <a:solidFill>
                  <a:srgbClr val="002060"/>
                </a:solidFill>
              </a:rPr>
              <a:t>69.Как объяснить постановку двоеточия в приведённом ниже предложении?</a:t>
            </a:r>
          </a:p>
          <a:p>
            <a:pPr marL="0" indent="0">
              <a:buNone/>
            </a:pPr>
            <a:r>
              <a:rPr lang="ru-RU" dirty="0"/>
              <a:t> </a:t>
            </a:r>
            <a:r>
              <a:rPr lang="ru-RU" dirty="0" smtClean="0"/>
              <a:t> </a:t>
            </a:r>
            <a:endParaRPr lang="ru-RU" dirty="0"/>
          </a:p>
          <a:p>
            <a:pPr marL="0" indent="0">
              <a:buNone/>
            </a:pPr>
            <a:r>
              <a:rPr lang="ru-RU" dirty="0">
                <a:solidFill>
                  <a:srgbClr val="FF0000"/>
                </a:solidFill>
              </a:rPr>
              <a:t>Во второй половине XIX века облик российских городов стремительно менялся: театры, музеи, банки и вокзалы соперничали по размерам и обилию украшений с храмами и дворцами.</a:t>
            </a:r>
          </a:p>
          <a:p>
            <a:pPr marL="0" indent="0">
              <a:buNone/>
            </a:pPr>
            <a:r>
              <a:rPr lang="ru-RU" dirty="0"/>
              <a:t>  	 1) 	Вторая часть бессоюзного сложного предложения указывает на следствие того, о чём говорится в первой части.</a:t>
            </a:r>
          </a:p>
          <a:p>
            <a:pPr marL="0" indent="0">
              <a:buNone/>
            </a:pPr>
            <a:r>
              <a:rPr lang="ru-RU" dirty="0"/>
              <a:t>  	 2) 	Обобщающее слово стоит перед однородными членами предложения.</a:t>
            </a:r>
          </a:p>
          <a:p>
            <a:pPr marL="0" indent="0">
              <a:buNone/>
            </a:pPr>
            <a:r>
              <a:rPr lang="ru-RU" dirty="0"/>
              <a:t>  	 3) 	Вторая часть бессоюзного сложного предложения поясняет, раскрывает содержание того, о чём говорится в первой части.</a:t>
            </a:r>
          </a:p>
          <a:p>
            <a:pPr marL="0" indent="0">
              <a:buNone/>
            </a:pPr>
            <a:r>
              <a:rPr lang="ru-RU" dirty="0"/>
              <a:t>  	 4) 	Первая часть бессоюзного сложного предложения указывает на время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209841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6264696"/>
          </a:xfrm>
        </p:spPr>
        <p:txBody>
          <a:bodyPr>
            <a:normAutofit/>
          </a:bodyPr>
          <a:lstStyle/>
          <a:p>
            <a:pPr marL="0" indent="0">
              <a:buNone/>
            </a:pPr>
            <a:r>
              <a:rPr lang="ru-RU" dirty="0">
                <a:solidFill>
                  <a:srgbClr val="002060"/>
                </a:solidFill>
              </a:rPr>
              <a:t>6.Укажите предложение, в котором нужно поставить одну запятую. (Знаки препинания не расставлены.)</a:t>
            </a:r>
          </a:p>
          <a:p>
            <a:pPr marL="0" indent="0">
              <a:buNone/>
            </a:pPr>
            <a:r>
              <a:rPr lang="ru-RU" dirty="0"/>
              <a:t>  	 1) 	Кто-то терем прибирал да хозяев поджидал.</a:t>
            </a:r>
          </a:p>
          <a:p>
            <a:pPr marL="0" indent="0">
              <a:buNone/>
            </a:pPr>
            <a:r>
              <a:rPr lang="ru-RU" dirty="0"/>
              <a:t>  	 2) 	Многие литературоведы и историки вновь и вновь спорят по поводу отношений Гёте с великим русским поэтом А.С. Пушкиным.</a:t>
            </a:r>
          </a:p>
          <a:p>
            <a:pPr marL="0" indent="0">
              <a:buNone/>
            </a:pPr>
            <a:r>
              <a:rPr lang="ru-RU" dirty="0"/>
              <a:t>  	 3) 	На утренней морозной заре или в золотистых летних сумерках город был похож на ожившую сказку.</a:t>
            </a:r>
          </a:p>
          <a:p>
            <a:pPr marL="0" indent="0">
              <a:buNone/>
            </a:pPr>
            <a:r>
              <a:rPr lang="ru-RU" dirty="0"/>
              <a:t>  	 4) 	Сердце то задрожит и забьётся то тонет в воспоминаниях.</a:t>
            </a:r>
          </a:p>
          <a:p>
            <a:pPr marL="0" indent="0">
              <a:buNone/>
            </a:pPr>
            <a:r>
              <a:rPr lang="ru-RU" dirty="0" smtClean="0"/>
              <a:t> </a:t>
            </a:r>
            <a:endParaRPr lang="ru-RU" dirty="0"/>
          </a:p>
        </p:txBody>
      </p:sp>
    </p:spTree>
    <p:extLst>
      <p:ext uri="{BB962C8B-B14F-4D97-AF65-F5344CB8AC3E}">
        <p14:creationId xmlns:p14="http://schemas.microsoft.com/office/powerpoint/2010/main" val="30236081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35280" cy="5831160"/>
          </a:xfrm>
        </p:spPr>
        <p:txBody>
          <a:bodyPr/>
          <a:lstStyle/>
          <a:p>
            <a:pPr marL="0" indent="0">
              <a:buNone/>
            </a:pPr>
            <a:r>
              <a:rPr lang="ru-RU" dirty="0">
                <a:solidFill>
                  <a:schemeClr val="tx2"/>
                </a:solidFill>
              </a:rPr>
              <a:t>70.В каком варианте ответа правильно указаны все цифры, на месте которых в предложении должны стоять запятые?</a:t>
            </a:r>
          </a:p>
          <a:p>
            <a:pPr marL="0" indent="0">
              <a:buNone/>
            </a:pPr>
            <a:r>
              <a:rPr lang="ru-RU" dirty="0"/>
              <a:t>Привлекает внимание каменная стенка (1) у подножия (2) которой (3) цветут дельфиниум и шалфей.</a:t>
            </a:r>
          </a:p>
          <a:p>
            <a:pPr marL="0" indent="0">
              <a:buNone/>
            </a:pPr>
            <a:r>
              <a:rPr lang="ru-RU" dirty="0"/>
              <a:t>  	 1) 	1</a:t>
            </a:r>
          </a:p>
          <a:p>
            <a:pPr marL="0" indent="0">
              <a:buNone/>
            </a:pPr>
            <a:r>
              <a:rPr lang="ru-RU" dirty="0"/>
              <a:t>  	 2) 	2</a:t>
            </a:r>
          </a:p>
          <a:p>
            <a:pPr marL="0" indent="0">
              <a:buNone/>
            </a:pPr>
            <a:r>
              <a:rPr lang="ru-RU" dirty="0"/>
              <a:t>  	 3) 	1, 3</a:t>
            </a:r>
          </a:p>
          <a:p>
            <a:pPr marL="0" indent="0">
              <a:buNone/>
            </a:pPr>
            <a:r>
              <a:rPr lang="ru-RU" dirty="0"/>
              <a:t>  	 4) 	2, 3</a:t>
            </a:r>
          </a:p>
          <a:p>
            <a:pPr marL="0" indent="0">
              <a:buNone/>
            </a:pPr>
            <a:r>
              <a:rPr lang="ru-RU" dirty="0" smtClean="0"/>
              <a:t> </a:t>
            </a:r>
            <a:endParaRPr lang="ru-RU" dirty="0"/>
          </a:p>
        </p:txBody>
      </p:sp>
    </p:spTree>
    <p:extLst>
      <p:ext uri="{BB962C8B-B14F-4D97-AF65-F5344CB8AC3E}">
        <p14:creationId xmlns:p14="http://schemas.microsoft.com/office/powerpoint/2010/main" val="11998860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404664"/>
            <a:ext cx="8363272" cy="5615136"/>
          </a:xfrm>
        </p:spPr>
        <p:txBody>
          <a:bodyPr/>
          <a:lstStyle/>
          <a:p>
            <a:pPr marL="0" indent="0">
              <a:buNone/>
            </a:pPr>
            <a:r>
              <a:rPr lang="ru-RU" dirty="0">
                <a:solidFill>
                  <a:schemeClr val="tx2"/>
                </a:solidFill>
              </a:rPr>
              <a:t>71.В каком варианте ответа правильно указаны все цифры, на месте которых в предложении должны стоять запятые?</a:t>
            </a:r>
          </a:p>
          <a:p>
            <a:pPr marL="0" indent="0">
              <a:buNone/>
            </a:pPr>
            <a:r>
              <a:rPr lang="ru-RU" dirty="0"/>
              <a:t>Пели нескончаемую песню комары (1) и (2) по мере того как сгущались сумерки (3) и смолкали все другие звуки (4) до меня стал доноситься шум далёкого водопада.</a:t>
            </a:r>
          </a:p>
          <a:p>
            <a:pPr marL="0" indent="0">
              <a:buNone/>
            </a:pPr>
            <a:r>
              <a:rPr lang="ru-RU" dirty="0"/>
              <a:t>  	 1) 	1, 2, 4</a:t>
            </a:r>
          </a:p>
          <a:p>
            <a:pPr marL="0" indent="0">
              <a:buNone/>
            </a:pPr>
            <a:r>
              <a:rPr lang="ru-RU" dirty="0"/>
              <a:t>  	 2) 	1, 3, 4</a:t>
            </a:r>
          </a:p>
          <a:p>
            <a:pPr marL="0" indent="0">
              <a:buNone/>
            </a:pPr>
            <a:r>
              <a:rPr lang="ru-RU" dirty="0"/>
              <a:t>  	 3) 	1, 4</a:t>
            </a:r>
          </a:p>
          <a:p>
            <a:pPr marL="0" indent="0">
              <a:buNone/>
            </a:pPr>
            <a:r>
              <a:rPr lang="ru-RU" dirty="0"/>
              <a:t>  	 4) 	2, 3</a:t>
            </a:r>
          </a:p>
          <a:p>
            <a:pPr marL="0" indent="0">
              <a:buNone/>
            </a:pPr>
            <a:r>
              <a:rPr lang="ru-RU" dirty="0" smtClean="0"/>
              <a:t> </a:t>
            </a:r>
            <a:endParaRPr lang="ru-RU" dirty="0"/>
          </a:p>
        </p:txBody>
      </p:sp>
    </p:spTree>
    <p:extLst>
      <p:ext uri="{BB962C8B-B14F-4D97-AF65-F5344CB8AC3E}">
        <p14:creationId xmlns:p14="http://schemas.microsoft.com/office/powerpoint/2010/main" val="8877042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435280" cy="6192688"/>
          </a:xfrm>
        </p:spPr>
        <p:txBody>
          <a:bodyPr/>
          <a:lstStyle/>
          <a:p>
            <a:pPr marL="0" indent="0">
              <a:buNone/>
            </a:pPr>
            <a:r>
              <a:rPr lang="ru-RU" dirty="0">
                <a:solidFill>
                  <a:schemeClr val="tx2"/>
                </a:solidFill>
              </a:rPr>
              <a:t>72.Укажите правильное объяснение постановки запятой или её отсутствия в предложении.</a:t>
            </a:r>
          </a:p>
          <a:p>
            <a:pPr marL="0" indent="0">
              <a:buNone/>
            </a:pPr>
            <a:r>
              <a:rPr lang="ru-RU" dirty="0">
                <a:solidFill>
                  <a:srgbClr val="FF0000"/>
                </a:solidFill>
              </a:rPr>
              <a:t>Кряхтели лягушки в зацветающих лужах ( ) и свежо и ярко светились высыпавшие на траву жёлтые пятачки мать-и-мачехи.</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перед союзом И нужна запятая.</a:t>
            </a:r>
          </a:p>
          <a:p>
            <a:pPr marL="0" indent="0">
              <a:buNone/>
            </a:pPr>
            <a:r>
              <a:rPr lang="ru-RU" dirty="0"/>
              <a:t>  	 3) 	Сложносочинённое предложение, перед союзом И запятая не нужна.</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29081971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507288" cy="5831160"/>
          </a:xfrm>
        </p:spPr>
        <p:txBody>
          <a:bodyPr>
            <a:normAutofit lnSpcReduction="10000"/>
          </a:bodyPr>
          <a:lstStyle/>
          <a:p>
            <a:pPr marL="0" indent="0">
              <a:buNone/>
            </a:pPr>
            <a:r>
              <a:rPr lang="ru-RU" dirty="0">
                <a:solidFill>
                  <a:schemeClr val="tx2"/>
                </a:solidFill>
              </a:rPr>
              <a:t>73.В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Молодые мастера живописи (1) руководимые И.Н. Крамским (2) вышли из состава Академии (3) отказавшись участвовать в конкурсе на получение золотой медали (4) и организовали «Артель художников» – первую общественную организацию художников в России.</a:t>
            </a:r>
          </a:p>
          <a:p>
            <a:pPr marL="0" indent="0">
              <a:buNone/>
            </a:pPr>
            <a:r>
              <a:rPr lang="ru-RU" dirty="0"/>
              <a:t>  	 1) 	1, 2, 3, 4</a:t>
            </a:r>
          </a:p>
          <a:p>
            <a:pPr marL="0" indent="0">
              <a:buNone/>
            </a:pPr>
            <a:r>
              <a:rPr lang="ru-RU" dirty="0"/>
              <a:t>  	 2) 	2, 3</a:t>
            </a:r>
          </a:p>
          <a:p>
            <a:pPr marL="0" indent="0">
              <a:buNone/>
            </a:pPr>
            <a:r>
              <a:rPr lang="ru-RU" dirty="0"/>
              <a:t>  	 3) 	2, 4 </a:t>
            </a:r>
          </a:p>
          <a:p>
            <a:pPr marL="0" indent="0">
              <a:buNone/>
            </a:pPr>
            <a:r>
              <a:rPr lang="ru-RU" dirty="0"/>
              <a:t>  	 4) 	3, 4</a:t>
            </a:r>
          </a:p>
          <a:p>
            <a:pPr marL="0" indent="0">
              <a:buNone/>
            </a:pPr>
            <a:endParaRPr lang="ru-RU" dirty="0"/>
          </a:p>
        </p:txBody>
      </p:sp>
    </p:spTree>
    <p:extLst>
      <p:ext uri="{BB962C8B-B14F-4D97-AF65-F5344CB8AC3E}">
        <p14:creationId xmlns:p14="http://schemas.microsoft.com/office/powerpoint/2010/main" val="3945164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6264696"/>
          </a:xfrm>
        </p:spPr>
        <p:txBody>
          <a:bodyPr/>
          <a:lstStyle/>
          <a:p>
            <a:pPr marL="0" indent="0">
              <a:buNone/>
            </a:pPr>
            <a:r>
              <a:rPr lang="ru-RU" dirty="0">
                <a:solidFill>
                  <a:schemeClr val="tx2"/>
                </a:solidFill>
              </a:rPr>
              <a:t>74.В каком варианте ответа правильно указаны все цифры, на месте которых в предложениях должны стоять запятые?</a:t>
            </a:r>
          </a:p>
          <a:p>
            <a:pPr marL="0" indent="0">
              <a:buNone/>
            </a:pPr>
            <a:r>
              <a:rPr lang="ru-RU" dirty="0"/>
              <a:t>Хлебопашество сближает человека с природой, привязывает его к земле и (1) следовательно (2) к родине. С одной стороны (3) хлебопашество закаляет характер, а с другой стороны (4) сохраняет здоровье, даёт тихие радости.</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424229182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5687144"/>
          </a:xfrm>
        </p:spPr>
        <p:txBody>
          <a:bodyPr>
            <a:normAutofit fontScale="85000" lnSpcReduction="10000"/>
          </a:bodyPr>
          <a:lstStyle/>
          <a:p>
            <a:pPr marL="0" indent="0">
              <a:buNone/>
            </a:pPr>
            <a:r>
              <a:rPr lang="ru-RU" dirty="0">
                <a:solidFill>
                  <a:schemeClr val="tx2"/>
                </a:solidFill>
              </a:rPr>
              <a:t>75.Как объяснить постановку двоеточия в данном предложении?</a:t>
            </a:r>
          </a:p>
          <a:p>
            <a:pPr marL="0" indent="0">
              <a:buNone/>
            </a:pPr>
            <a:r>
              <a:rPr lang="ru-RU" dirty="0">
                <a:solidFill>
                  <a:srgbClr val="C00000"/>
                </a:solidFill>
              </a:rPr>
              <a:t>Цель мореплавания в Петровскую эпоху ясна для историков: Пётр Первый был одержим идеей европеизации России, её сближения с более развитыми в экономическом и политическом отношении западными соседями.</a:t>
            </a:r>
          </a:p>
          <a:p>
            <a:pPr marL="0" indent="0">
              <a:buNone/>
            </a:pPr>
            <a:r>
              <a:rPr lang="ru-RU" dirty="0"/>
              <a:t>  	 1) 	Первая часть бессоюзного сложного предложения указывает на условие того, о чём говорится во второй части.</a:t>
            </a:r>
          </a:p>
          <a:p>
            <a:pPr marL="0" indent="0">
              <a:buNone/>
            </a:pPr>
            <a:r>
              <a:rPr lang="ru-RU" dirty="0"/>
              <a:t>  	 2) 	Вторая часть бессоюзного сложного предложения противопоставлена по содержанию первой части.</a:t>
            </a:r>
          </a:p>
          <a:p>
            <a:pPr marL="0" indent="0">
              <a:buNone/>
            </a:pPr>
            <a:r>
              <a:rPr lang="ru-RU" dirty="0"/>
              <a:t>  	 3) 	Вторая часть бессоюзного сложного предложения поясняет, раскрывает содержание первой части.</a:t>
            </a:r>
          </a:p>
          <a:p>
            <a:pPr marL="0" indent="0">
              <a:buNone/>
            </a:pPr>
            <a:r>
              <a:rPr lang="ru-RU" dirty="0"/>
              <a:t>  	 4) 	Вторая часть бессоюзного сложного предложения указывает на следствие того, о чём говорится в первой части.</a:t>
            </a:r>
          </a:p>
          <a:p>
            <a:pPr marL="0" indent="0">
              <a:buNone/>
            </a:pPr>
            <a:r>
              <a:rPr lang="ru-RU" dirty="0" smtClean="0"/>
              <a:t> </a:t>
            </a:r>
            <a:endParaRPr lang="ru-RU" dirty="0"/>
          </a:p>
        </p:txBody>
      </p:sp>
    </p:spTree>
    <p:extLst>
      <p:ext uri="{BB962C8B-B14F-4D97-AF65-F5344CB8AC3E}">
        <p14:creationId xmlns:p14="http://schemas.microsoft.com/office/powerpoint/2010/main" val="36780187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363272" cy="5687144"/>
          </a:xfrm>
        </p:spPr>
        <p:txBody>
          <a:bodyPr/>
          <a:lstStyle/>
          <a:p>
            <a:pPr marL="0" indent="0">
              <a:buNone/>
            </a:pPr>
            <a:r>
              <a:rPr lang="ru-RU" dirty="0">
                <a:solidFill>
                  <a:schemeClr val="tx2"/>
                </a:solidFill>
              </a:rPr>
              <a:t>76.В каком варианте ответа правильно указаны все цифры, на месте которых в предложении должны стоять запятые?</a:t>
            </a:r>
          </a:p>
          <a:p>
            <a:pPr marL="0" indent="0">
              <a:buNone/>
            </a:pPr>
            <a:r>
              <a:rPr lang="ru-RU" dirty="0"/>
              <a:t>Через двадцать лет Марина Цветаева (1) с улыбкой вспоминала знаменитую декларацию московских футуристов (2) авторство (3) которой (4) было приписано одному Маяковскому.</a:t>
            </a:r>
          </a:p>
          <a:p>
            <a:pPr marL="0" indent="0">
              <a:buNone/>
            </a:pPr>
            <a:r>
              <a:rPr lang="ru-RU" dirty="0"/>
              <a:t>  	 1) 	1, 3</a:t>
            </a:r>
          </a:p>
          <a:p>
            <a:pPr marL="0" indent="0">
              <a:buNone/>
            </a:pPr>
            <a:r>
              <a:rPr lang="ru-RU" dirty="0"/>
              <a:t>  	 2) 	2</a:t>
            </a:r>
          </a:p>
          <a:p>
            <a:pPr marL="0" indent="0">
              <a:buNone/>
            </a:pPr>
            <a:r>
              <a:rPr lang="ru-RU" dirty="0"/>
              <a:t>  	 3)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169128278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332656"/>
            <a:ext cx="8492480" cy="5976664"/>
          </a:xfrm>
        </p:spPr>
        <p:txBody>
          <a:bodyPr/>
          <a:lstStyle/>
          <a:p>
            <a:pPr marL="0" indent="0">
              <a:buNone/>
            </a:pPr>
            <a:r>
              <a:rPr lang="ru-RU" dirty="0">
                <a:solidFill>
                  <a:schemeClr val="tx2"/>
                </a:solidFill>
              </a:rPr>
              <a:t>77.В каком варианте ответа правильно указаны все цифры, на месте которых в предложении должны стоять запятые?</a:t>
            </a:r>
          </a:p>
          <a:p>
            <a:pPr marL="0" indent="0">
              <a:buNone/>
            </a:pPr>
            <a:r>
              <a:rPr lang="ru-RU" dirty="0"/>
              <a:t>После того как прозвучал третий звонок (1) занавес дрогнул и медленно пополз вверх (2) и (3) как только публика увидела своего любимца (4) стены театра буквально задрожали от рукоплесканий и восторженных криков.</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2</a:t>
            </a:r>
          </a:p>
          <a:p>
            <a:pPr marL="0" indent="0">
              <a:buNone/>
            </a:pPr>
            <a:endParaRPr lang="ru-RU" dirty="0"/>
          </a:p>
        </p:txBody>
      </p:sp>
    </p:spTree>
    <p:extLst>
      <p:ext uri="{BB962C8B-B14F-4D97-AF65-F5344CB8AC3E}">
        <p14:creationId xmlns:p14="http://schemas.microsoft.com/office/powerpoint/2010/main" val="204647584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332656"/>
            <a:ext cx="8507288" cy="5687144"/>
          </a:xfrm>
        </p:spPr>
        <p:txBody>
          <a:bodyPr>
            <a:normAutofit/>
          </a:bodyPr>
          <a:lstStyle/>
          <a:p>
            <a:pPr marL="0" indent="0">
              <a:buNone/>
            </a:pPr>
            <a:r>
              <a:rPr lang="ru-RU" dirty="0">
                <a:solidFill>
                  <a:schemeClr val="tx2"/>
                </a:solidFill>
              </a:rPr>
              <a:t>78.Укажите правильное объяснение постановки запятой или её отсутствия в предложении.</a:t>
            </a:r>
          </a:p>
          <a:p>
            <a:pPr marL="0" indent="0">
              <a:buNone/>
            </a:pPr>
            <a:r>
              <a:rPr lang="ru-RU" dirty="0">
                <a:solidFill>
                  <a:srgbClr val="C00000"/>
                </a:solidFill>
              </a:rPr>
              <a:t>Небо над Москвой как бы выцвело ( ) и совершенно отчётливо была видна полная луна.</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перед союзом И нужна запятая.</a:t>
            </a:r>
          </a:p>
          <a:p>
            <a:pPr marL="0" indent="0">
              <a:buNone/>
            </a:pPr>
            <a:r>
              <a:rPr lang="ru-RU" dirty="0"/>
              <a:t>  	 3) 	Сложносочинённое предложение, перед союзом И запятая не нужна.</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234805667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435280" cy="5759152"/>
          </a:xfrm>
        </p:spPr>
        <p:txBody>
          <a:bodyPr/>
          <a:lstStyle/>
          <a:p>
            <a:pPr marL="0" indent="0">
              <a:buNone/>
            </a:pPr>
            <a:r>
              <a:rPr lang="ru-RU" dirty="0">
                <a:solidFill>
                  <a:schemeClr val="tx2"/>
                </a:solidFill>
              </a:rPr>
              <a:t>79.В каком варианте ответа правильно указаны все цифры, на месте которых в предложении должны стоять запятые?</a:t>
            </a:r>
          </a:p>
          <a:p>
            <a:pPr marL="0" indent="0">
              <a:buNone/>
            </a:pPr>
            <a:r>
              <a:rPr lang="ru-RU" dirty="0"/>
              <a:t>Вокруг было только торжественное море (1) посеребрённое луной (2) и (3) усеянное звёздами (4) небо.</a:t>
            </a:r>
          </a:p>
          <a:p>
            <a:pPr marL="0" indent="0">
              <a:buNone/>
            </a:pPr>
            <a:r>
              <a:rPr lang="ru-RU" dirty="0"/>
              <a:t>  	 1) 	1, 2</a:t>
            </a:r>
          </a:p>
          <a:p>
            <a:pPr marL="0" indent="0">
              <a:buNone/>
            </a:pPr>
            <a:r>
              <a:rPr lang="ru-RU" dirty="0"/>
              <a:t>  	 2) 	2</a:t>
            </a:r>
          </a:p>
          <a:p>
            <a:pPr marL="0" indent="0">
              <a:buNone/>
            </a:pPr>
            <a:r>
              <a:rPr lang="ru-RU" dirty="0"/>
              <a:t>  	 3) 	1, 2, 3, 4</a:t>
            </a:r>
          </a:p>
          <a:p>
            <a:pPr marL="0" indent="0">
              <a:buNone/>
            </a:pPr>
            <a:r>
              <a:rPr lang="ru-RU" dirty="0"/>
              <a:t>  	 4) 	1, 4</a:t>
            </a:r>
          </a:p>
          <a:p>
            <a:pPr marL="0" indent="0">
              <a:buNone/>
            </a:pPr>
            <a:endParaRPr lang="ru-RU" dirty="0"/>
          </a:p>
        </p:txBody>
      </p:sp>
    </p:spTree>
    <p:extLst>
      <p:ext uri="{BB962C8B-B14F-4D97-AF65-F5344CB8AC3E}">
        <p14:creationId xmlns:p14="http://schemas.microsoft.com/office/powerpoint/2010/main" val="4017572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435280" cy="6408712"/>
          </a:xfrm>
        </p:spPr>
        <p:txBody>
          <a:bodyPr>
            <a:normAutofit fontScale="92500" lnSpcReduction="10000"/>
          </a:bodyPr>
          <a:lstStyle/>
          <a:p>
            <a:pPr marL="0" indent="0">
              <a:buNone/>
            </a:pPr>
            <a:r>
              <a:rPr lang="ru-RU" dirty="0">
                <a:solidFill>
                  <a:srgbClr val="002060"/>
                </a:solidFill>
              </a:rPr>
              <a:t>7.Как объяснить постановку двоеточия в данном предложении?</a:t>
            </a:r>
          </a:p>
          <a:p>
            <a:pPr marL="0" indent="0">
              <a:buNone/>
            </a:pPr>
            <a:r>
              <a:rPr lang="ru-RU" dirty="0">
                <a:solidFill>
                  <a:srgbClr val="FF0000"/>
                </a:solidFill>
              </a:rPr>
              <a:t>Картины Левитана пробуждают любовь к малой родине: чем дольше вглядываешься в них, тем милее становится тишина провинциальных посадов, знакомых рек и просёлков.</a:t>
            </a:r>
          </a:p>
          <a:p>
            <a:pPr marL="0" indent="0">
              <a:buNone/>
            </a:pPr>
            <a:r>
              <a:rPr lang="ru-RU" dirty="0"/>
              <a:t>  	 1) 	Обобщающее слово стоит перед однородными членами предложения.</a:t>
            </a:r>
          </a:p>
          <a:p>
            <a:pPr marL="0" indent="0">
              <a:buNone/>
            </a:pPr>
            <a:r>
              <a:rPr lang="ru-RU" dirty="0"/>
              <a:t>  	 2) 	Вторая часть сложного предложения противопоставлена по содержанию первой части.</a:t>
            </a:r>
          </a:p>
          <a:p>
            <a:pPr marL="0" indent="0">
              <a:buNone/>
            </a:pPr>
            <a:r>
              <a:rPr lang="ru-RU" dirty="0"/>
              <a:t>  	 3) 	Первая часть сложного предложения указывает на время совершения того, о чём говорится во второй части.</a:t>
            </a:r>
          </a:p>
          <a:p>
            <a:pPr marL="0" indent="0">
              <a:buNone/>
            </a:pPr>
            <a:r>
              <a:rPr lang="ru-RU" dirty="0"/>
              <a:t>  	 4) 	Вторая часть сложного предложения указывает на причину того, о чём говорится в первой части.</a:t>
            </a:r>
          </a:p>
          <a:p>
            <a:pPr marL="0" indent="0">
              <a:buNone/>
            </a:pPr>
            <a:r>
              <a:rPr lang="ru-RU" dirty="0" smtClean="0"/>
              <a:t> </a:t>
            </a:r>
            <a:endParaRPr lang="ru-RU" dirty="0"/>
          </a:p>
        </p:txBody>
      </p:sp>
    </p:spTree>
    <p:extLst>
      <p:ext uri="{BB962C8B-B14F-4D97-AF65-F5344CB8AC3E}">
        <p14:creationId xmlns:p14="http://schemas.microsoft.com/office/powerpoint/2010/main" val="15856888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5687144"/>
          </a:xfrm>
        </p:spPr>
        <p:txBody>
          <a:bodyPr/>
          <a:lstStyle/>
          <a:p>
            <a:pPr marL="0" indent="0">
              <a:buNone/>
            </a:pPr>
            <a:r>
              <a:rPr lang="ru-RU" dirty="0">
                <a:solidFill>
                  <a:schemeClr val="tx2"/>
                </a:solidFill>
              </a:rPr>
              <a:t>80.В каком варианте ответа правильно указаны все цифры, на месте которых в предложениях должны стоять запятые?</a:t>
            </a:r>
          </a:p>
          <a:p>
            <a:pPr marL="0" indent="0">
              <a:buNone/>
            </a:pPr>
            <a:r>
              <a:rPr lang="ru-RU" dirty="0"/>
              <a:t>В русских лесах (1) пожалуй (2) нет дерева мощнее и красивее зелёного дуба. По словам учёных-лесоводов (3) некоторые дубы живут до тысячи лет, но (4) к сожалению (5) чистых дубрав (так издавна назывались леса, где росло много дубов) осталось теперь очень мало.</a:t>
            </a:r>
          </a:p>
          <a:p>
            <a:pPr marL="0" indent="0">
              <a:buNone/>
            </a:pPr>
            <a:r>
              <a:rPr lang="ru-RU" dirty="0"/>
              <a:t>  	 1) 	1, 2, 3, 4, 5</a:t>
            </a:r>
          </a:p>
          <a:p>
            <a:pPr marL="0" indent="0">
              <a:buNone/>
            </a:pPr>
            <a:r>
              <a:rPr lang="ru-RU" dirty="0"/>
              <a:t>  	 2) 	1, 2, 4, 5</a:t>
            </a:r>
          </a:p>
          <a:p>
            <a:pPr marL="0" indent="0">
              <a:buNone/>
            </a:pPr>
            <a:r>
              <a:rPr lang="ru-RU" dirty="0"/>
              <a:t>  	 3) 	2, 3, 5</a:t>
            </a:r>
          </a:p>
          <a:p>
            <a:pPr marL="0" indent="0">
              <a:buNone/>
            </a:pPr>
            <a:r>
              <a:rPr lang="ru-RU" dirty="0"/>
              <a:t>  	 4) 	1, 2, 3, 5</a:t>
            </a:r>
          </a:p>
          <a:p>
            <a:pPr marL="0" indent="0">
              <a:buNone/>
            </a:pPr>
            <a:endParaRPr lang="ru-RU" dirty="0"/>
          </a:p>
        </p:txBody>
      </p:sp>
    </p:spTree>
    <p:extLst>
      <p:ext uri="{BB962C8B-B14F-4D97-AF65-F5344CB8AC3E}">
        <p14:creationId xmlns:p14="http://schemas.microsoft.com/office/powerpoint/2010/main" val="11967311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5687144"/>
          </a:xfrm>
        </p:spPr>
        <p:txBody>
          <a:bodyPr/>
          <a:lstStyle/>
          <a:p>
            <a:pPr marL="0" indent="0">
              <a:buNone/>
            </a:pPr>
            <a:r>
              <a:rPr lang="ru-RU" dirty="0">
                <a:solidFill>
                  <a:schemeClr val="tx2"/>
                </a:solidFill>
              </a:rPr>
              <a:t>81.Укажите предложение, в котором нужно поставить одну запятую. (Знаки препинания не расставлены.)</a:t>
            </a:r>
          </a:p>
          <a:p>
            <a:pPr marL="0" indent="0">
              <a:buNone/>
            </a:pPr>
            <a:r>
              <a:rPr lang="ru-RU" dirty="0"/>
              <a:t>  	 1) 	Первые глиняные блюда и кувшины были грубы и примитивны.</a:t>
            </a:r>
          </a:p>
          <a:p>
            <a:pPr marL="0" indent="0">
              <a:buNone/>
            </a:pPr>
            <a:r>
              <a:rPr lang="ru-RU" dirty="0"/>
              <a:t>  	 2) 	Индия славилась своими хлопчатобумажными и шёлковыми тканями пряностями и ювелирными украшениями каналами для искусственного орошения полей и плотинами.</a:t>
            </a:r>
          </a:p>
          <a:p>
            <a:pPr marL="0" indent="0">
              <a:buNone/>
            </a:pPr>
            <a:r>
              <a:rPr lang="ru-RU" dirty="0"/>
              <a:t>  	 3) 	У людей гортань и язык и губы участвуют в образовании звуков.     </a:t>
            </a:r>
          </a:p>
          <a:p>
            <a:pPr marL="0" indent="0">
              <a:buNone/>
            </a:pPr>
            <a:r>
              <a:rPr lang="ru-RU" dirty="0"/>
              <a:t>  	 4) 	Лицом пригожа да нравом негожа</a:t>
            </a:r>
            <a:r>
              <a:rPr lang="ru-RU" dirty="0" smtClean="0"/>
              <a:t>.</a:t>
            </a:r>
            <a:endParaRPr lang="ru-RU" dirty="0"/>
          </a:p>
        </p:txBody>
      </p:sp>
    </p:spTree>
    <p:extLst>
      <p:ext uri="{BB962C8B-B14F-4D97-AF65-F5344CB8AC3E}">
        <p14:creationId xmlns:p14="http://schemas.microsoft.com/office/powerpoint/2010/main" val="37871989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332656"/>
            <a:ext cx="8507288" cy="5687144"/>
          </a:xfrm>
        </p:spPr>
        <p:txBody>
          <a:bodyPr>
            <a:normAutofit fontScale="85000" lnSpcReduction="10000"/>
          </a:bodyPr>
          <a:lstStyle/>
          <a:p>
            <a:pPr marL="0" indent="0">
              <a:buNone/>
            </a:pPr>
            <a:r>
              <a:rPr lang="ru-RU" dirty="0">
                <a:solidFill>
                  <a:schemeClr val="tx2"/>
                </a:solidFill>
              </a:rPr>
              <a:t>82.Как объяснить постановку двоеточия в приведённом ниже предложении?</a:t>
            </a:r>
          </a:p>
          <a:p>
            <a:pPr marL="0" indent="0">
              <a:buNone/>
            </a:pPr>
            <a:r>
              <a:rPr lang="ru-RU" dirty="0" smtClean="0">
                <a:solidFill>
                  <a:srgbClr val="C00000"/>
                </a:solidFill>
              </a:rPr>
              <a:t>Византийским </a:t>
            </a:r>
            <a:r>
              <a:rPr lang="ru-RU" dirty="0">
                <a:solidFill>
                  <a:srgbClr val="C00000"/>
                </a:solidFill>
              </a:rPr>
              <a:t>иконописцам пришлось отказаться от многопланового пейзажного или архитектурного фона: они обнаружили, что уплощение пространства и сведение фигур к простым по очертаниям силуэтам делает персонажи бестелесными, подобными ангелам.</a:t>
            </a:r>
          </a:p>
          <a:p>
            <a:pPr marL="0" indent="0">
              <a:buNone/>
            </a:pPr>
            <a:r>
              <a:rPr lang="ru-RU" dirty="0"/>
              <a:t>  	 1) 	Первая часть сложного предложения указывает на время совершения того, о чём говорится во второй части.</a:t>
            </a:r>
          </a:p>
          <a:p>
            <a:pPr marL="0" indent="0">
              <a:buNone/>
            </a:pPr>
            <a:r>
              <a:rPr lang="ru-RU" dirty="0"/>
              <a:t>  	 2) 	Вторая часть сложного предложения противопоставлена по содержанию первой части.</a:t>
            </a:r>
          </a:p>
          <a:p>
            <a:pPr marL="0" indent="0">
              <a:buNone/>
            </a:pPr>
            <a:r>
              <a:rPr lang="ru-RU" dirty="0"/>
              <a:t>  	 3) 	Вторая часть сложного предложения указывает на следствие того, о чём говорится в первой части.</a:t>
            </a:r>
          </a:p>
          <a:p>
            <a:pPr marL="0" indent="0">
              <a:buNone/>
            </a:pPr>
            <a:r>
              <a:rPr lang="ru-RU" dirty="0"/>
              <a:t>  	 4) 	Вторая часть сложного предложения указывает на причину того, о чём говорится в первой части.</a:t>
            </a:r>
          </a:p>
          <a:p>
            <a:pPr marL="0" indent="0">
              <a:buNone/>
            </a:pPr>
            <a:endParaRPr lang="ru-RU" dirty="0"/>
          </a:p>
        </p:txBody>
      </p:sp>
    </p:spTree>
    <p:extLst>
      <p:ext uri="{BB962C8B-B14F-4D97-AF65-F5344CB8AC3E}">
        <p14:creationId xmlns:p14="http://schemas.microsoft.com/office/powerpoint/2010/main" val="12527067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363272" cy="5759152"/>
          </a:xfrm>
        </p:spPr>
        <p:txBody>
          <a:bodyPr>
            <a:normAutofit/>
          </a:bodyPr>
          <a:lstStyle/>
          <a:p>
            <a:pPr marL="0" indent="0">
              <a:buNone/>
            </a:pPr>
            <a:r>
              <a:rPr lang="ru-RU" dirty="0">
                <a:solidFill>
                  <a:schemeClr val="tx2"/>
                </a:solidFill>
              </a:rPr>
              <a:t>83.В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В XVIII столетии при европейских императорских дворцах (1) существовали оркестровые и хоровые капеллы (2) для руководства (3) которыми (4) приглашались выдающиеся музыканты.</a:t>
            </a:r>
          </a:p>
          <a:p>
            <a:pPr marL="0" indent="0">
              <a:buNone/>
            </a:pPr>
            <a:r>
              <a:rPr lang="ru-RU" dirty="0"/>
              <a:t>  	 1) 	1, 2</a:t>
            </a:r>
          </a:p>
          <a:p>
            <a:pPr marL="0" indent="0">
              <a:buNone/>
            </a:pPr>
            <a:r>
              <a:rPr lang="ru-RU" dirty="0"/>
              <a:t>  	 2) 	2</a:t>
            </a:r>
          </a:p>
          <a:p>
            <a:pPr marL="0" indent="0">
              <a:buNone/>
            </a:pPr>
            <a:r>
              <a:rPr lang="ru-RU" dirty="0"/>
              <a:t>  	 3) 	3</a:t>
            </a:r>
          </a:p>
          <a:p>
            <a:pPr marL="0" indent="0">
              <a:buNone/>
            </a:pPr>
            <a:r>
              <a:rPr lang="ru-RU" dirty="0"/>
              <a:t>  	 4) 	1, 2, 4</a:t>
            </a:r>
          </a:p>
          <a:p>
            <a:pPr marL="0" indent="0">
              <a:buNone/>
            </a:pPr>
            <a:endParaRPr lang="ru-RU" dirty="0"/>
          </a:p>
        </p:txBody>
      </p:sp>
    </p:spTree>
    <p:extLst>
      <p:ext uri="{BB962C8B-B14F-4D97-AF65-F5344CB8AC3E}">
        <p14:creationId xmlns:p14="http://schemas.microsoft.com/office/powerpoint/2010/main" val="311540446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507288" cy="5831160"/>
          </a:xfrm>
        </p:spPr>
        <p:txBody>
          <a:bodyPr/>
          <a:lstStyle/>
          <a:p>
            <a:pPr marL="0" indent="0">
              <a:buNone/>
            </a:pPr>
            <a:r>
              <a:rPr lang="ru-RU" dirty="0">
                <a:solidFill>
                  <a:schemeClr val="tx2"/>
                </a:solidFill>
              </a:rPr>
              <a:t>84.В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Старцев избегал разговоров (1) и (2) когда его приглашали откушать (3) он садился (4) и ел молча.</a:t>
            </a:r>
          </a:p>
          <a:p>
            <a:pPr marL="0" indent="0">
              <a:buNone/>
            </a:pPr>
            <a:r>
              <a:rPr lang="ru-RU" dirty="0"/>
              <a:t>  	 1) 	1, 2, 3</a:t>
            </a:r>
          </a:p>
          <a:p>
            <a:pPr marL="0" indent="0">
              <a:buNone/>
            </a:pPr>
            <a:r>
              <a:rPr lang="ru-RU" dirty="0"/>
              <a:t>  	 2) 	1, 3</a:t>
            </a:r>
          </a:p>
          <a:p>
            <a:pPr marL="0" indent="0">
              <a:buNone/>
            </a:pPr>
            <a:r>
              <a:rPr lang="ru-RU" dirty="0"/>
              <a:t>  	 3) 	3</a:t>
            </a:r>
          </a:p>
          <a:p>
            <a:pPr marL="0" indent="0">
              <a:buNone/>
            </a:pPr>
            <a:r>
              <a:rPr lang="ru-RU" dirty="0"/>
              <a:t>  	 4) 	1, 2, </a:t>
            </a:r>
            <a:r>
              <a:rPr lang="ru-RU" dirty="0" smtClean="0"/>
              <a:t>4</a:t>
            </a:r>
            <a:endParaRPr lang="ru-RU" dirty="0"/>
          </a:p>
        </p:txBody>
      </p:sp>
    </p:spTree>
    <p:extLst>
      <p:ext uri="{BB962C8B-B14F-4D97-AF65-F5344CB8AC3E}">
        <p14:creationId xmlns:p14="http://schemas.microsoft.com/office/powerpoint/2010/main" val="32616931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363272" cy="5687144"/>
          </a:xfrm>
        </p:spPr>
        <p:txBody>
          <a:bodyPr/>
          <a:lstStyle/>
          <a:p>
            <a:pPr marL="0" indent="0">
              <a:buNone/>
            </a:pPr>
            <a:r>
              <a:rPr lang="ru-RU" dirty="0">
                <a:solidFill>
                  <a:schemeClr val="tx2"/>
                </a:solidFill>
              </a:rPr>
              <a:t>85.В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Первая выставка передвижников (1) открывшаяся в 1871 году (2) убедительно продемонстрировала существование в живописи (3) складывавшегося на протяжении 60-х годов (4) нового направления.</a:t>
            </a:r>
          </a:p>
          <a:p>
            <a:pPr marL="0" indent="0">
              <a:buNone/>
            </a:pPr>
            <a:r>
              <a:rPr lang="ru-RU" dirty="0"/>
              <a:t>  	 1) 	1, 2, 4</a:t>
            </a:r>
          </a:p>
          <a:p>
            <a:pPr marL="0" indent="0">
              <a:buNone/>
            </a:pPr>
            <a:r>
              <a:rPr lang="ru-RU" dirty="0"/>
              <a:t>  	 2) 	1, 2</a:t>
            </a:r>
          </a:p>
          <a:p>
            <a:pPr marL="0" indent="0">
              <a:buNone/>
            </a:pPr>
            <a:r>
              <a:rPr lang="ru-RU" dirty="0"/>
              <a:t>  	 3) 	3, 4</a:t>
            </a:r>
          </a:p>
          <a:p>
            <a:pPr marL="0" indent="0">
              <a:buNone/>
            </a:pPr>
            <a:r>
              <a:rPr lang="ru-RU" dirty="0"/>
              <a:t>  	 4) 	1, 2, 3, 4</a:t>
            </a:r>
          </a:p>
          <a:p>
            <a:pPr marL="0" indent="0">
              <a:buNone/>
            </a:pPr>
            <a:endParaRPr lang="ru-RU" dirty="0"/>
          </a:p>
        </p:txBody>
      </p:sp>
    </p:spTree>
    <p:extLst>
      <p:ext uri="{BB962C8B-B14F-4D97-AF65-F5344CB8AC3E}">
        <p14:creationId xmlns:p14="http://schemas.microsoft.com/office/powerpoint/2010/main" val="8217898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332656"/>
            <a:ext cx="8435280" cy="5687144"/>
          </a:xfrm>
        </p:spPr>
        <p:txBody>
          <a:bodyPr>
            <a:normAutofit lnSpcReduction="10000"/>
          </a:bodyPr>
          <a:lstStyle/>
          <a:p>
            <a:pPr marL="0" indent="0">
              <a:buNone/>
            </a:pPr>
            <a:r>
              <a:rPr lang="ru-RU" dirty="0">
                <a:solidFill>
                  <a:schemeClr val="tx2"/>
                </a:solidFill>
              </a:rPr>
              <a:t>86.В каком варианте ответа правильно указаны все цифры, на месте которых в предложениях должны стоять запятые?</a:t>
            </a:r>
          </a:p>
          <a:p>
            <a:pPr marL="0" indent="0">
              <a:buNone/>
            </a:pPr>
            <a:endParaRPr lang="ru-RU" dirty="0"/>
          </a:p>
          <a:p>
            <a:pPr marL="0" indent="0">
              <a:buNone/>
            </a:pPr>
            <a:r>
              <a:rPr lang="ru-RU" dirty="0"/>
              <a:t>Хлебопашество сближает человека с природой, привязывает его к земле и (1) следовательно (2) к родине. Хлебопашество (3) конечно (4) закаляет характер, а ещё сохраняет здоровье, даёт тихие радости.</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33463348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88640"/>
            <a:ext cx="8435280" cy="6192688"/>
          </a:xfrm>
        </p:spPr>
        <p:txBody>
          <a:bodyPr/>
          <a:lstStyle/>
          <a:p>
            <a:pPr marL="0" indent="0">
              <a:buNone/>
            </a:pPr>
            <a:r>
              <a:rPr lang="ru-RU" dirty="0">
                <a:solidFill>
                  <a:schemeClr val="tx2"/>
                </a:solidFill>
              </a:rPr>
              <a:t>87.Укажите предложение, в котором нужно поставить одну запятую. (Знаки препинания не расставлены.)</a:t>
            </a:r>
          </a:p>
          <a:p>
            <a:pPr marL="0" indent="0">
              <a:buNone/>
            </a:pPr>
            <a:r>
              <a:rPr lang="ru-RU" dirty="0"/>
              <a:t>  	 1) 	Каждая встреча с этим человеком была приятной и радостной удивительной и запоминающейся.</a:t>
            </a:r>
          </a:p>
          <a:p>
            <a:pPr marL="0" indent="0">
              <a:buNone/>
            </a:pPr>
            <a:r>
              <a:rPr lang="ru-RU" dirty="0"/>
              <a:t>  	 2) 	А Герасим всё грёб да грёб.</a:t>
            </a:r>
          </a:p>
          <a:p>
            <a:pPr marL="0" indent="0">
              <a:buNone/>
            </a:pPr>
            <a:r>
              <a:rPr lang="ru-RU" dirty="0"/>
              <a:t>  	 3) 	Архивы и библиотеки отражают культурные и политические события и веяния эпохи.</a:t>
            </a:r>
          </a:p>
          <a:p>
            <a:pPr marL="0" indent="0">
              <a:buNone/>
            </a:pPr>
            <a:r>
              <a:rPr lang="ru-RU" dirty="0"/>
              <a:t>  	 4) 	Транспортные средства специального назначения могут передвигаться по земле и по воде и по воздуху.</a:t>
            </a:r>
          </a:p>
          <a:p>
            <a:pPr marL="0" indent="0">
              <a:buNone/>
            </a:pPr>
            <a:endParaRPr lang="ru-RU" dirty="0"/>
          </a:p>
        </p:txBody>
      </p:sp>
    </p:spTree>
    <p:extLst>
      <p:ext uri="{BB962C8B-B14F-4D97-AF65-F5344CB8AC3E}">
        <p14:creationId xmlns:p14="http://schemas.microsoft.com/office/powerpoint/2010/main" val="35765920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363272" cy="5759152"/>
          </a:xfrm>
        </p:spPr>
        <p:txBody>
          <a:bodyPr>
            <a:normAutofit fontScale="92500" lnSpcReduction="10000"/>
          </a:bodyPr>
          <a:lstStyle/>
          <a:p>
            <a:pPr marL="0" indent="0">
              <a:buNone/>
            </a:pPr>
            <a:r>
              <a:rPr lang="ru-RU" dirty="0">
                <a:solidFill>
                  <a:schemeClr val="tx2"/>
                </a:solidFill>
              </a:rPr>
              <a:t>88. Как объяснить постановку двоеточия в данном предложении?</a:t>
            </a:r>
          </a:p>
          <a:p>
            <a:pPr marL="0" indent="0">
              <a:buNone/>
            </a:pPr>
            <a:r>
              <a:rPr lang="ru-RU" dirty="0">
                <a:solidFill>
                  <a:srgbClr val="FF0000"/>
                </a:solidFill>
              </a:rPr>
              <a:t>Моя мать была довольна отъездом из Багрова: она не любила его и всегда говорила, что все её болезни происходят от низкого и сырого местоположения этой деревни.</a:t>
            </a:r>
          </a:p>
          <a:p>
            <a:pPr marL="0" indent="0">
              <a:buNone/>
            </a:pPr>
            <a:r>
              <a:rPr lang="ru-RU" dirty="0"/>
              <a:t>  	 1) 	Вторая часть сложного предложения противопоставлена по содержанию первой части.</a:t>
            </a:r>
          </a:p>
          <a:p>
            <a:pPr marL="0" indent="0">
              <a:buNone/>
            </a:pPr>
            <a:r>
              <a:rPr lang="ru-RU" dirty="0"/>
              <a:t>  	 2) 	Вторая часть сложного предложения указывает на причину того, о чём говорится в первой части.</a:t>
            </a:r>
          </a:p>
          <a:p>
            <a:pPr marL="0" indent="0">
              <a:buNone/>
            </a:pPr>
            <a:r>
              <a:rPr lang="ru-RU" dirty="0"/>
              <a:t>  	 3) 	Вторая часть сложного предложения содержит указание на быструю смену событий.</a:t>
            </a:r>
          </a:p>
          <a:p>
            <a:pPr marL="0" indent="0">
              <a:buNone/>
            </a:pPr>
            <a:r>
              <a:rPr lang="ru-RU" dirty="0"/>
              <a:t>  	 4) 	Первая часть сложного предложения указывает на время совершения того, о чём говорится во второй части.</a:t>
            </a:r>
          </a:p>
          <a:p>
            <a:pPr marL="0" indent="0">
              <a:buNone/>
            </a:pPr>
            <a:endParaRPr lang="ru-RU" dirty="0"/>
          </a:p>
        </p:txBody>
      </p:sp>
    </p:spTree>
    <p:extLst>
      <p:ext uri="{BB962C8B-B14F-4D97-AF65-F5344CB8AC3E}">
        <p14:creationId xmlns:p14="http://schemas.microsoft.com/office/powerpoint/2010/main" val="16592665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260648"/>
            <a:ext cx="8435280" cy="5759152"/>
          </a:xfrm>
        </p:spPr>
        <p:txBody>
          <a:bodyPr/>
          <a:lstStyle/>
          <a:p>
            <a:pPr marL="0" indent="0">
              <a:buNone/>
            </a:pPr>
            <a:r>
              <a:rPr lang="ru-RU" dirty="0">
                <a:solidFill>
                  <a:schemeClr val="tx2"/>
                </a:solidFill>
              </a:rPr>
              <a:t>89.В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В японских садах (1) часто используются камни (2) причудливая форма (3) которых (4) напоминает о вечности.</a:t>
            </a:r>
          </a:p>
          <a:p>
            <a:pPr marL="0" indent="0">
              <a:buNone/>
            </a:pPr>
            <a:r>
              <a:rPr lang="ru-RU" dirty="0"/>
              <a:t>  	 1) 	1, 3, 4</a:t>
            </a:r>
          </a:p>
          <a:p>
            <a:pPr marL="0" indent="0">
              <a:buNone/>
            </a:pPr>
            <a:r>
              <a:rPr lang="ru-RU" dirty="0"/>
              <a:t>  	 2) 	2</a:t>
            </a:r>
          </a:p>
          <a:p>
            <a:pPr marL="0" indent="0">
              <a:buNone/>
            </a:pPr>
            <a:r>
              <a:rPr lang="ru-RU" dirty="0"/>
              <a:t>  	 3) 	3</a:t>
            </a:r>
          </a:p>
          <a:p>
            <a:pPr marL="0" indent="0">
              <a:buNone/>
            </a:pPr>
            <a:r>
              <a:rPr lang="ru-RU" dirty="0"/>
              <a:t>  	 4) 	2, </a:t>
            </a:r>
            <a:r>
              <a:rPr lang="ru-RU" dirty="0" smtClean="0"/>
              <a:t>4</a:t>
            </a:r>
            <a:endParaRPr lang="ru-RU" dirty="0"/>
          </a:p>
        </p:txBody>
      </p:sp>
    </p:spTree>
    <p:extLst>
      <p:ext uri="{BB962C8B-B14F-4D97-AF65-F5344CB8AC3E}">
        <p14:creationId xmlns:p14="http://schemas.microsoft.com/office/powerpoint/2010/main" val="2148363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07504" y="404664"/>
            <a:ext cx="8579296" cy="6264696"/>
          </a:xfrm>
        </p:spPr>
        <p:txBody>
          <a:bodyPr>
            <a:normAutofit/>
          </a:bodyPr>
          <a:lstStyle/>
          <a:p>
            <a:pPr marL="0" indent="0">
              <a:buNone/>
            </a:pPr>
            <a:r>
              <a:rPr lang="ru-RU" dirty="0">
                <a:solidFill>
                  <a:srgbClr val="002060"/>
                </a:solidFill>
              </a:rPr>
              <a:t>8.В каком варианте ответа правильно указаны все цифры, на месте которых в предложении должны стоять запятые?</a:t>
            </a:r>
          </a:p>
          <a:p>
            <a:pPr marL="0" indent="0">
              <a:buNone/>
            </a:pPr>
            <a:r>
              <a:rPr lang="ru-RU" dirty="0"/>
              <a:t>Организму человека (1) необходимы микроэлементы (2) использование (3) которых (4) в комплексных удобрениях (5) увеличивает питательную ценность плодов и овощей.</a:t>
            </a:r>
          </a:p>
          <a:p>
            <a:pPr marL="0" indent="0">
              <a:buNone/>
            </a:pPr>
            <a:r>
              <a:rPr lang="ru-RU" dirty="0"/>
              <a:t>  	 1) 	1, 4 </a:t>
            </a:r>
          </a:p>
          <a:p>
            <a:pPr marL="0" indent="0">
              <a:buNone/>
            </a:pPr>
            <a:r>
              <a:rPr lang="ru-RU" dirty="0"/>
              <a:t>  	 2) 	2</a:t>
            </a:r>
          </a:p>
          <a:p>
            <a:pPr marL="0" indent="0">
              <a:buNone/>
            </a:pPr>
            <a:r>
              <a:rPr lang="ru-RU" dirty="0"/>
              <a:t>  	 3) 	1, 3</a:t>
            </a:r>
          </a:p>
          <a:p>
            <a:pPr marL="0" indent="0">
              <a:buNone/>
            </a:pPr>
            <a:r>
              <a:rPr lang="ru-RU" dirty="0"/>
              <a:t>  	 4) 	2, 5</a:t>
            </a:r>
          </a:p>
          <a:p>
            <a:pPr marL="0" indent="0">
              <a:buNone/>
            </a:pPr>
            <a:r>
              <a:rPr lang="ru-RU" dirty="0" smtClean="0"/>
              <a:t> </a:t>
            </a:r>
            <a:endParaRPr lang="ru-RU" dirty="0"/>
          </a:p>
        </p:txBody>
      </p:sp>
    </p:spTree>
    <p:extLst>
      <p:ext uri="{BB962C8B-B14F-4D97-AF65-F5344CB8AC3E}">
        <p14:creationId xmlns:p14="http://schemas.microsoft.com/office/powerpoint/2010/main" val="419723634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404664"/>
            <a:ext cx="8507288" cy="6120680"/>
          </a:xfrm>
        </p:spPr>
        <p:txBody>
          <a:bodyPr/>
          <a:lstStyle/>
          <a:p>
            <a:pPr marL="0" indent="0">
              <a:buNone/>
            </a:pPr>
            <a:r>
              <a:rPr lang="ru-RU" dirty="0">
                <a:solidFill>
                  <a:schemeClr val="tx2"/>
                </a:solidFill>
              </a:rPr>
              <a:t>90.В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Катя очень серьёзно готовилась к первому в своей жизни экзамену (1) и (2) когда она оказалась в аудитории перед сидящими преподавателями (3) ей стало радостно (4) оттого что появилась возможность блеснуть накопленными знаниями.</a:t>
            </a:r>
          </a:p>
          <a:p>
            <a:pPr marL="0" indent="0">
              <a:buNone/>
            </a:pPr>
            <a:r>
              <a:rPr lang="ru-RU" dirty="0"/>
              <a:t>  	 1) 	1, 2</a:t>
            </a:r>
          </a:p>
          <a:p>
            <a:pPr marL="0" indent="0">
              <a:buNone/>
            </a:pPr>
            <a:r>
              <a:rPr lang="ru-RU" dirty="0"/>
              <a:t>  	 2) 	1, 2, 4</a:t>
            </a:r>
          </a:p>
          <a:p>
            <a:pPr marL="0" indent="0">
              <a:buNone/>
            </a:pPr>
            <a:r>
              <a:rPr lang="ru-RU" dirty="0"/>
              <a:t>  	 3) 	1, 2, 3, 4</a:t>
            </a:r>
          </a:p>
          <a:p>
            <a:pPr marL="0" indent="0">
              <a:buNone/>
            </a:pPr>
            <a:r>
              <a:rPr lang="ru-RU" dirty="0"/>
              <a:t>  	 4) 	3, 4</a:t>
            </a:r>
          </a:p>
          <a:p>
            <a:pPr marL="0" indent="0">
              <a:buNone/>
            </a:pPr>
            <a:endParaRPr lang="ru-RU" dirty="0"/>
          </a:p>
        </p:txBody>
      </p:sp>
    </p:spTree>
    <p:extLst>
      <p:ext uri="{BB962C8B-B14F-4D97-AF65-F5344CB8AC3E}">
        <p14:creationId xmlns:p14="http://schemas.microsoft.com/office/powerpoint/2010/main" val="13235217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201168"/>
            <a:ext cx="8291264" cy="5818632"/>
          </a:xfrm>
        </p:spPr>
        <p:txBody>
          <a:bodyPr/>
          <a:lstStyle/>
          <a:p>
            <a:pPr marL="0" indent="0">
              <a:buNone/>
            </a:pPr>
            <a:r>
              <a:rPr lang="ru-RU" dirty="0">
                <a:solidFill>
                  <a:schemeClr val="tx2"/>
                </a:solidFill>
              </a:rPr>
              <a:t>91.Укажите правильное объяснение пунктуации в предложении:</a:t>
            </a:r>
          </a:p>
          <a:p>
            <a:pPr marL="0" indent="0">
              <a:buNone/>
            </a:pPr>
            <a:endParaRPr lang="ru-RU" dirty="0"/>
          </a:p>
          <a:p>
            <a:pPr marL="0" indent="0">
              <a:buNone/>
            </a:pPr>
            <a:r>
              <a:rPr lang="ru-RU" dirty="0">
                <a:solidFill>
                  <a:srgbClr val="C00000"/>
                </a:solidFill>
              </a:rPr>
              <a:t>Сквозь дождь лучилось солнце ( ) и золотило капли на траве.</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перед союзом И запятая не нужна.</a:t>
            </a:r>
          </a:p>
          <a:p>
            <a:pPr marL="0" indent="0">
              <a:buNone/>
            </a:pPr>
            <a:r>
              <a:rPr lang="ru-RU" dirty="0"/>
              <a:t>  	 3) 	Сложносочинённое предложение, перед союзом И нужна запятая.</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100794791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251520" y="116632"/>
            <a:ext cx="8435280" cy="5903168"/>
          </a:xfrm>
        </p:spPr>
        <p:txBody>
          <a:bodyPr/>
          <a:lstStyle/>
          <a:p>
            <a:pPr marL="0" indent="0">
              <a:buNone/>
            </a:pPr>
            <a:r>
              <a:rPr lang="ru-RU" dirty="0">
                <a:solidFill>
                  <a:schemeClr val="tx2"/>
                </a:solidFill>
              </a:rPr>
              <a:t>92.В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Табун стал медленно разбредаться по (1) не вспаханному весной полю (2) покрытому росой и паром (3) поднимавшимся от реки (4) огибавшей поле.</a:t>
            </a:r>
          </a:p>
          <a:p>
            <a:pPr marL="0" indent="0">
              <a:buNone/>
            </a:pPr>
            <a:r>
              <a:rPr lang="ru-RU" dirty="0"/>
              <a:t>  	 1) 	1, 2, 3</a:t>
            </a:r>
          </a:p>
          <a:p>
            <a:pPr marL="0" indent="0">
              <a:buNone/>
            </a:pPr>
            <a:r>
              <a:rPr lang="ru-RU" dirty="0"/>
              <a:t>  	 2) 	2, 3, 4</a:t>
            </a:r>
          </a:p>
          <a:p>
            <a:pPr marL="0" indent="0">
              <a:buNone/>
            </a:pPr>
            <a:r>
              <a:rPr lang="ru-RU" dirty="0"/>
              <a:t>  	 3) 	3, 4</a:t>
            </a:r>
          </a:p>
          <a:p>
            <a:pPr marL="0" indent="0">
              <a:buNone/>
            </a:pPr>
            <a:r>
              <a:rPr lang="ru-RU" dirty="0"/>
              <a:t>  	 4) 	1, 2, 4</a:t>
            </a:r>
          </a:p>
          <a:p>
            <a:pPr marL="0" indent="0">
              <a:buNone/>
            </a:pPr>
            <a:endParaRPr lang="ru-RU" dirty="0"/>
          </a:p>
        </p:txBody>
      </p:sp>
    </p:spTree>
    <p:extLst>
      <p:ext uri="{BB962C8B-B14F-4D97-AF65-F5344CB8AC3E}">
        <p14:creationId xmlns:p14="http://schemas.microsoft.com/office/powerpoint/2010/main" val="3891248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363272" cy="5687144"/>
          </a:xfrm>
        </p:spPr>
        <p:txBody>
          <a:bodyPr/>
          <a:lstStyle/>
          <a:p>
            <a:pPr marL="0" indent="0">
              <a:buNone/>
            </a:pPr>
            <a:r>
              <a:rPr lang="ru-RU" dirty="0">
                <a:solidFill>
                  <a:schemeClr val="tx2"/>
                </a:solidFill>
              </a:rPr>
              <a:t>93. В каком варианте ответа правильно указаны все цифры, на месте которых в предложениях должны стоять запятые?</a:t>
            </a:r>
          </a:p>
          <a:p>
            <a:pPr marL="0" indent="0">
              <a:buNone/>
            </a:pPr>
            <a:r>
              <a:rPr lang="ru-RU" dirty="0"/>
              <a:t>Хорошие книги (1) конечно (2) развивают ум и вырабатывают вкус.</a:t>
            </a:r>
          </a:p>
          <a:p>
            <a:pPr marL="0" indent="0">
              <a:buNone/>
            </a:pPr>
            <a:r>
              <a:rPr lang="ru-RU" dirty="0"/>
              <a:t>В конце апреля (3) всё-таки (4) уже тепло.</a:t>
            </a:r>
          </a:p>
          <a:p>
            <a:pPr marL="0" indent="0">
              <a:buNone/>
            </a:pPr>
            <a:r>
              <a:rPr lang="ru-RU" dirty="0"/>
              <a:t>  	 1) 	1</a:t>
            </a:r>
          </a:p>
          <a:p>
            <a:pPr marL="0" indent="0">
              <a:buNone/>
            </a:pPr>
            <a:r>
              <a:rPr lang="ru-RU" dirty="0"/>
              <a:t>  	 2) 	1, 2</a:t>
            </a:r>
          </a:p>
          <a:p>
            <a:pPr marL="0" indent="0">
              <a:buNone/>
            </a:pPr>
            <a:r>
              <a:rPr lang="ru-RU" dirty="0"/>
              <a:t>  	 3) 	3</a:t>
            </a:r>
          </a:p>
          <a:p>
            <a:pPr marL="0" indent="0">
              <a:buNone/>
            </a:pPr>
            <a:r>
              <a:rPr lang="ru-RU" dirty="0"/>
              <a:t>  	 4) 	3, 4</a:t>
            </a:r>
          </a:p>
          <a:p>
            <a:pPr marL="0" indent="0">
              <a:buNone/>
            </a:pPr>
            <a:endParaRPr lang="ru-RU" dirty="0"/>
          </a:p>
        </p:txBody>
      </p:sp>
    </p:spTree>
    <p:extLst>
      <p:ext uri="{BB962C8B-B14F-4D97-AF65-F5344CB8AC3E}">
        <p14:creationId xmlns:p14="http://schemas.microsoft.com/office/powerpoint/2010/main" val="72929517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332656"/>
            <a:ext cx="8507288" cy="6120680"/>
          </a:xfrm>
        </p:spPr>
        <p:txBody>
          <a:bodyPr/>
          <a:lstStyle/>
          <a:p>
            <a:pPr marL="0" indent="0">
              <a:buNone/>
            </a:pPr>
            <a:r>
              <a:rPr lang="ru-RU" dirty="0">
                <a:solidFill>
                  <a:schemeClr val="tx2"/>
                </a:solidFill>
              </a:rPr>
              <a:t>94.  Укажите предложение, в котором нужно поставить одну запятую. (Знаки препинания не расставлены.)</a:t>
            </a:r>
          </a:p>
          <a:p>
            <a:pPr marL="0" indent="0">
              <a:buNone/>
            </a:pPr>
            <a:r>
              <a:rPr lang="ru-RU" dirty="0"/>
              <a:t>  	 1) 	Работа шла быстро и весело и была вовремя закончена.</a:t>
            </a:r>
          </a:p>
          <a:p>
            <a:pPr marL="0" indent="0">
              <a:buNone/>
            </a:pPr>
            <a:r>
              <a:rPr lang="ru-RU" dirty="0"/>
              <a:t>  	 2) 	Довольно скоро он обжился в этом районе и подружился с соседями.</a:t>
            </a:r>
          </a:p>
          <a:p>
            <a:pPr marL="0" indent="0">
              <a:buNone/>
            </a:pPr>
            <a:r>
              <a:rPr lang="ru-RU" dirty="0"/>
              <a:t>  	 3) 	На роль собирательницы русских земель в ХIV веке претендовали Литва и Тверь и Москва.</a:t>
            </a:r>
          </a:p>
          <a:p>
            <a:pPr marL="0" indent="0">
              <a:buNone/>
            </a:pPr>
            <a:r>
              <a:rPr lang="ru-RU" dirty="0"/>
              <a:t>  	 4) 	Причастия способны как образно описать предмет или явление так и представить его признак в динамике.</a:t>
            </a:r>
          </a:p>
          <a:p>
            <a:pPr marL="0" indent="0">
              <a:buNone/>
            </a:pPr>
            <a:endParaRPr lang="ru-RU" dirty="0"/>
          </a:p>
        </p:txBody>
      </p:sp>
    </p:spTree>
    <p:extLst>
      <p:ext uri="{BB962C8B-B14F-4D97-AF65-F5344CB8AC3E}">
        <p14:creationId xmlns:p14="http://schemas.microsoft.com/office/powerpoint/2010/main" val="96674984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404664"/>
            <a:ext cx="8291264" cy="5615136"/>
          </a:xfrm>
        </p:spPr>
        <p:txBody>
          <a:bodyPr>
            <a:normAutofit/>
          </a:bodyPr>
          <a:lstStyle/>
          <a:p>
            <a:pPr marL="0" indent="0">
              <a:buNone/>
            </a:pPr>
            <a:r>
              <a:rPr lang="ru-RU" dirty="0">
                <a:solidFill>
                  <a:srgbClr val="002060"/>
                </a:solidFill>
              </a:rPr>
              <a:t>95.В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Срезанная сирень (1) стебли (2) которой (3) расщепляют и очищают от коры (4) долго стоит в вазе.</a:t>
            </a:r>
          </a:p>
          <a:p>
            <a:pPr marL="0" indent="0">
              <a:buNone/>
            </a:pPr>
            <a:r>
              <a:rPr lang="ru-RU" dirty="0"/>
              <a:t>  	 1) 	1, 4</a:t>
            </a:r>
          </a:p>
          <a:p>
            <a:pPr marL="0" indent="0">
              <a:buNone/>
            </a:pPr>
            <a:r>
              <a:rPr lang="ru-RU" dirty="0"/>
              <a:t>  	 2) 	2</a:t>
            </a:r>
          </a:p>
          <a:p>
            <a:pPr marL="0" indent="0">
              <a:buNone/>
            </a:pPr>
            <a:r>
              <a:rPr lang="ru-RU" dirty="0"/>
              <a:t>  	 3) 	1,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359589395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14400" y="404664"/>
            <a:ext cx="7772400" cy="5615136"/>
          </a:xfrm>
        </p:spPr>
        <p:txBody>
          <a:bodyPr/>
          <a:lstStyle/>
          <a:p>
            <a:pPr marL="0" indent="0">
              <a:buNone/>
            </a:pPr>
            <a:r>
              <a:rPr lang="ru-RU" dirty="0">
                <a:solidFill>
                  <a:srgbClr val="002060"/>
                </a:solidFill>
              </a:rPr>
              <a:t>96.В каком варианте ответа правильно указаны все цифры, на месте которых в предложении должны стоять запятые?</a:t>
            </a:r>
          </a:p>
          <a:p>
            <a:pPr marL="0" indent="0">
              <a:buNone/>
            </a:pPr>
            <a:endParaRPr lang="ru-RU" dirty="0">
              <a:solidFill>
                <a:srgbClr val="002060"/>
              </a:solidFill>
            </a:endParaRPr>
          </a:p>
          <a:p>
            <a:pPr marL="0" indent="0">
              <a:buNone/>
            </a:pPr>
            <a:r>
              <a:rPr lang="ru-RU" dirty="0"/>
              <a:t>После того как все гости разъехались (1) хозяйке захотелось побыть одной (2) и (3) когда Антон попросил разрешения провести вечер у соседей (4) она не стала удерживать сына.</a:t>
            </a:r>
          </a:p>
          <a:p>
            <a:pPr marL="0" indent="0">
              <a:buNone/>
            </a:pPr>
            <a:r>
              <a:rPr lang="ru-RU" dirty="0"/>
              <a:t>  	 1) 	1, 2, 4</a:t>
            </a:r>
          </a:p>
          <a:p>
            <a:pPr marL="0" indent="0">
              <a:buNone/>
            </a:pPr>
            <a:r>
              <a:rPr lang="ru-RU" dirty="0"/>
              <a:t>  	 2) 	1, 2, 3, 4</a:t>
            </a:r>
          </a:p>
          <a:p>
            <a:pPr marL="0" indent="0">
              <a:buNone/>
            </a:pPr>
            <a:r>
              <a:rPr lang="ru-RU" dirty="0"/>
              <a:t>  	 3) 	1, 3</a:t>
            </a:r>
          </a:p>
          <a:p>
            <a:pPr marL="0" indent="0">
              <a:buNone/>
            </a:pPr>
            <a:r>
              <a:rPr lang="ru-RU" dirty="0"/>
              <a:t>  	 4) 	2, 4</a:t>
            </a:r>
          </a:p>
          <a:p>
            <a:pPr marL="0" indent="0">
              <a:buNone/>
            </a:pPr>
            <a:endParaRPr lang="ru-RU" dirty="0"/>
          </a:p>
        </p:txBody>
      </p:sp>
    </p:spTree>
    <p:extLst>
      <p:ext uri="{BB962C8B-B14F-4D97-AF65-F5344CB8AC3E}">
        <p14:creationId xmlns:p14="http://schemas.microsoft.com/office/powerpoint/2010/main" val="26687052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914400" y="476672"/>
            <a:ext cx="7772400" cy="5543128"/>
          </a:xfrm>
        </p:spPr>
        <p:txBody>
          <a:bodyPr>
            <a:normAutofit lnSpcReduction="10000"/>
          </a:bodyPr>
          <a:lstStyle/>
          <a:p>
            <a:pPr marL="0" indent="0">
              <a:buNone/>
            </a:pPr>
            <a:r>
              <a:rPr lang="ru-RU" dirty="0">
                <a:solidFill>
                  <a:srgbClr val="002060"/>
                </a:solidFill>
              </a:rPr>
              <a:t>97.Укажите правильное объяснение постановки запятой или её отсутствия в предложении:</a:t>
            </a:r>
          </a:p>
          <a:p>
            <a:pPr marL="0" indent="0">
              <a:buNone/>
            </a:pPr>
            <a:endParaRPr lang="ru-RU" dirty="0"/>
          </a:p>
          <a:p>
            <a:pPr marL="0" indent="0">
              <a:buNone/>
            </a:pPr>
            <a:r>
              <a:rPr lang="ru-RU" dirty="0">
                <a:solidFill>
                  <a:srgbClr val="FF0000"/>
                </a:solidFill>
              </a:rPr>
              <a:t>Воздух весь был наполнен прохладой ( ) и всё вокруг дышало вольной свежестью моря.</a:t>
            </a:r>
          </a:p>
          <a:p>
            <a:pPr marL="0" indent="0">
              <a:buNone/>
            </a:pPr>
            <a:r>
              <a:rPr lang="ru-RU" dirty="0"/>
              <a:t>  	 1) 	Простое предложение с однородными членами, перед союзом И запятая не нужна.</a:t>
            </a:r>
          </a:p>
          <a:p>
            <a:pPr marL="0" indent="0">
              <a:buNone/>
            </a:pPr>
            <a:r>
              <a:rPr lang="ru-RU" dirty="0"/>
              <a:t>  	 2) 	Сложносочинённое предложение, перед союзом И запятая не нужна.</a:t>
            </a:r>
          </a:p>
          <a:p>
            <a:pPr marL="0" indent="0">
              <a:buNone/>
            </a:pPr>
            <a:r>
              <a:rPr lang="ru-RU" dirty="0"/>
              <a:t>  	 3) 	Сложносочинённое предложение, перед союзом И нужна запятая.</a:t>
            </a:r>
          </a:p>
          <a:p>
            <a:pPr marL="0" indent="0">
              <a:buNone/>
            </a:pPr>
            <a:r>
              <a:rPr lang="ru-RU" dirty="0"/>
              <a:t>  	 4) 	Простое предложение с однородными членами, перед союзом И нужна запятая.</a:t>
            </a:r>
          </a:p>
          <a:p>
            <a:pPr marL="0" indent="0">
              <a:buNone/>
            </a:pPr>
            <a:endParaRPr lang="ru-RU" dirty="0"/>
          </a:p>
        </p:txBody>
      </p:sp>
    </p:spTree>
    <p:extLst>
      <p:ext uri="{BB962C8B-B14F-4D97-AF65-F5344CB8AC3E}">
        <p14:creationId xmlns:p14="http://schemas.microsoft.com/office/powerpoint/2010/main" val="42021131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260648"/>
            <a:ext cx="8363272" cy="5759152"/>
          </a:xfrm>
        </p:spPr>
        <p:txBody>
          <a:bodyPr/>
          <a:lstStyle/>
          <a:p>
            <a:pPr marL="0" indent="0">
              <a:buNone/>
            </a:pPr>
            <a:r>
              <a:rPr lang="ru-RU" dirty="0">
                <a:solidFill>
                  <a:srgbClr val="002060"/>
                </a:solidFill>
              </a:rPr>
              <a:t>98.В каком варианте ответа правильно указаны все цифры, на месте которых в предложении должны стоять запятые?</a:t>
            </a:r>
          </a:p>
          <a:p>
            <a:pPr marL="0" indent="0">
              <a:buNone/>
            </a:pPr>
            <a:endParaRPr lang="ru-RU" dirty="0"/>
          </a:p>
          <a:p>
            <a:pPr marL="0" indent="0">
              <a:buNone/>
            </a:pPr>
            <a:r>
              <a:rPr lang="ru-RU" dirty="0"/>
              <a:t>Старый штурман (1) перенёсший на своём долгом веку (2) немало штормов (3) не растерялся (4) попав в незнакомую обстановку.</a:t>
            </a:r>
          </a:p>
          <a:p>
            <a:pPr marL="0" indent="0">
              <a:buNone/>
            </a:pPr>
            <a:r>
              <a:rPr lang="ru-RU" dirty="0"/>
              <a:t>  	 1) 	1, 2, 3</a:t>
            </a:r>
          </a:p>
          <a:p>
            <a:pPr marL="0" indent="0">
              <a:buNone/>
            </a:pPr>
            <a:r>
              <a:rPr lang="ru-RU" dirty="0"/>
              <a:t>  	 2) 	3, 4</a:t>
            </a:r>
          </a:p>
          <a:p>
            <a:pPr marL="0" indent="0">
              <a:buNone/>
            </a:pPr>
            <a:r>
              <a:rPr lang="ru-RU" dirty="0"/>
              <a:t>  	 3) 	1, 3, 4</a:t>
            </a:r>
          </a:p>
          <a:p>
            <a:pPr marL="0" indent="0">
              <a:buNone/>
            </a:pPr>
            <a:r>
              <a:rPr lang="ru-RU" dirty="0"/>
              <a:t>  	 4) 	1, 4</a:t>
            </a:r>
          </a:p>
          <a:p>
            <a:pPr marL="0" indent="0">
              <a:buNone/>
            </a:pPr>
            <a:endParaRPr lang="ru-RU" dirty="0"/>
          </a:p>
        </p:txBody>
      </p:sp>
    </p:spTree>
    <p:extLst>
      <p:ext uri="{BB962C8B-B14F-4D97-AF65-F5344CB8AC3E}">
        <p14:creationId xmlns:p14="http://schemas.microsoft.com/office/powerpoint/2010/main" val="31321072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23528" y="332656"/>
            <a:ext cx="8363272" cy="5687144"/>
          </a:xfrm>
        </p:spPr>
        <p:txBody>
          <a:bodyPr>
            <a:normAutofit/>
          </a:bodyPr>
          <a:lstStyle/>
          <a:p>
            <a:pPr marL="0" indent="0">
              <a:buNone/>
            </a:pPr>
            <a:r>
              <a:rPr lang="ru-RU" dirty="0">
                <a:solidFill>
                  <a:srgbClr val="002060"/>
                </a:solidFill>
              </a:rPr>
              <a:t>99.В каком варианте ответа правильно указаны все цифры, на месте которых в предложениях должны стоять запятые?</a:t>
            </a:r>
          </a:p>
          <a:p>
            <a:pPr marL="0" indent="0">
              <a:buNone/>
            </a:pPr>
            <a:endParaRPr lang="ru-RU" dirty="0"/>
          </a:p>
          <a:p>
            <a:pPr marL="0" indent="0">
              <a:buNone/>
            </a:pPr>
            <a:r>
              <a:rPr lang="ru-RU" dirty="0"/>
              <a:t>Зеркалом души стало привычным называть (1) разумеется (2) глаза. Их (3) видимо (4) можно сравнить с окнами, через которые вливаются в душу впечатления яркого, сверкающего, цветного мира.</a:t>
            </a:r>
          </a:p>
          <a:p>
            <a:pPr marL="0" indent="0">
              <a:buNone/>
            </a:pPr>
            <a:r>
              <a:rPr lang="ru-RU" dirty="0"/>
              <a:t>  	 1) 	1, 2, 3, 4</a:t>
            </a:r>
          </a:p>
          <a:p>
            <a:pPr marL="0" indent="0">
              <a:buNone/>
            </a:pPr>
            <a:r>
              <a:rPr lang="ru-RU" dirty="0"/>
              <a:t>  	 2) 	1, 2</a:t>
            </a:r>
          </a:p>
          <a:p>
            <a:pPr marL="0" indent="0">
              <a:buNone/>
            </a:pPr>
            <a:r>
              <a:rPr lang="ru-RU" dirty="0"/>
              <a:t>  	 3) 	3, 4</a:t>
            </a:r>
          </a:p>
          <a:p>
            <a:pPr marL="0" indent="0">
              <a:buNone/>
            </a:pPr>
            <a:r>
              <a:rPr lang="ru-RU" dirty="0"/>
              <a:t>  	 4) 	1, 3</a:t>
            </a:r>
          </a:p>
          <a:p>
            <a:pPr marL="0" indent="0">
              <a:buNone/>
            </a:pPr>
            <a:endParaRPr lang="ru-RU" dirty="0"/>
          </a:p>
        </p:txBody>
      </p:sp>
    </p:spTree>
    <p:extLst>
      <p:ext uri="{BB962C8B-B14F-4D97-AF65-F5344CB8AC3E}">
        <p14:creationId xmlns:p14="http://schemas.microsoft.com/office/powerpoint/2010/main" val="872826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TotalTime>
  <Words>4467</Words>
  <Application>Microsoft Office PowerPoint</Application>
  <PresentationFormat>Экран (4:3)</PresentationFormat>
  <Paragraphs>639</Paragraphs>
  <Slides>104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104</vt:i4>
      </vt:variant>
    </vt:vector>
  </HeadingPairs>
  <TitlesOfParts>
    <vt:vector size="105" baseType="lpstr">
      <vt:lpstr>Справедливость</vt:lpstr>
      <vt:lpstr>Подготовка к ЕГЭ (пунктуация)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к ЕГЭ</dc:title>
  <cp:lastModifiedBy>Home</cp:lastModifiedBy>
  <cp:revision>9</cp:revision>
  <dcterms:modified xsi:type="dcterms:W3CDTF">2014-05-11T04:37:59Z</dcterms:modified>
</cp:coreProperties>
</file>