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docProps/custom.xml" ContentType="application/vnd.openxmlformats-officedocument.custom-properties+xml"/>
  <Override PartName="/ppt/charts/chart7.xml" ContentType="application/vnd.openxmlformats-officedocument.drawingml.char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300" r:id="rId6"/>
    <p:sldId id="261" r:id="rId7"/>
    <p:sldId id="262" r:id="rId8"/>
    <p:sldId id="264" r:id="rId9"/>
    <p:sldId id="265" r:id="rId10"/>
    <p:sldId id="299" r:id="rId11"/>
    <p:sldId id="267" r:id="rId12"/>
    <p:sldId id="286" r:id="rId13"/>
    <p:sldId id="287" r:id="rId14"/>
    <p:sldId id="288" r:id="rId15"/>
    <p:sldId id="289" r:id="rId16"/>
    <p:sldId id="291" r:id="rId17"/>
    <p:sldId id="290" r:id="rId18"/>
    <p:sldId id="292" r:id="rId19"/>
    <p:sldId id="293" r:id="rId20"/>
    <p:sldId id="301" r:id="rId21"/>
    <p:sldId id="294" r:id="rId22"/>
    <p:sldId id="295" r:id="rId23"/>
    <p:sldId id="296" r:id="rId24"/>
    <p:sldId id="297" r:id="rId25"/>
    <p:sldId id="298" r:id="rId26"/>
    <p:sldId id="302" r:id="rId27"/>
    <p:sldId id="275" r:id="rId28"/>
    <p:sldId id="276" r:id="rId29"/>
    <p:sldId id="279" r:id="rId30"/>
    <p:sldId id="277" r:id="rId31"/>
    <p:sldId id="278" r:id="rId32"/>
    <p:sldId id="280" r:id="rId33"/>
    <p:sldId id="281" r:id="rId34"/>
    <p:sldId id="282" r:id="rId35"/>
    <p:sldId id="283" r:id="rId36"/>
    <p:sldId id="285" r:id="rId37"/>
    <p:sldId id="284" r:id="rId3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7D14"/>
    <a:srgbClr val="5202AA"/>
    <a:srgbClr val="20E49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58" autoAdjust="0"/>
    <p:restoredTop sz="94681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5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3200" dirty="0" smtClean="0">
                <a:latin typeface="Monotype Corsiva" pitchFamily="66" charset="0"/>
              </a:rPr>
              <a:t>Уровень мотивации</a:t>
            </a:r>
            <a:r>
              <a:rPr lang="ru-RU" sz="3200" baseline="0" dirty="0" smtClean="0">
                <a:latin typeface="Monotype Corsiva" pitchFamily="66" charset="0"/>
              </a:rPr>
              <a:t> учения </a:t>
            </a:r>
          </a:p>
          <a:p>
            <a:pPr>
              <a:defRPr/>
            </a:pPr>
            <a:r>
              <a:rPr lang="ru-RU" sz="3200" baseline="0" dirty="0" smtClean="0">
                <a:latin typeface="Monotype Corsiva" pitchFamily="66" charset="0"/>
              </a:rPr>
              <a:t>обучающихся  1 класса</a:t>
            </a:r>
            <a:endParaRPr lang="ru-RU" sz="3200" dirty="0">
              <a:latin typeface="Monotype Corsiva" pitchFamily="66" charset="0"/>
            </a:endParaRPr>
          </a:p>
        </c:rich>
      </c:tx>
      <c:layout>
        <c:manualLayout>
          <c:xMode val="edge"/>
          <c:yMode val="edge"/>
          <c:x val="0.2587222222222223"/>
          <c:y val="1.8517060367454067E-3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spPr>
              <a:solidFill>
                <a:srgbClr val="00B050"/>
              </a:solidFill>
            </c:spPr>
          </c:dPt>
          <c:dPt>
            <c:idx val="1"/>
            <c:spPr>
              <a:solidFill>
                <a:srgbClr val="FFFF00"/>
              </a:solidFill>
            </c:spPr>
          </c:dPt>
          <c:dPt>
            <c:idx val="2"/>
            <c:spPr>
              <a:solidFill>
                <a:srgbClr val="FF0000"/>
              </a:solidFill>
            </c:spPr>
          </c:dPt>
          <c:dLbls>
            <c:txPr>
              <a:bodyPr/>
              <a:lstStyle/>
              <a:p>
                <a:pPr>
                  <a:defRPr sz="2800" b="1"/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Лист1!$A$2:$A$5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0.19000000000000006</c:v>
                </c:pt>
                <c:pt idx="1">
                  <c:v>0.67000000000000082</c:v>
                </c:pt>
                <c:pt idx="2">
                  <c:v>0.14000000000000001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egendEntry>
        <c:idx val="3"/>
        <c:delete val="1"/>
      </c:legendEntry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6"/>
  <c:chart>
    <c:title>
      <c:tx>
        <c:rich>
          <a:bodyPr/>
          <a:lstStyle/>
          <a:p>
            <a:pPr>
              <a:defRPr/>
            </a:pPr>
            <a:r>
              <a:rPr lang="ru-RU" sz="3200" dirty="0">
                <a:latin typeface="Monotype Corsiva" pitchFamily="66" charset="0"/>
              </a:rPr>
              <a:t>Уровень мотивации </a:t>
            </a:r>
            <a:r>
              <a:rPr lang="ru-RU" sz="3200" dirty="0" smtClean="0">
                <a:latin typeface="Monotype Corsiva" pitchFamily="66" charset="0"/>
              </a:rPr>
              <a:t> учения </a:t>
            </a:r>
          </a:p>
          <a:p>
            <a:pPr>
              <a:defRPr/>
            </a:pPr>
            <a:r>
              <a:rPr lang="ru-RU" sz="3200" dirty="0" smtClean="0">
                <a:latin typeface="Monotype Corsiva" pitchFamily="66" charset="0"/>
              </a:rPr>
              <a:t>обучающихся </a:t>
            </a:r>
            <a:r>
              <a:rPr lang="ru-RU" sz="3200" dirty="0">
                <a:latin typeface="Monotype Corsiva" pitchFamily="66" charset="0"/>
              </a:rPr>
              <a:t>9 класса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Уровень мотивации обучающихся 9 класса</c:v>
                </c:pt>
              </c:strCache>
            </c:strRef>
          </c:tx>
          <c:explosion val="25"/>
          <c:dPt>
            <c:idx val="0"/>
            <c:spPr>
              <a:solidFill>
                <a:srgbClr val="00B050"/>
              </a:solidFill>
            </c:spPr>
          </c:dPt>
          <c:dPt>
            <c:idx val="1"/>
            <c:spPr>
              <a:solidFill>
                <a:srgbClr val="00B0F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FC7D14"/>
              </a:solidFill>
            </c:spPr>
          </c:dPt>
          <c:dPt>
            <c:idx val="4"/>
            <c:spPr>
              <a:solidFill>
                <a:srgbClr val="FF0000"/>
              </a:solidFill>
            </c:spPr>
          </c:dPt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Percent val="1"/>
          </c:dLbls>
          <c:cat>
            <c:strRef>
              <c:f>Лист1!$A$2:$A$6</c:f>
              <c:strCache>
                <c:ptCount val="5"/>
                <c:pt idx="0">
                  <c:v>Очень высокий</c:v>
                </c:pt>
                <c:pt idx="1">
                  <c:v>Высокий</c:v>
                </c:pt>
                <c:pt idx="2">
                  <c:v>Средний</c:v>
                </c:pt>
                <c:pt idx="3">
                  <c:v>Сниженный</c:v>
                </c:pt>
                <c:pt idx="4">
                  <c:v>Низкий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 formatCode="0.00%">
                  <c:v>6.0000000000000005E-2</c:v>
                </c:pt>
                <c:pt idx="1">
                  <c:v>0.17500000000000002</c:v>
                </c:pt>
                <c:pt idx="2" formatCode="0.00%">
                  <c:v>0.53</c:v>
                </c:pt>
                <c:pt idx="3">
                  <c:v>0.17500000000000002</c:v>
                </c:pt>
                <c:pt idx="4">
                  <c:v>6.0000000000000005E-2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>
        <c:manualLayout>
          <c:xMode val="edge"/>
          <c:yMode val="edge"/>
          <c:x val="0.76569584051791784"/>
          <c:y val="0.36654286964129484"/>
          <c:w val="0.22597082523740433"/>
          <c:h val="0.29065470982793817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Преобладание мотивов</c:v>
                </c:pt>
              </c:strCache>
            </c:strRef>
          </c:tx>
          <c:explosion val="25"/>
          <c:dPt>
            <c:idx val="0"/>
            <c:spPr>
              <a:solidFill>
                <a:schemeClr val="tx2">
                  <a:lumMod val="40000"/>
                  <a:lumOff val="60000"/>
                </a:schemeClr>
              </a:solidFill>
            </c:spPr>
          </c:dPt>
          <c:dPt>
            <c:idx val="1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Lbls>
            <c:dLbl>
              <c:idx val="1"/>
              <c:spPr/>
              <c:txPr>
                <a:bodyPr/>
                <a:lstStyle/>
                <a:p>
                  <a:pPr>
                    <a:defRPr sz="2400" b="1">
                      <a:latin typeface="+mj-lt"/>
                    </a:defRPr>
                  </a:pPr>
                  <a:endParaRPr lang="ru-RU"/>
                </a:p>
              </c:txPr>
            </c:dLbl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Лист1!$A$2:$A$5</c:f>
              <c:strCache>
                <c:ptCount val="3"/>
                <c:pt idx="0">
                  <c:v>внешние и внутренние мотивы выражены примерно в равной степени</c:v>
                </c:pt>
                <c:pt idx="1">
                  <c:v>явное преобладание внутренних мотивов над внешними</c:v>
                </c:pt>
                <c:pt idx="2">
                  <c:v>явное преобладание внешних мотивов над внутренними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0.35000000000000031</c:v>
                </c:pt>
                <c:pt idx="1">
                  <c:v>0.6500000000000018</c:v>
                </c:pt>
                <c:pt idx="2">
                  <c:v>0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egendEntry>
        <c:idx val="3"/>
        <c:delete val="1"/>
      </c:legendEntry>
      <c:layout/>
      <c:txPr>
        <a:bodyPr/>
        <a:lstStyle/>
        <a:p>
          <a:pPr>
            <a:defRPr sz="20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2400">
                <a:latin typeface="Times New Roman" pitchFamily="18" charset="0"/>
                <a:cs typeface="Times New Roman" pitchFamily="18" charset="0"/>
              </a:defRPr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Наличие</a:t>
            </a:r>
            <a:r>
              <a:rPr lang="ru-RU" sz="2000" baseline="0" dirty="0">
                <a:latin typeface="Times New Roman" pitchFamily="18" charset="0"/>
                <a:cs typeface="Times New Roman" pitchFamily="18" charset="0"/>
              </a:rPr>
              <a:t> стремления к успеху </a:t>
            </a:r>
            <a:r>
              <a:rPr lang="ru-RU" sz="2000" baseline="0" dirty="0" smtClean="0">
                <a:latin typeface="Times New Roman" pitchFamily="18" charset="0"/>
                <a:cs typeface="Times New Roman" pitchFamily="18" charset="0"/>
              </a:rPr>
              <a:t>обучающихся </a:t>
            </a:r>
            <a:r>
              <a:rPr lang="ru-RU" sz="2000" baseline="0" dirty="0">
                <a:latin typeface="Times New Roman" pitchFamily="18" charset="0"/>
                <a:cs typeface="Times New Roman" pitchFamily="18" charset="0"/>
              </a:rPr>
              <a:t>9 класса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explosion val="25"/>
          <c:dPt>
            <c:idx val="0"/>
            <c:spPr>
              <a:solidFill>
                <a:srgbClr val="00B050"/>
              </a:solidFill>
            </c:spPr>
          </c:dPt>
          <c:dPt>
            <c:idx val="1"/>
            <c:explosion val="29"/>
            <c:spPr>
              <a:solidFill>
                <a:srgbClr val="FFFF00"/>
              </a:solidFill>
            </c:spPr>
          </c:dPt>
          <c:dPt>
            <c:idx val="2"/>
            <c:spPr>
              <a:solidFill>
                <a:srgbClr val="FF0000"/>
              </a:solidFill>
            </c:spPr>
          </c:dPt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Лист1!$A$2:$A$5</c:f>
              <c:strCache>
                <c:ptCount val="3"/>
                <c:pt idx="0">
                  <c:v>наличие стремления к успеху в учебной деятельности</c:v>
                </c:pt>
                <c:pt idx="1">
                  <c:v>присутствует как стремление к успеху, так и недопущение неудач в учебной деятельности</c:v>
                </c:pt>
                <c:pt idx="2">
                  <c:v>стремление к недопущению неудач в учебных действиях и его преобладании над стремлением к достижению к успехам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0.35000000000000003</c:v>
                </c:pt>
                <c:pt idx="1">
                  <c:v>0.65000000000000013</c:v>
                </c:pt>
                <c:pt idx="2">
                  <c:v>0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egendEntry>
        <c:idx val="3"/>
        <c:delete val="1"/>
      </c:legendEntry>
      <c:layout>
        <c:manualLayout>
          <c:xMode val="edge"/>
          <c:yMode val="edge"/>
          <c:x val="7.5111111111111128E-2"/>
          <c:y val="7.036089238845146E-2"/>
          <c:w val="0.84977777777777774"/>
          <c:h val="0.19682254301545637"/>
        </c:manualLayout>
      </c:layout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Реализация</a:t>
            </a:r>
            <a:r>
              <a:rPr lang="ru-RU" baseline="0">
                <a:latin typeface="Times New Roman" pitchFamily="18" charset="0"/>
                <a:cs typeface="Times New Roman" pitchFamily="18" charset="0"/>
              </a:rPr>
              <a:t> учебных мотивов в поведении обучающихся 9 класс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spPr>
              <a:solidFill>
                <a:srgbClr val="00B050"/>
              </a:solidFill>
            </c:spPr>
          </c:dPt>
          <c:dPt>
            <c:idx val="1"/>
            <c:spPr>
              <a:solidFill>
                <a:srgbClr val="FFFF00"/>
              </a:solidFill>
            </c:spPr>
          </c:dPt>
          <c:dPt>
            <c:idx val="2"/>
            <c:spPr>
              <a:solidFill>
                <a:srgbClr val="FF0000"/>
              </a:solidFill>
            </c:spPr>
          </c:dPt>
          <c:dLbls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Лист1!$A$2:$A$5</c:f>
              <c:strCache>
                <c:ptCount val="3"/>
                <c:pt idx="0">
                  <c:v>реализация учебных мотивов в поведении</c:v>
                </c:pt>
                <c:pt idx="1">
                  <c:v>учебные мотивы реализуются в поведении довольно редко</c:v>
                </c:pt>
                <c:pt idx="2">
                  <c:v>отсутствие поведенческой активности приреализации учебных мотивов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8.2000000000000011</c:v>
                </c:pt>
                <c:pt idx="1">
                  <c:v>3.2</c:v>
                </c:pt>
                <c:pt idx="2">
                  <c:v>1.4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egendEntry>
        <c:idx val="3"/>
        <c:delete val="1"/>
      </c:legendEntry>
      <c:layout/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6"/>
  <c:chart>
    <c:title>
      <c:tx>
        <c:rich>
          <a:bodyPr/>
          <a:lstStyle/>
          <a:p>
            <a:pPr>
              <a:defRPr/>
            </a:pPr>
            <a:r>
              <a:rPr lang="ru-RU" sz="3200" dirty="0">
                <a:latin typeface="Monotype Corsiva" pitchFamily="66" charset="0"/>
              </a:rPr>
              <a:t>Уровень мотивации обучающихся 10 класса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Уровень мотивации обучающихся 9 класса</c:v>
                </c:pt>
              </c:strCache>
            </c:strRef>
          </c:tx>
          <c:explosion val="25"/>
          <c:dPt>
            <c:idx val="0"/>
            <c:spPr>
              <a:solidFill>
                <a:srgbClr val="00B050"/>
              </a:solidFill>
            </c:spPr>
          </c:dPt>
          <c:dPt>
            <c:idx val="1"/>
            <c:spPr>
              <a:solidFill>
                <a:srgbClr val="00B0F0"/>
              </a:solidFill>
            </c:spPr>
          </c:dPt>
          <c:dPt>
            <c:idx val="2"/>
            <c:explosion val="26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FC7D14"/>
              </a:solidFill>
            </c:spPr>
          </c:dPt>
          <c:dPt>
            <c:idx val="4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-5.8592082239720032E-2"/>
                  <c:y val="-6.6284485272674248E-2"/>
                </c:manualLayout>
              </c:layout>
              <c:showPercent val="1"/>
            </c:dLbl>
            <c:dLbl>
              <c:idx val="3"/>
              <c:layout>
                <c:manualLayout>
                  <c:x val="-0.12560586176727909"/>
                  <c:y val="-6.8359725867599877E-2"/>
                </c:manualLayout>
              </c:layout>
              <c:showPercent val="1"/>
            </c:dLbl>
            <c:dLbl>
              <c:idx val="4"/>
              <c:layout>
                <c:manualLayout>
                  <c:x val="-6.0586176727909016E-4"/>
                  <c:y val="-6.9748614756488775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Percent val="1"/>
          </c:dLbls>
          <c:cat>
            <c:strRef>
              <c:f>Лист1!$A$2:$A$6</c:f>
              <c:strCache>
                <c:ptCount val="5"/>
                <c:pt idx="0">
                  <c:v>Очень высокий</c:v>
                </c:pt>
                <c:pt idx="1">
                  <c:v>Высокий</c:v>
                </c:pt>
                <c:pt idx="2">
                  <c:v>Средний</c:v>
                </c:pt>
                <c:pt idx="3">
                  <c:v>Сниженный</c:v>
                </c:pt>
                <c:pt idx="4">
                  <c:v>Низкий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 formatCode="0.00%">
                  <c:v>0</c:v>
                </c:pt>
                <c:pt idx="1">
                  <c:v>0.18</c:v>
                </c:pt>
                <c:pt idx="2" formatCode="0.00%">
                  <c:v>0.82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  <c:txPr>
        <a:bodyPr/>
        <a:lstStyle/>
        <a:p>
          <a:pPr>
            <a:defRPr sz="1600"/>
          </a:pPr>
          <a:endParaRPr lang="ru-RU"/>
        </a:p>
      </c:txPr>
    </c:legend>
    <c:plotVisOnly val="1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11"/>
          <c:dPt>
            <c:idx val="0"/>
            <c:spPr>
              <a:solidFill>
                <a:srgbClr val="00B050"/>
              </a:solidFill>
            </c:spPr>
          </c:dPt>
          <c:dPt>
            <c:idx val="1"/>
            <c:spPr>
              <a:solidFill>
                <a:srgbClr val="92D05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FC7D14"/>
              </a:solidFill>
            </c:spPr>
          </c:dPt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Лист1!$A$2:$A$6</c:f>
              <c:strCache>
                <c:ptCount val="5"/>
                <c:pt idx="0">
                  <c:v>Очень высокий</c:v>
                </c:pt>
                <c:pt idx="1">
                  <c:v>Высокий</c:v>
                </c:pt>
                <c:pt idx="2">
                  <c:v>Средний</c:v>
                </c:pt>
                <c:pt idx="3">
                  <c:v>Сниженный</c:v>
                </c:pt>
                <c:pt idx="4">
                  <c:v>Низкий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</c:v>
                </c:pt>
                <c:pt idx="1">
                  <c:v>0.5</c:v>
                </c:pt>
                <c:pt idx="2">
                  <c:v>0.37000000000000005</c:v>
                </c:pt>
                <c:pt idx="3">
                  <c:v>0.13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.17484798775153107"/>
          <c:y val="0.20879615048118991"/>
          <c:w val="0.59926170166229209"/>
          <c:h val="0.7083336249635462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spPr>
              <a:solidFill>
                <a:srgbClr val="00B050"/>
              </a:solidFill>
            </c:spPr>
          </c:dPt>
          <c:dPt>
            <c:idx val="1"/>
            <c:spPr>
              <a:solidFill>
                <a:srgbClr val="FFFF00"/>
              </a:solidFill>
            </c:spPr>
          </c:dPt>
          <c:dPt>
            <c:idx val="2"/>
            <c:spPr>
              <a:solidFill>
                <a:srgbClr val="FF0000"/>
              </a:solidFill>
            </c:spPr>
          </c:dPt>
          <c:dLbls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Лист1!$A$2:$A$5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0.47000000000000003</c:v>
                </c:pt>
                <c:pt idx="1">
                  <c:v>0.53</c:v>
                </c:pt>
                <c:pt idx="2">
                  <c:v>0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egendEntry>
        <c:idx val="3"/>
        <c:delete val="1"/>
      </c:legendEntry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3200" dirty="0">
                <a:latin typeface="Monotype Corsiva" pitchFamily="66" charset="0"/>
              </a:rPr>
              <a:t>Уровень </a:t>
            </a:r>
            <a:r>
              <a:rPr lang="ru-RU" sz="3200" dirty="0" smtClean="0">
                <a:latin typeface="Monotype Corsiva" pitchFamily="66" charset="0"/>
              </a:rPr>
              <a:t> мотивации учения </a:t>
            </a:r>
          </a:p>
          <a:p>
            <a:pPr>
              <a:defRPr/>
            </a:pPr>
            <a:r>
              <a:rPr lang="ru-RU" sz="3200" dirty="0" smtClean="0">
                <a:latin typeface="Monotype Corsiva" pitchFamily="66" charset="0"/>
              </a:rPr>
              <a:t>обучающихся </a:t>
            </a:r>
            <a:r>
              <a:rPr lang="ru-RU" sz="3200" dirty="0">
                <a:latin typeface="Monotype Corsiva" pitchFamily="66" charset="0"/>
              </a:rPr>
              <a:t>3 класс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spPr>
              <a:solidFill>
                <a:srgbClr val="00B050"/>
              </a:solidFill>
            </c:spPr>
          </c:dPt>
          <c:dPt>
            <c:idx val="1"/>
            <c:spPr>
              <a:solidFill>
                <a:srgbClr val="FFFF00"/>
              </a:solidFill>
            </c:spPr>
          </c:dPt>
          <c:dPt>
            <c:idx val="2"/>
            <c:spPr>
              <a:solidFill>
                <a:srgbClr val="FF0000"/>
              </a:solidFill>
            </c:spPr>
          </c:dPt>
          <c:dLbls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Лист1!$A$2:$A$5</c:f>
              <c:strCache>
                <c:ptCount val="3"/>
                <c:pt idx="0">
                  <c:v>Высокий 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0.6660000000000017</c:v>
                </c:pt>
                <c:pt idx="1">
                  <c:v>0.33600000000000085</c:v>
                </c:pt>
                <c:pt idx="2" formatCode="0%">
                  <c:v>0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egendEntry>
        <c:idx val="3"/>
        <c:delete val="1"/>
      </c:legendEntry>
      <c:layout/>
      <c:txPr>
        <a:bodyPr/>
        <a:lstStyle/>
        <a:p>
          <a:pPr>
            <a:defRPr sz="1400"/>
          </a:pPr>
          <a:endParaRPr lang="ru-RU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3200" dirty="0" smtClean="0">
                <a:latin typeface="Monotype Corsiva" pitchFamily="66" charset="0"/>
              </a:rPr>
              <a:t>Уровень мотивации учения </a:t>
            </a:r>
          </a:p>
          <a:p>
            <a:pPr>
              <a:defRPr/>
            </a:pPr>
            <a:r>
              <a:rPr lang="ru-RU" sz="3200" dirty="0" smtClean="0">
                <a:latin typeface="Monotype Corsiva" pitchFamily="66" charset="0"/>
              </a:rPr>
              <a:t>обучающихся </a:t>
            </a:r>
            <a:r>
              <a:rPr lang="ru-RU" sz="3200" dirty="0">
                <a:latin typeface="Monotype Corsiva" pitchFamily="66" charset="0"/>
              </a:rPr>
              <a:t>4 </a:t>
            </a:r>
            <a:r>
              <a:rPr lang="ru-RU" sz="3200" dirty="0" smtClean="0">
                <a:latin typeface="Monotype Corsiva" pitchFamily="66" charset="0"/>
              </a:rPr>
              <a:t>класса</a:t>
            </a:r>
            <a:endParaRPr lang="ru-RU" sz="3200" dirty="0">
              <a:latin typeface="Monotype Corsiva" pitchFamily="66" charset="0"/>
            </a:endParaRPr>
          </a:p>
        </c:rich>
      </c:tx>
      <c:layout>
        <c:manualLayout>
          <c:xMode val="edge"/>
          <c:yMode val="edge"/>
          <c:x val="0.26566666666666672"/>
          <c:y val="1.8517060367454067E-3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spPr>
              <a:solidFill>
                <a:srgbClr val="00B050"/>
              </a:solidFill>
            </c:spPr>
          </c:dPt>
          <c:dPt>
            <c:idx val="1"/>
            <c:spPr>
              <a:solidFill>
                <a:srgbClr val="FFFF00"/>
              </a:solidFill>
            </c:spPr>
          </c:dPt>
          <c:dPt>
            <c:idx val="2"/>
            <c:spPr>
              <a:solidFill>
                <a:srgbClr val="FF0000"/>
              </a:solidFill>
            </c:spPr>
          </c:dPt>
          <c:dLbls>
            <c:txPr>
              <a:bodyPr/>
              <a:lstStyle/>
              <a:p>
                <a:pPr>
                  <a:defRPr sz="2800" b="1">
                    <a:latin typeface="+mj-lt"/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Лист1!$A$2:$A$5</c:f>
              <c:strCache>
                <c:ptCount val="3"/>
                <c:pt idx="0">
                  <c:v>Высокий 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0.69199999999999995</c:v>
                </c:pt>
                <c:pt idx="1">
                  <c:v>7.6999999999999999E-2</c:v>
                </c:pt>
                <c:pt idx="2">
                  <c:v>0.23100000000000001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egendEntry>
        <c:idx val="3"/>
        <c:delete val="1"/>
      </c:legendEntry>
      <c:layout/>
      <c:txPr>
        <a:bodyPr/>
        <a:lstStyle/>
        <a:p>
          <a:pPr>
            <a:defRPr sz="1200">
              <a:latin typeface="+mj-lt"/>
            </a:defRPr>
          </a:pPr>
          <a:endParaRPr lang="ru-RU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3200" dirty="0" smtClean="0">
                <a:latin typeface="Monotype Corsiva" pitchFamily="66" charset="0"/>
                <a:cs typeface="Times New Roman" pitchFamily="18" charset="0"/>
              </a:rPr>
              <a:t>Уровень</a:t>
            </a:r>
            <a:r>
              <a:rPr lang="ru-RU" sz="3200" baseline="0" dirty="0" smtClean="0">
                <a:latin typeface="Monotype Corsiva" pitchFamily="66" charset="0"/>
                <a:cs typeface="Times New Roman" pitchFamily="18" charset="0"/>
              </a:rPr>
              <a:t> мотивации  учения </a:t>
            </a:r>
          </a:p>
          <a:p>
            <a:pPr>
              <a:defRPr/>
            </a:pPr>
            <a:r>
              <a:rPr lang="ru-RU" sz="3200" baseline="0" dirty="0" smtClean="0">
                <a:latin typeface="Monotype Corsiva" pitchFamily="66" charset="0"/>
                <a:cs typeface="Times New Roman" pitchFamily="18" charset="0"/>
              </a:rPr>
              <a:t>обучающихся в начальных клас</a:t>
            </a:r>
            <a:r>
              <a:rPr lang="ru-RU" sz="3200" baseline="0" dirty="0" smtClean="0">
                <a:latin typeface="Monotype Corsiva" pitchFamily="66" charset="0"/>
              </a:rPr>
              <a:t>сах</a:t>
            </a:r>
            <a:endParaRPr lang="ru-RU" sz="3200" dirty="0">
              <a:latin typeface="Monotype Corsiva" pitchFamily="66" charset="0"/>
            </a:endParaRP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spPr>
              <a:solidFill>
                <a:srgbClr val="00B050"/>
              </a:solidFill>
            </c:spPr>
          </c:dPt>
          <c:dPt>
            <c:idx val="1"/>
            <c:spPr>
              <a:solidFill>
                <a:srgbClr val="FFFF00"/>
              </a:solidFill>
            </c:spPr>
          </c:dPt>
          <c:dPt>
            <c:idx val="2"/>
            <c:spPr>
              <a:solidFill>
                <a:srgbClr val="FF0000"/>
              </a:solidFill>
            </c:spPr>
          </c:dPt>
          <c:dLbls>
            <c:dLbl>
              <c:idx val="1"/>
              <c:layout>
                <c:manualLayout>
                  <c:x val="0.12403220691163612"/>
                  <c:y val="-9.4257801108194844E-2"/>
                </c:manualLayout>
              </c:layout>
              <c:showPercent val="1"/>
            </c:dLbl>
            <c:txPr>
              <a:bodyPr/>
              <a:lstStyle/>
              <a:p>
                <a:pPr>
                  <a:defRPr sz="2800" b="1"/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Лист1!$A$2:$A$5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0.45</c:v>
                </c:pt>
                <c:pt idx="1">
                  <c:v>0.45</c:v>
                </c:pt>
                <c:pt idx="2">
                  <c:v>0.1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egendEntry>
        <c:idx val="3"/>
        <c:delete val="1"/>
      </c:legendEntry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3200">
                <a:latin typeface="Monotype Corsiva" pitchFamily="66" charset="0"/>
              </a:defRPr>
            </a:pPr>
            <a:r>
              <a:rPr lang="ru-RU" sz="3200" dirty="0" smtClean="0">
                <a:latin typeface="Monotype Corsiva" pitchFamily="66" charset="0"/>
              </a:rPr>
              <a:t>Уровень</a:t>
            </a:r>
            <a:r>
              <a:rPr lang="ru-RU" sz="3200" baseline="0" dirty="0" smtClean="0">
                <a:latin typeface="Monotype Corsiva" pitchFamily="66" charset="0"/>
              </a:rPr>
              <a:t> мотивации учения </a:t>
            </a:r>
          </a:p>
          <a:p>
            <a:pPr>
              <a:defRPr sz="3200">
                <a:latin typeface="Monotype Corsiva" pitchFamily="66" charset="0"/>
              </a:defRPr>
            </a:pPr>
            <a:r>
              <a:rPr lang="ru-RU" sz="3200" baseline="0" dirty="0" smtClean="0">
                <a:latin typeface="Monotype Corsiva" pitchFamily="66" charset="0"/>
              </a:rPr>
              <a:t>обучающихся 5 класса</a:t>
            </a:r>
            <a:endParaRPr lang="ru-RU" sz="3200" dirty="0">
              <a:latin typeface="Monotype Corsiva" pitchFamily="66" charset="0"/>
            </a:endParaRP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spPr>
              <a:solidFill>
                <a:srgbClr val="00B050"/>
              </a:solidFill>
            </c:spPr>
          </c:dPt>
          <c:dPt>
            <c:idx val="1"/>
            <c:spPr>
              <a:solidFill>
                <a:srgbClr val="FFFF00"/>
              </a:solidFill>
            </c:spPr>
          </c:dPt>
          <c:dPt>
            <c:idx val="2"/>
            <c:spPr>
              <a:solidFill>
                <a:srgbClr val="FF0000"/>
              </a:solidFill>
            </c:spPr>
          </c:dPt>
          <c:dLbls>
            <c:txPr>
              <a:bodyPr/>
              <a:lstStyle/>
              <a:p>
                <a:pPr>
                  <a:defRPr sz="2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Лист1!$A$2:$A$5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0.4300000000000001</c:v>
                </c:pt>
                <c:pt idx="1">
                  <c:v>0.56999999999999995</c:v>
                </c:pt>
                <c:pt idx="2">
                  <c:v>0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egendEntry>
        <c:idx val="3"/>
        <c:delete val="1"/>
      </c:legendEntry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6.3345363079615052E-2"/>
          <c:y val="0.11620355788859726"/>
          <c:w val="0.67016972878390202"/>
          <c:h val="0.8694447360746574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spPr>
              <a:solidFill>
                <a:srgbClr val="00B050"/>
              </a:solidFill>
            </c:spPr>
          </c:dPt>
          <c:dPt>
            <c:idx val="1"/>
            <c:spPr>
              <a:solidFill>
                <a:srgbClr val="00B0F0"/>
              </a:solidFill>
            </c:spPr>
          </c:dPt>
          <c:dPt>
            <c:idx val="2"/>
            <c:explosion val="21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FC7D14"/>
              </a:solidFill>
            </c:spPr>
          </c:dPt>
          <c:dPt>
            <c:idx val="4"/>
            <c:spPr>
              <a:solidFill>
                <a:srgbClr val="FF0000"/>
              </a:solidFill>
            </c:spPr>
          </c:dPt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Лист1!$A$2:$A$6</c:f>
              <c:strCache>
                <c:ptCount val="5"/>
                <c:pt idx="0">
                  <c:v>Очень высокий</c:v>
                </c:pt>
                <c:pt idx="1">
                  <c:v>Высокий</c:v>
                </c:pt>
                <c:pt idx="2">
                  <c:v>Средний</c:v>
                </c:pt>
                <c:pt idx="3">
                  <c:v>Сниженный</c:v>
                </c:pt>
                <c:pt idx="4">
                  <c:v>Низкий</c:v>
                </c:pt>
              </c:strCache>
            </c:strRef>
          </c:cat>
          <c:val>
            <c:numRef>
              <c:f>Лист1!$B$2:$B$6</c:f>
              <c:numCache>
                <c:formatCode>0.00%</c:formatCode>
                <c:ptCount val="5"/>
                <c:pt idx="0" formatCode="0%">
                  <c:v>0</c:v>
                </c:pt>
                <c:pt idx="1">
                  <c:v>0.18600000000000003</c:v>
                </c:pt>
                <c:pt idx="2">
                  <c:v>0.62800000000000011</c:v>
                </c:pt>
                <c:pt idx="3">
                  <c:v>0.18600000000000003</c:v>
                </c:pt>
                <c:pt idx="4">
                  <c:v>6.2000000000000006E-2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spPr>
              <a:solidFill>
                <a:srgbClr val="00B050"/>
              </a:solidFill>
            </c:spPr>
          </c:dPt>
          <c:dPt>
            <c:idx val="1"/>
            <c:spPr>
              <a:solidFill>
                <a:srgbClr val="00B0F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FC7D14"/>
              </a:solidFill>
            </c:spPr>
          </c:dPt>
          <c:dPt>
            <c:idx val="4"/>
            <c:spPr>
              <a:solidFill>
                <a:srgbClr val="FF0000"/>
              </a:solidFill>
            </c:spPr>
          </c:dPt>
          <c:dLbls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Лист1!$A$2:$A$6</c:f>
              <c:strCache>
                <c:ptCount val="5"/>
                <c:pt idx="0">
                  <c:v>Очень высокий</c:v>
                </c:pt>
                <c:pt idx="1">
                  <c:v>Высокий</c:v>
                </c:pt>
                <c:pt idx="2">
                  <c:v>Средний</c:v>
                </c:pt>
                <c:pt idx="3">
                  <c:v>Сниженный</c:v>
                </c:pt>
                <c:pt idx="4">
                  <c:v>Низкий</c:v>
                </c:pt>
              </c:strCache>
            </c:strRef>
          </c:cat>
          <c:val>
            <c:numRef>
              <c:f>Лист1!$B$2:$B$6</c:f>
              <c:numCache>
                <c:formatCode>0.00%</c:formatCode>
                <c:ptCount val="5"/>
                <c:pt idx="0">
                  <c:v>3.6999999999999998E-2</c:v>
                </c:pt>
                <c:pt idx="1">
                  <c:v>0.44400000000000001</c:v>
                </c:pt>
                <c:pt idx="2">
                  <c:v>0.48099999999999998</c:v>
                </c:pt>
                <c:pt idx="3">
                  <c:v>3.6999999999999998E-2</c:v>
                </c:pt>
                <c:pt idx="4" formatCode="0%">
                  <c:v>0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6.3345363079615052E-2"/>
          <c:y val="8.2870224555263924E-2"/>
          <c:w val="0.70628083989501311"/>
          <c:h val="0.9171297754447361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spPr>
              <a:solidFill>
                <a:srgbClr val="00B050"/>
              </a:solidFill>
            </c:spPr>
          </c:dPt>
          <c:dPt>
            <c:idx val="1"/>
            <c:spPr>
              <a:solidFill>
                <a:srgbClr val="00B0F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FC7D14"/>
              </a:solidFill>
            </c:spPr>
          </c:dPt>
          <c:dPt>
            <c:idx val="4"/>
            <c:spPr>
              <a:solidFill>
                <a:srgbClr val="FF0000"/>
              </a:solidFill>
            </c:spPr>
          </c:dPt>
          <c:dLbls>
            <c:txPr>
              <a:bodyPr/>
              <a:lstStyle/>
              <a:p>
                <a:pPr>
                  <a:defRPr sz="2800"/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Лист1!$A$2:$A$6</c:f>
              <c:strCache>
                <c:ptCount val="5"/>
                <c:pt idx="0">
                  <c:v>Очень высокий</c:v>
                </c:pt>
                <c:pt idx="1">
                  <c:v>Высокий</c:v>
                </c:pt>
                <c:pt idx="2">
                  <c:v>Средний</c:v>
                </c:pt>
                <c:pt idx="3">
                  <c:v>Сниженный</c:v>
                </c:pt>
                <c:pt idx="4">
                  <c:v>Очень низкий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4.7000000000000007E-2</c:v>
                </c:pt>
                <c:pt idx="1">
                  <c:v>0.18800000000000003</c:v>
                </c:pt>
                <c:pt idx="2">
                  <c:v>0.47000000000000003</c:v>
                </c:pt>
                <c:pt idx="3">
                  <c:v>0.19</c:v>
                </c:pt>
                <c:pt idx="4">
                  <c:v>9.4000000000000014E-2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C474D2-E11C-4EC3-A1C4-BF338B881CD8}" type="doc">
      <dgm:prSet loTypeId="urn:microsoft.com/office/officeart/2005/8/layout/pyramid2" loCatId="pyramid" qsTypeId="urn:microsoft.com/office/officeart/2005/8/quickstyle/3d5" qsCatId="3D" csTypeId="urn:microsoft.com/office/officeart/2005/8/colors/accent0_3" csCatId="mainScheme" phldr="1"/>
      <dgm:spPr/>
    </dgm:pt>
    <dgm:pt modelId="{AFE73481-70FA-4A26-9534-37902BA9DC02}">
      <dgm:prSet phldrT="[Текст]"/>
      <dgm:spPr>
        <a:solidFill>
          <a:srgbClr val="00B050">
            <a:alpha val="90000"/>
          </a:srgbClr>
        </a:solidFill>
      </dgm:spPr>
      <dgm:t>
        <a:bodyPr/>
        <a:lstStyle/>
        <a:p>
          <a:r>
            <a:rPr lang="ru-RU" dirty="0" smtClean="0"/>
            <a:t>Высокий</a:t>
          </a:r>
          <a:endParaRPr lang="ru-RU" dirty="0"/>
        </a:p>
      </dgm:t>
    </dgm:pt>
    <dgm:pt modelId="{2B973223-FCCD-4692-8287-025FF31D5115}" type="parTrans" cxnId="{941FEBF3-9E57-4927-8078-45673A33AD13}">
      <dgm:prSet/>
      <dgm:spPr/>
      <dgm:t>
        <a:bodyPr/>
        <a:lstStyle/>
        <a:p>
          <a:endParaRPr lang="ru-RU"/>
        </a:p>
      </dgm:t>
    </dgm:pt>
    <dgm:pt modelId="{F9C89BE6-ECFA-45E9-84C8-B1FCAA2DA99A}" type="sibTrans" cxnId="{941FEBF3-9E57-4927-8078-45673A33AD13}">
      <dgm:prSet/>
      <dgm:spPr/>
      <dgm:t>
        <a:bodyPr/>
        <a:lstStyle/>
        <a:p>
          <a:endParaRPr lang="ru-RU"/>
        </a:p>
      </dgm:t>
    </dgm:pt>
    <dgm:pt modelId="{9D2C4CC0-1EB8-4CB8-9E29-F39713974080}">
      <dgm:prSet phldrT="[Текст]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ru-RU" dirty="0" smtClean="0"/>
            <a:t>Средний</a:t>
          </a:r>
          <a:endParaRPr lang="ru-RU" dirty="0"/>
        </a:p>
      </dgm:t>
    </dgm:pt>
    <dgm:pt modelId="{E7DFC879-0D95-4421-BB12-4B4470F07553}" type="parTrans" cxnId="{3B151459-0A9B-43F6-AACF-60E2D48202E3}">
      <dgm:prSet/>
      <dgm:spPr/>
      <dgm:t>
        <a:bodyPr/>
        <a:lstStyle/>
        <a:p>
          <a:endParaRPr lang="ru-RU"/>
        </a:p>
      </dgm:t>
    </dgm:pt>
    <dgm:pt modelId="{5878BE42-184C-4952-B84D-58D9D98134CA}" type="sibTrans" cxnId="{3B151459-0A9B-43F6-AACF-60E2D48202E3}">
      <dgm:prSet/>
      <dgm:spPr/>
      <dgm:t>
        <a:bodyPr/>
        <a:lstStyle/>
        <a:p>
          <a:endParaRPr lang="ru-RU"/>
        </a:p>
      </dgm:t>
    </dgm:pt>
    <dgm:pt modelId="{AB6957BF-87DF-4282-B154-38086E450706}">
      <dgm:prSet phldrT="[Текст]"/>
      <dgm:spPr>
        <a:solidFill>
          <a:srgbClr val="FF0000">
            <a:alpha val="90000"/>
          </a:srgbClr>
        </a:solidFill>
      </dgm:spPr>
      <dgm:t>
        <a:bodyPr/>
        <a:lstStyle/>
        <a:p>
          <a:r>
            <a:rPr lang="ru-RU" dirty="0" smtClean="0"/>
            <a:t>Низкий</a:t>
          </a:r>
          <a:endParaRPr lang="ru-RU" dirty="0"/>
        </a:p>
      </dgm:t>
    </dgm:pt>
    <dgm:pt modelId="{72C4CCCA-0762-4C38-AEBC-9966BC5040B1}" type="parTrans" cxnId="{80D091DC-85BB-45F4-90AD-D26E16FA8C26}">
      <dgm:prSet/>
      <dgm:spPr/>
      <dgm:t>
        <a:bodyPr/>
        <a:lstStyle/>
        <a:p>
          <a:endParaRPr lang="ru-RU"/>
        </a:p>
      </dgm:t>
    </dgm:pt>
    <dgm:pt modelId="{A248F60A-C585-45F9-A729-57A74AE87215}" type="sibTrans" cxnId="{80D091DC-85BB-45F4-90AD-D26E16FA8C26}">
      <dgm:prSet/>
      <dgm:spPr/>
      <dgm:t>
        <a:bodyPr/>
        <a:lstStyle/>
        <a:p>
          <a:endParaRPr lang="ru-RU"/>
        </a:p>
      </dgm:t>
    </dgm:pt>
    <dgm:pt modelId="{75ED04C7-ADD9-4C55-8674-A9DADD19FEF2}" type="pres">
      <dgm:prSet presAssocID="{C5C474D2-E11C-4EC3-A1C4-BF338B881CD8}" presName="compositeShape" presStyleCnt="0">
        <dgm:presLayoutVars>
          <dgm:dir/>
          <dgm:resizeHandles/>
        </dgm:presLayoutVars>
      </dgm:prSet>
      <dgm:spPr/>
    </dgm:pt>
    <dgm:pt modelId="{E20B8112-1837-48FA-90E6-D4C9420C8EB8}" type="pres">
      <dgm:prSet presAssocID="{C5C474D2-E11C-4EC3-A1C4-BF338B881CD8}" presName="pyramid" presStyleLbl="node1" presStyleIdx="0" presStyleCnt="1"/>
      <dgm:spPr/>
    </dgm:pt>
    <dgm:pt modelId="{18B4FD29-5C0D-487F-84F2-C1B61210AB2E}" type="pres">
      <dgm:prSet presAssocID="{C5C474D2-E11C-4EC3-A1C4-BF338B881CD8}" presName="theList" presStyleCnt="0"/>
      <dgm:spPr/>
    </dgm:pt>
    <dgm:pt modelId="{1DEF91F2-EAEC-4459-A3B6-C9B0D2551E17}" type="pres">
      <dgm:prSet presAssocID="{AFE73481-70FA-4A26-9534-37902BA9DC02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F1C6C2-BF4B-40F6-9A01-321F166137DC}" type="pres">
      <dgm:prSet presAssocID="{AFE73481-70FA-4A26-9534-37902BA9DC02}" presName="aSpace" presStyleCnt="0"/>
      <dgm:spPr/>
    </dgm:pt>
    <dgm:pt modelId="{554375CE-FEB3-43C6-BB21-55545125D866}" type="pres">
      <dgm:prSet presAssocID="{9D2C4CC0-1EB8-4CB8-9E29-F39713974080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CD0D66-DDBB-4837-8933-B180DE6C5F9D}" type="pres">
      <dgm:prSet presAssocID="{9D2C4CC0-1EB8-4CB8-9E29-F39713974080}" presName="aSpace" presStyleCnt="0"/>
      <dgm:spPr/>
    </dgm:pt>
    <dgm:pt modelId="{69173F05-050F-4759-9BCC-875988EEB47D}" type="pres">
      <dgm:prSet presAssocID="{AB6957BF-87DF-4282-B154-38086E450706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1B4F38-D230-43F2-A027-09270A70E123}" type="pres">
      <dgm:prSet presAssocID="{AB6957BF-87DF-4282-B154-38086E450706}" presName="aSpace" presStyleCnt="0"/>
      <dgm:spPr/>
    </dgm:pt>
  </dgm:ptLst>
  <dgm:cxnLst>
    <dgm:cxn modelId="{941FEBF3-9E57-4927-8078-45673A33AD13}" srcId="{C5C474D2-E11C-4EC3-A1C4-BF338B881CD8}" destId="{AFE73481-70FA-4A26-9534-37902BA9DC02}" srcOrd="0" destOrd="0" parTransId="{2B973223-FCCD-4692-8287-025FF31D5115}" sibTransId="{F9C89BE6-ECFA-45E9-84C8-B1FCAA2DA99A}"/>
    <dgm:cxn modelId="{29984498-9670-4DEE-9249-B38A5EE8DEDC}" type="presOf" srcId="{AFE73481-70FA-4A26-9534-37902BA9DC02}" destId="{1DEF91F2-EAEC-4459-A3B6-C9B0D2551E17}" srcOrd="0" destOrd="0" presId="urn:microsoft.com/office/officeart/2005/8/layout/pyramid2"/>
    <dgm:cxn modelId="{80D091DC-85BB-45F4-90AD-D26E16FA8C26}" srcId="{C5C474D2-E11C-4EC3-A1C4-BF338B881CD8}" destId="{AB6957BF-87DF-4282-B154-38086E450706}" srcOrd="2" destOrd="0" parTransId="{72C4CCCA-0762-4C38-AEBC-9966BC5040B1}" sibTransId="{A248F60A-C585-45F9-A729-57A74AE87215}"/>
    <dgm:cxn modelId="{3243CAB5-75F4-4E15-A131-F795A98298A9}" type="presOf" srcId="{AB6957BF-87DF-4282-B154-38086E450706}" destId="{69173F05-050F-4759-9BCC-875988EEB47D}" srcOrd="0" destOrd="0" presId="urn:microsoft.com/office/officeart/2005/8/layout/pyramid2"/>
    <dgm:cxn modelId="{147B9653-D6ED-4338-994A-990D0539B637}" type="presOf" srcId="{9D2C4CC0-1EB8-4CB8-9E29-F39713974080}" destId="{554375CE-FEB3-43C6-BB21-55545125D866}" srcOrd="0" destOrd="0" presId="urn:microsoft.com/office/officeart/2005/8/layout/pyramid2"/>
    <dgm:cxn modelId="{CBAEDAFE-30BA-42B8-B6FC-994E03CEC003}" type="presOf" srcId="{C5C474D2-E11C-4EC3-A1C4-BF338B881CD8}" destId="{75ED04C7-ADD9-4C55-8674-A9DADD19FEF2}" srcOrd="0" destOrd="0" presId="urn:microsoft.com/office/officeart/2005/8/layout/pyramid2"/>
    <dgm:cxn modelId="{3B151459-0A9B-43F6-AACF-60E2D48202E3}" srcId="{C5C474D2-E11C-4EC3-A1C4-BF338B881CD8}" destId="{9D2C4CC0-1EB8-4CB8-9E29-F39713974080}" srcOrd="1" destOrd="0" parTransId="{E7DFC879-0D95-4421-BB12-4B4470F07553}" sibTransId="{5878BE42-184C-4952-B84D-58D9D98134CA}"/>
    <dgm:cxn modelId="{A9777E01-2BA6-4EDE-B7B0-E7970E5AD835}" type="presParOf" srcId="{75ED04C7-ADD9-4C55-8674-A9DADD19FEF2}" destId="{E20B8112-1837-48FA-90E6-D4C9420C8EB8}" srcOrd="0" destOrd="0" presId="urn:microsoft.com/office/officeart/2005/8/layout/pyramid2"/>
    <dgm:cxn modelId="{31F60283-340D-4C72-99F5-2081CD42BEE1}" type="presParOf" srcId="{75ED04C7-ADD9-4C55-8674-A9DADD19FEF2}" destId="{18B4FD29-5C0D-487F-84F2-C1B61210AB2E}" srcOrd="1" destOrd="0" presId="urn:microsoft.com/office/officeart/2005/8/layout/pyramid2"/>
    <dgm:cxn modelId="{F4E268F4-6D4D-49BF-95DF-2D74331084C7}" type="presParOf" srcId="{18B4FD29-5C0D-487F-84F2-C1B61210AB2E}" destId="{1DEF91F2-EAEC-4459-A3B6-C9B0D2551E17}" srcOrd="0" destOrd="0" presId="urn:microsoft.com/office/officeart/2005/8/layout/pyramid2"/>
    <dgm:cxn modelId="{6865DDA1-06D3-4656-9739-E6B5342A9FEA}" type="presParOf" srcId="{18B4FD29-5C0D-487F-84F2-C1B61210AB2E}" destId="{76F1C6C2-BF4B-40F6-9A01-321F166137DC}" srcOrd="1" destOrd="0" presId="urn:microsoft.com/office/officeart/2005/8/layout/pyramid2"/>
    <dgm:cxn modelId="{67CE5AFF-90B1-4460-BADA-606B19208779}" type="presParOf" srcId="{18B4FD29-5C0D-487F-84F2-C1B61210AB2E}" destId="{554375CE-FEB3-43C6-BB21-55545125D866}" srcOrd="2" destOrd="0" presId="urn:microsoft.com/office/officeart/2005/8/layout/pyramid2"/>
    <dgm:cxn modelId="{4AA25FE4-8B9C-44BC-954C-91A296D7A1E2}" type="presParOf" srcId="{18B4FD29-5C0D-487F-84F2-C1B61210AB2E}" destId="{9BCD0D66-DDBB-4837-8933-B180DE6C5F9D}" srcOrd="3" destOrd="0" presId="urn:microsoft.com/office/officeart/2005/8/layout/pyramid2"/>
    <dgm:cxn modelId="{2CC70FDE-9A6C-4284-8733-ADF77E048315}" type="presParOf" srcId="{18B4FD29-5C0D-487F-84F2-C1B61210AB2E}" destId="{69173F05-050F-4759-9BCC-875988EEB47D}" srcOrd="4" destOrd="0" presId="urn:microsoft.com/office/officeart/2005/8/layout/pyramid2"/>
    <dgm:cxn modelId="{1E9C2D69-DDEA-414A-A8A0-1840FDC703B7}" type="presParOf" srcId="{18B4FD29-5C0D-487F-84F2-C1B61210AB2E}" destId="{D81B4F38-D230-43F2-A027-09270A70E123}" srcOrd="5" destOrd="0" presId="urn:microsoft.com/office/officeart/2005/8/layout/pyramid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135EB9E8-8658-433E-8ED6-E1F888213A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55AE7-929B-48B3-AE3F-9DC13AA2DD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C591C-45CE-4130-94F2-84323E3C5F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97333-8C1B-4EE4-B011-049681DC21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DEA77C43-B4DE-4839-846A-CD18B36C15F2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7762CE3-7231-4BE2-A969-D4EBE4A958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E29C1B5B-582E-41BD-A320-ED8BA4134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693FE-5BDC-4115-AA69-0A7F9CF23C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8AD2CAA-08D4-4751-A745-0743AD30C4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FCE38446-7C30-467F-873F-6830943D50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67BCA0D9-68E4-47E4-B3FC-F91017DC03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D4282DB-ED48-4482-879E-607CE896BF2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rcio.pnzgu.ru/personal/176/1/10/images/ush4.jpg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pynet.su/_pu/2/34704037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hyperlink" Target="http://asdhelp.files.wordpress.com/2010/08/teacher_0.jpg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archelon.by/d/132336/d/ckidki.jpg" TargetMode="Externa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www.fittrends.ru/pics/_580_1000_90_14392373021392092885.jpg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g1.liveinternet.ru/images/attach/c/2/74/605/74605579_avatar_172061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hyperlink" Target="http://www.allwomens.ru/uploads/posts/2011-06/prichiny-zamknutosti-malenkih-detey.jpg" TargetMode="Externa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uti-puti.com.ua/img/kategorii_detei_.jpg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17.jpeg"/><Relationship Id="rId2" Type="http://schemas.openxmlformats.org/officeDocument/2006/relationships/hyperlink" Target="http://s52.radikal.ru/i138/1108/82/fbf6a64bf37e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blogupnorth.files.wordpress.com/2011/01/boy-leaving.jpg" TargetMode="External"/><Relationship Id="rId5" Type="http://schemas.openxmlformats.org/officeDocument/2006/relationships/image" Target="../media/image16.jpeg"/><Relationship Id="rId4" Type="http://schemas.openxmlformats.org/officeDocument/2006/relationships/hyperlink" Target="http://okster.com.ua/wp-content/uploads/2009/08/samostoyatelnost_rezvitie.jpg" TargetMode="Externa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://www.chitalnya.ru/upload/283/9017405235208570.jpg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7" Type="http://schemas.openxmlformats.org/officeDocument/2006/relationships/image" Target="../media/image21.jpeg"/><Relationship Id="rId2" Type="http://schemas.openxmlformats.org/officeDocument/2006/relationships/hyperlink" Target="http://img-fotki.yandex.ru/get/5604/osipovfoto.0/0_5376d_11bba377_X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amochka.info/wp-content/uploads/2011/02/image0041.jpg" TargetMode="External"/><Relationship Id="rId5" Type="http://schemas.openxmlformats.org/officeDocument/2006/relationships/image" Target="../media/image20.jpeg"/><Relationship Id="rId4" Type="http://schemas.openxmlformats.org/officeDocument/2006/relationships/hyperlink" Target="http://img-fotki.yandex.ru/get/4509/uku63222.16/0_3d742_afc82223_XL" TargetMode="Externa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hyperlink" Target="http://animal.discovery.com/news/afp/20060327/gallery/circus_zoom.jpg" TargetMode="Externa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hyperlink" Target="http://www.savepic.org/1202948.jpg" TargetMode="External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img-2004-02.photosight.ru/02/401166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kp.ua/upimg/3dbcf1e95a9df2bc3cfa526f880f3a43063654af/207049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po4emu.ru/4.Deti/default.jpe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5" descr="Картинка 41 из 522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6400" y="1371600"/>
            <a:ext cx="5695950" cy="3962400"/>
          </a:xfrm>
          <a:prstGeom prst="rect">
            <a:avLst/>
          </a:prstGeom>
          <a:noFill/>
        </p:spPr>
      </p:pic>
      <p:sp>
        <p:nvSpPr>
          <p:cNvPr id="9" name="Круглая лента лицом вниз 8"/>
          <p:cNvSpPr/>
          <p:nvPr/>
        </p:nvSpPr>
        <p:spPr>
          <a:xfrm>
            <a:off x="0" y="0"/>
            <a:ext cx="8763000" cy="1143000"/>
          </a:xfrm>
          <a:prstGeom prst="ellipseRibbon">
            <a:avLst>
              <a:gd name="adj1" fmla="val 25000"/>
              <a:gd name="adj2" fmla="val 70870"/>
              <a:gd name="adj3" fmla="val 1250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Monotype Corsiva" pitchFamily="66" charset="0"/>
              </a:rPr>
              <a:t>Мотивация учения школьников</a:t>
            </a:r>
            <a:endParaRPr lang="ru-RU" sz="3600" b="1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ертикальный свиток 3"/>
          <p:cNvSpPr/>
          <p:nvPr/>
        </p:nvSpPr>
        <p:spPr>
          <a:xfrm rot="10800000">
            <a:off x="1295400" y="381000"/>
            <a:ext cx="6629400" cy="5943600"/>
          </a:xfrm>
          <a:prstGeom prst="verticalScroll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514600" y="914400"/>
            <a:ext cx="4114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Monotype Corsiva" pitchFamily="66" charset="0"/>
              </a:rPr>
              <a:t>Методика </a:t>
            </a:r>
          </a:p>
          <a:p>
            <a:pPr algn="ctr"/>
            <a:r>
              <a:rPr lang="ru-RU" sz="2400" b="1" dirty="0" smtClean="0">
                <a:latin typeface="Monotype Corsiva" pitchFamily="66" charset="0"/>
              </a:rPr>
              <a:t>М.Р. Гинзбурга, представленная в его книге «Изучение учебной мотивации».</a:t>
            </a:r>
            <a:endParaRPr lang="ru-RU" sz="2400" b="1" dirty="0">
              <a:latin typeface="Monotype Corsiva" pitchFamily="66" charset="0"/>
            </a:endParaRPr>
          </a:p>
        </p:txBody>
      </p:sp>
      <p:pic>
        <p:nvPicPr>
          <p:cNvPr id="6" name="Рисунок 5" descr="ginzbur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2590800"/>
            <a:ext cx="3180708" cy="283083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71600" y="533400"/>
            <a:ext cx="62450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Monotype Corsiva" pitchFamily="66" charset="0"/>
              </a:rPr>
              <a:t>Уровень мотивации учения, обучающихся 2 класса</a:t>
            </a:r>
            <a:endParaRPr lang="ru-RU" sz="3200" b="1" dirty="0">
              <a:latin typeface="Monotype Corsiva" pitchFamily="66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0" y="1219200"/>
          <a:ext cx="91440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7200" y="914400"/>
            <a:ext cx="8077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2400" i="1" u="sng" dirty="0" smtClean="0">
                <a:latin typeface="Times New Roman" pitchFamily="18" charset="0"/>
                <a:cs typeface="Times New Roman" pitchFamily="18" charset="0"/>
              </a:rPr>
              <a:t>очень высокий уровень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мотивации с выраженным        личностным смыслом, преобладанием познавательных и внутренних мотивов, стремлением к успеху;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2400" i="1" u="sng" dirty="0" smtClean="0">
                <a:latin typeface="Times New Roman" pitchFamily="18" charset="0"/>
                <a:cs typeface="Times New Roman" pitchFamily="18" charset="0"/>
              </a:rPr>
              <a:t>высокий уровень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учебной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мотивации;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III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2400" i="1" u="sng" dirty="0" smtClean="0">
                <a:latin typeface="Times New Roman" pitchFamily="18" charset="0"/>
                <a:cs typeface="Times New Roman" pitchFamily="18" charset="0"/>
              </a:rPr>
              <a:t>нормальный (средний) уровень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мотивации;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400" i="1" u="sng" dirty="0" smtClean="0">
                <a:latin typeface="Times New Roman" pitchFamily="18" charset="0"/>
                <a:cs typeface="Times New Roman" pitchFamily="18" charset="0"/>
              </a:rPr>
              <a:t>сниженный уровень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учебной мотивации;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2400" i="1" u="sng" dirty="0" smtClean="0">
                <a:latin typeface="Times New Roman" pitchFamily="18" charset="0"/>
                <a:cs typeface="Times New Roman" pitchFamily="18" charset="0"/>
              </a:rPr>
              <a:t>низкий уровень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мотивации с выраженным отсутствием у ученика личностного смысла.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228600"/>
            <a:ext cx="75397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Monotype Corsiva" pitchFamily="66" charset="0"/>
              </a:rPr>
              <a:t>Уровень мотивации учения 6 класса</a:t>
            </a:r>
            <a:endParaRPr lang="ru-RU" sz="3200" b="1" dirty="0">
              <a:latin typeface="Monotype Corsiva" pitchFamily="66" charset="0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304800"/>
            <a:ext cx="80137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Monotype Corsiva" pitchFamily="66" charset="0"/>
              </a:rPr>
              <a:t>Уровень мотивации учения  обучающихся 7 класса</a:t>
            </a:r>
            <a:endParaRPr lang="ru-RU" sz="3200" b="1" dirty="0">
              <a:latin typeface="Monotype Corsiva" pitchFamily="66" charset="0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152400" y="1066800"/>
          <a:ext cx="86868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762000"/>
            <a:ext cx="8001000" cy="2057400"/>
          </a:xfrm>
        </p:spPr>
        <p:txBody>
          <a:bodyPr>
            <a:normAutofit/>
          </a:bodyPr>
          <a:lstStyle/>
          <a:p>
            <a:pPr algn="ctr"/>
            <a:r>
              <a:rPr lang="ru-RU" sz="36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Каждый родитель хочет, чтобы его ребёнок хорошо учился, с интересом и желанием занимался в школе. </a:t>
            </a:r>
          </a:p>
        </p:txBody>
      </p:sp>
      <p:pic>
        <p:nvPicPr>
          <p:cNvPr id="26629" name="Picture 5" descr="Картинка 150 из 136000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3276600"/>
            <a:ext cx="3028950" cy="3124200"/>
          </a:xfrm>
          <a:prstGeom prst="roundRect">
            <a:avLst>
              <a:gd name="adj" fmla="val 17745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26631" name="Picture 7" descr="Картинка 156 из 136000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43000" y="3276600"/>
            <a:ext cx="3124200" cy="3124200"/>
          </a:xfrm>
          <a:prstGeom prst="roundRect">
            <a:avLst>
              <a:gd name="adj" fmla="val 24094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304800"/>
            <a:ext cx="79239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Monotype Corsiva" pitchFamily="66" charset="0"/>
              </a:rPr>
              <a:t>Уровень мотивации учения обучающихся 8 класса</a:t>
            </a:r>
            <a:endParaRPr lang="ru-RU" sz="3200" b="1" dirty="0">
              <a:latin typeface="Monotype Corsiva" pitchFamily="66" charset="0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0" y="0"/>
          <a:ext cx="9143999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0" y="0"/>
          <a:ext cx="9144000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52400"/>
            <a:ext cx="81051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Monotype Corsiva" pitchFamily="66" charset="0"/>
              </a:rPr>
              <a:t>Уровень мотивации учения обучающихся 11 класса</a:t>
            </a:r>
            <a:endParaRPr lang="ru-RU" sz="3200" b="1" dirty="0">
              <a:latin typeface="Monotype Corsiva" pitchFamily="66" charset="0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924800" cy="1180306"/>
          </a:xfrm>
        </p:spPr>
        <p:txBody>
          <a:bodyPr/>
          <a:lstStyle/>
          <a:p>
            <a:r>
              <a:rPr lang="ru-RU" sz="3600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Что снижает мотивацию ребенка? </a:t>
            </a:r>
          </a:p>
        </p:txBody>
      </p:sp>
      <p:pic>
        <p:nvPicPr>
          <p:cNvPr id="57350" name="Picture 6" descr="Картинка 35 из 124230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1512762"/>
            <a:ext cx="6477000" cy="44308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5" name="Rectangle 9"/>
          <p:cNvSpPr>
            <a:spLocks noGrp="1" noChangeArrowheads="1"/>
          </p:cNvSpPr>
          <p:nvPr>
            <p:ph idx="1"/>
          </p:nvPr>
        </p:nvSpPr>
        <p:spPr>
          <a:xfrm>
            <a:off x="609600" y="609600"/>
            <a:ext cx="8305800" cy="5638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v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Недостаток любви затрудняет развитие ребенка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90000"/>
              </a:lnSpc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v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Влияние плохого психологического климата 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школе.</a:t>
            </a:r>
          </a:p>
          <a:p>
            <a:pPr>
              <a:lnSpc>
                <a:spcPct val="90000"/>
              </a:lnSpc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v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Родительский страх мешает детям стать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самостоятельными.</a:t>
            </a:r>
          </a:p>
          <a:p>
            <a:pPr>
              <a:lnSpc>
                <a:spcPct val="90000"/>
              </a:lnSpc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v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Чрезмерные нагрузки отнимают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энергию.</a:t>
            </a:r>
          </a:p>
          <a:p>
            <a:pPr>
              <a:lnSpc>
                <a:spcPct val="90000"/>
              </a:lnSpc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v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Завышенные требования не дают детям полноценно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учиться.</a:t>
            </a:r>
          </a:p>
          <a:p>
            <a:pPr>
              <a:lnSpc>
                <a:spcPct val="90000"/>
              </a:lnSpc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v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Когда нет интереса к предмету, нет и желания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учиться.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28600" y="533400"/>
            <a:ext cx="8610600" cy="1524000"/>
          </a:xfrm>
        </p:spPr>
        <p:txBody>
          <a:bodyPr>
            <a:normAutofit/>
          </a:bodyPr>
          <a:lstStyle/>
          <a:p>
            <a:pPr marL="0" indent="0" algn="ctr">
              <a:buFontTx/>
              <a:buNone/>
            </a:pPr>
            <a:r>
              <a:rPr lang="ru-RU" sz="4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Как повысить внутреннюю мотивацию школьника?</a:t>
            </a:r>
          </a:p>
        </p:txBody>
      </p:sp>
      <p:pic>
        <p:nvPicPr>
          <p:cNvPr id="67592" name="Picture 8" descr="Картинка 2 из 471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0" y="2209800"/>
            <a:ext cx="5448300" cy="364013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 flipV="1">
            <a:off x="6553200" y="5334000"/>
            <a:ext cx="76200" cy="1524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80000"/>
              </a:lnSpc>
            </a:pPr>
            <a:endParaRPr lang="ru-RU" sz="800"/>
          </a:p>
        </p:txBody>
      </p:sp>
      <p:pic>
        <p:nvPicPr>
          <p:cNvPr id="27653" name="Picture 5" descr="Картинка 10 из 92066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228600"/>
            <a:ext cx="3425825" cy="257651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7655" name="Picture 7" descr="Картинка 20 из 122901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867400" y="2743200"/>
            <a:ext cx="2667000" cy="381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27656" name="WordArt 8"/>
          <p:cNvSpPr>
            <a:spLocks noChangeArrowheads="1" noChangeShapeType="1" noTextEdit="1"/>
          </p:cNvSpPr>
          <p:nvPr/>
        </p:nvSpPr>
        <p:spPr bwMode="auto">
          <a:xfrm>
            <a:off x="1219200" y="2133600"/>
            <a:ext cx="6172200" cy="19812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3400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3600" kern="10" dirty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"НЕ ХОЧУ УЧИТЬСЯ!!!"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7494"/>
            <a:ext cx="8229600" cy="87550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36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Окружающий мир, полный любви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idx="1"/>
          </p:nvPr>
        </p:nvSpPr>
        <p:spPr>
          <a:xfrm>
            <a:off x="263525" y="1219200"/>
            <a:ext cx="7386638" cy="4876800"/>
          </a:xfrm>
        </p:spPr>
        <p:txBody>
          <a:bodyPr>
            <a:norm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Важен эмоциональный климат в семье. Совместный досуг, совместные трапезы.</a:t>
            </a:r>
          </a:p>
          <a:p>
            <a:pPr>
              <a:buFontTx/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Авторитетное воспитание (правильная комбинация любви и контроля: границы, поддержка, свободное пространство для самостоятельности).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Нельзя лишать любви или наказывать за плохие оценки. Учатся не ради оценок. Анализировать ошибки.</a:t>
            </a:r>
          </a:p>
          <a:p>
            <a:pPr>
              <a:buFontTx/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Личный пример и реакция соучастия. </a:t>
            </a:r>
          </a:p>
          <a:p>
            <a:pPr>
              <a:buFontTx/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Установка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 Ошибки – нормальное явление.</a:t>
            </a:r>
          </a:p>
        </p:txBody>
      </p:sp>
      <p:pic>
        <p:nvPicPr>
          <p:cNvPr id="65541" name="Picture 5" descr="Картинка 22 из 18014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72200" y="4114800"/>
            <a:ext cx="2667000" cy="25273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763000" cy="19812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3600" dirty="0">
                <a:solidFill>
                  <a:schemeClr val="tx1"/>
                </a:solidFill>
                <a:effectLst/>
              </a:rPr>
              <a:t>Свободное пространство </a:t>
            </a:r>
            <a:r>
              <a:rPr lang="ru-RU" sz="3600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3600" dirty="0" smtClean="0">
                <a:solidFill>
                  <a:schemeClr val="tx1"/>
                </a:solidFill>
                <a:effectLst/>
              </a:rPr>
            </a:br>
            <a:r>
              <a:rPr lang="ru-RU" sz="3600" dirty="0" smtClean="0">
                <a:solidFill>
                  <a:schemeClr val="tx1"/>
                </a:solidFill>
                <a:effectLst/>
              </a:rPr>
              <a:t>в </a:t>
            </a:r>
            <a:r>
              <a:rPr lang="ru-RU" sz="3600" dirty="0">
                <a:solidFill>
                  <a:schemeClr val="tx1"/>
                </a:solidFill>
                <a:effectLst/>
              </a:rPr>
              <a:t>разумных пределах. </a:t>
            </a:r>
            <a:r>
              <a:rPr lang="ru-RU" sz="3600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3600" dirty="0" smtClean="0">
                <a:solidFill>
                  <a:schemeClr val="tx1"/>
                </a:solidFill>
                <a:effectLst/>
              </a:rPr>
            </a:br>
            <a:r>
              <a:rPr lang="ru-RU" sz="3600" dirty="0" smtClean="0">
                <a:solidFill>
                  <a:schemeClr val="tx1"/>
                </a:solidFill>
                <a:effectLst/>
              </a:rPr>
              <a:t>Мотивированные </a:t>
            </a:r>
            <a:r>
              <a:rPr lang="ru-RU" sz="3600" dirty="0">
                <a:solidFill>
                  <a:schemeClr val="tx1"/>
                </a:solidFill>
                <a:effectLst/>
              </a:rPr>
              <a:t>дети – это самостоятельные дети.</a:t>
            </a:r>
          </a:p>
        </p:txBody>
      </p:sp>
      <p:sp>
        <p:nvSpPr>
          <p:cNvPr id="66574" name="Rectangle 14"/>
          <p:cNvSpPr>
            <a:spLocks noGrp="1" noChangeArrowheads="1"/>
          </p:cNvSpPr>
          <p:nvPr>
            <p:ph idx="1"/>
          </p:nvPr>
        </p:nvSpPr>
        <p:spPr>
          <a:xfrm>
            <a:off x="228600" y="2362200"/>
            <a:ext cx="7386638" cy="4802188"/>
          </a:xfrm>
        </p:spPr>
        <p:txBody>
          <a:bodyPr/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Четкий распорядок дня - вносить коррективы в распорядок договариваясь. 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Не подсказывать ответ учебной задачи. Лишь наводить на верный путь решения, склонять к размышлениям.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Установка: «Я знаю, ты можешь всё делать самостоятельно»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Высокие требования, но </a:t>
            </a:r>
          </a:p>
          <a:p>
            <a:pPr>
              <a:buFontTx/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соответствующие возможностям.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Избегать 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недооценок. Переоценок</a:t>
            </a:r>
            <a:r>
              <a:rPr lang="ru-RU" sz="2400" dirty="0"/>
              <a:t>.</a:t>
            </a:r>
          </a:p>
          <a:p>
            <a:endParaRPr lang="ru-RU" sz="2400" dirty="0"/>
          </a:p>
          <a:p>
            <a:pPr>
              <a:buFontTx/>
              <a:buNone/>
            </a:pPr>
            <a:endParaRPr lang="ru-RU" sz="2400" dirty="0"/>
          </a:p>
          <a:p>
            <a:endParaRPr lang="ru-RU" sz="2400" dirty="0"/>
          </a:p>
          <a:p>
            <a:endParaRPr lang="ru-RU" sz="2400" dirty="0"/>
          </a:p>
          <a:p>
            <a:endParaRPr lang="ru-RU" sz="2400" dirty="0"/>
          </a:p>
          <a:p>
            <a:endParaRPr lang="ru-RU" sz="2400" dirty="0"/>
          </a:p>
        </p:txBody>
      </p:sp>
      <p:pic>
        <p:nvPicPr>
          <p:cNvPr id="66565" name="Picture 5" descr="Картинка 40 из 5039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67600" y="2057400"/>
            <a:ext cx="1427163" cy="1828800"/>
          </a:xfrm>
          <a:prstGeom prst="rect">
            <a:avLst/>
          </a:prstGeom>
          <a:noFill/>
        </p:spPr>
      </p:pic>
      <p:pic>
        <p:nvPicPr>
          <p:cNvPr id="66567" name="Picture 7" descr="Картинка 70 из 5039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34200" y="3657600"/>
            <a:ext cx="1981200" cy="1485900"/>
          </a:xfrm>
          <a:prstGeom prst="rect">
            <a:avLst/>
          </a:prstGeom>
          <a:noFill/>
        </p:spPr>
      </p:pic>
      <p:pic>
        <p:nvPicPr>
          <p:cNvPr id="66573" name="Picture 13" descr="Картинка 90 из 5039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867400" y="4953000"/>
            <a:ext cx="2514600" cy="16700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5" name="Picture 5" descr="Картинка 20 из 136000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1" y="1676400"/>
            <a:ext cx="6553200" cy="441905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7494"/>
            <a:ext cx="8229600" cy="125650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3600" dirty="0"/>
              <a:t>Вера в собственные способности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6324600"/>
            <a:ext cx="80579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Нужно помочь ребенку сформировать веру в собственные способности.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6172200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3600" dirty="0"/>
              <a:t>Эмоциональное развитие 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>
          <a:xfrm>
            <a:off x="263525" y="1752600"/>
            <a:ext cx="7386638" cy="48006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1. Четко выражайте чувства. Например: «Я сердита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тебя,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потому что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…».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2. Обращайте внимание на то, что волнует ребенка.</a:t>
            </a:r>
          </a:p>
          <a:p>
            <a:pPr>
              <a:lnSpc>
                <a:spcPct val="80000"/>
              </a:lnSpc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3. Разговаривайте о чувствах. </a:t>
            </a:r>
          </a:p>
          <a:p>
            <a:pPr>
              <a:lnSpc>
                <a:spcPct val="80000"/>
              </a:lnSpc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4. Реагируйте разумно. </a:t>
            </a:r>
          </a:p>
          <a:p>
            <a:pPr>
              <a:lnSpc>
                <a:spcPct val="80000"/>
              </a:lnSpc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5. Влияйте на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чувства ребёнка.</a:t>
            </a:r>
          </a:p>
          <a:p>
            <a:pPr>
              <a:lnSpc>
                <a:spcPct val="80000"/>
              </a:lnSpc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6. Разъясняйте непонятные чувства.</a:t>
            </a:r>
          </a:p>
          <a:p>
            <a:pPr>
              <a:lnSpc>
                <a:spcPct val="80000"/>
              </a:lnSpc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7. Понаблюдайте за своими собственными чувствами.</a:t>
            </a:r>
          </a:p>
          <a:p>
            <a:pPr>
              <a:lnSpc>
                <a:spcPct val="80000"/>
              </a:lnSpc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8. Помогайте ребенку преодолевать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негативные чувства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80000"/>
              </a:lnSpc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9. Научите ребенка управлять своими чувствами. </a:t>
            </a:r>
          </a:p>
        </p:txBody>
      </p:sp>
      <p:pic>
        <p:nvPicPr>
          <p:cNvPr id="72713" name="Picture 9" descr="Картинка 90 из 94296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780826">
            <a:off x="6877827" y="2736582"/>
            <a:ext cx="2133600" cy="1420813"/>
          </a:xfrm>
          <a:prstGeom prst="rect">
            <a:avLst/>
          </a:prstGeom>
          <a:noFill/>
        </p:spPr>
      </p:pic>
      <p:pic>
        <p:nvPicPr>
          <p:cNvPr id="72709" name="Picture 5" descr="Картинка 65 из 94296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-1247049">
            <a:off x="7018324" y="5001105"/>
            <a:ext cx="1958040" cy="1303919"/>
          </a:xfrm>
          <a:prstGeom prst="rect">
            <a:avLst/>
          </a:prstGeom>
          <a:noFill/>
        </p:spPr>
      </p:pic>
      <p:pic>
        <p:nvPicPr>
          <p:cNvPr id="72715" name="Picture 11" descr="Картинка 117 из 94297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1287182">
            <a:off x="6995997" y="546543"/>
            <a:ext cx="2065414" cy="13754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/>
              <a:t>Выносливость </a:t>
            </a:r>
          </a:p>
        </p:txBody>
      </p:sp>
      <p:sp>
        <p:nvSpPr>
          <p:cNvPr id="73733" name="Rectangle 5"/>
          <p:cNvSpPr>
            <a:spLocks noGrp="1" noChangeArrowheads="1"/>
          </p:cNvSpPr>
          <p:nvPr>
            <p:ph idx="1"/>
          </p:nvPr>
        </p:nvSpPr>
        <p:spPr>
          <a:xfrm>
            <a:off x="263524" y="1981200"/>
            <a:ext cx="8270875" cy="1066800"/>
          </a:xfrm>
        </p:spPr>
        <p:txBody>
          <a:bodyPr/>
          <a:lstStyle/>
          <a:p>
            <a:pPr algn="ctr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Понимание, что успех приходит не сразу.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Нужен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труд и терпение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3732" name="Picture 4" descr="mopping1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3429000"/>
            <a:ext cx="2895600" cy="26193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458200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3600" dirty="0"/>
              <a:t>Справедливое вознаграждение</a:t>
            </a:r>
          </a:p>
        </p:txBody>
      </p:sp>
      <p:sp>
        <p:nvSpPr>
          <p:cNvPr id="74760" name="Rectangle 8"/>
          <p:cNvSpPr>
            <a:spLocks noGrp="1" noChangeArrowheads="1"/>
          </p:cNvSpPr>
          <p:nvPr>
            <p:ph sz="half" idx="1"/>
          </p:nvPr>
        </p:nvSpPr>
        <p:spPr>
          <a:xfrm>
            <a:off x="304800" y="1828800"/>
            <a:ext cx="6934200" cy="1447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Хвалить за конкретные дела и успехи.</a:t>
            </a:r>
          </a:p>
          <a:p>
            <a:pPr>
              <a:lnSpc>
                <a:spcPct val="8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Хвалить за старание.</a:t>
            </a:r>
          </a:p>
          <a:p>
            <a:pPr>
              <a:lnSpc>
                <a:spcPct val="8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Отмечать лучше не результат,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 а потраченные усилия.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900" dirty="0"/>
              <a:t>                       </a:t>
            </a:r>
          </a:p>
        </p:txBody>
      </p:sp>
      <p:sp>
        <p:nvSpPr>
          <p:cNvPr id="74761" name="Rectangle 9"/>
          <p:cNvSpPr>
            <a:spLocks noGrp="1" noChangeArrowheads="1"/>
          </p:cNvSpPr>
          <p:nvPr>
            <p:ph sz="half" idx="2"/>
          </p:nvPr>
        </p:nvSpPr>
        <p:spPr>
          <a:xfrm>
            <a:off x="4648200" y="3429000"/>
            <a:ext cx="4068763" cy="2667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Важно показать, что вознаграждение – это ваше признание за старания ребёнка.</a:t>
            </a:r>
          </a:p>
          <a:p>
            <a:pPr>
              <a:lnSpc>
                <a:spcPct val="8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Эффективно действуют на мотивацию – не материальные подарки, а приятные события.</a:t>
            </a:r>
          </a:p>
          <a:p>
            <a:pPr>
              <a:lnSpc>
                <a:spcPct val="8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Награда должна соответствовать достижению.</a:t>
            </a:r>
          </a:p>
        </p:txBody>
      </p:sp>
      <p:pic>
        <p:nvPicPr>
          <p:cNvPr id="74757" name="Picture 5" descr="Картинка 9 из 844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3352800"/>
            <a:ext cx="3124200" cy="26320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2" name="Picture 4" descr="Картинка 1 из 5377">
            <a:hlinkClick r:id="rId2"/>
          </p:cNvPr>
          <p:cNvPicPr>
            <a:picLocks noGrp="1" noChangeAspect="1" noChangeArrowheads="1"/>
          </p:cNvPicPr>
          <p:nvPr>
            <p:ph type="title"/>
          </p:nvPr>
        </p:nvPicPr>
        <p:blipFill>
          <a:blip r:embed="rId3"/>
          <a:stretch>
            <a:fillRect/>
          </a:stretch>
        </p:blipFill>
        <p:spPr>
          <a:xfrm>
            <a:off x="7239000" y="2133600"/>
            <a:ext cx="1691549" cy="2545083"/>
          </a:xfrm>
          <a:noFill/>
          <a:ln/>
        </p:spPr>
      </p:pic>
      <p:sp>
        <p:nvSpPr>
          <p:cNvPr id="89095" name="Rectangle 7"/>
          <p:cNvSpPr>
            <a:spLocks noGrp="1" noChangeArrowheads="1"/>
          </p:cNvSpPr>
          <p:nvPr>
            <p:ph sz="half" idx="1"/>
          </p:nvPr>
        </p:nvSpPr>
        <p:spPr>
          <a:xfrm>
            <a:off x="457200" y="228600"/>
            <a:ext cx="8229600" cy="8382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3600" dirty="0">
                <a:solidFill>
                  <a:schemeClr val="tx2"/>
                </a:solidFill>
              </a:rPr>
              <a:t>      </a:t>
            </a:r>
            <a:endParaRPr lang="ru-RU" sz="3600" dirty="0" smtClean="0">
              <a:solidFill>
                <a:schemeClr val="tx2"/>
              </a:solidFill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3600" dirty="0" smtClean="0">
                <a:solidFill>
                  <a:schemeClr val="tx1"/>
                </a:solidFill>
              </a:rPr>
              <a:t>Справедливая </a:t>
            </a:r>
            <a:r>
              <a:rPr lang="ru-RU" sz="3600" dirty="0">
                <a:solidFill>
                  <a:schemeClr val="tx1"/>
                </a:solidFill>
              </a:rPr>
              <a:t>критика</a:t>
            </a:r>
          </a:p>
        </p:txBody>
      </p:sp>
      <p:sp>
        <p:nvSpPr>
          <p:cNvPr id="89096" name="Rectangle 8"/>
          <p:cNvSpPr>
            <a:spLocks noGrp="1" noChangeArrowheads="1"/>
          </p:cNvSpPr>
          <p:nvPr>
            <p:ph sz="half" idx="2"/>
          </p:nvPr>
        </p:nvSpPr>
        <p:spPr>
          <a:xfrm>
            <a:off x="381000" y="1295400"/>
            <a:ext cx="7269163" cy="52578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Выражайте претензии обоснованно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   («Мне не нравится…, потому что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…»).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Выражайте претензии в нейтральном тоне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80000"/>
              </a:lnSpc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Делая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замечание, указывайте и на  «плюсы» («Формула, которую ты применил правильная, но тебе нужно ещё раз проверить результат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.»</a:t>
            </a:r>
          </a:p>
          <a:p>
            <a:pPr>
              <a:lnSpc>
                <a:spcPct val="80000"/>
              </a:lnSpc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Выясняйте причины, задавайте вопросы («Я думаю, ты слишком поздно начал готовиться к контрольной работе, может такое быть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?»</a:t>
            </a:r>
          </a:p>
          <a:p>
            <a:pPr>
              <a:lnSpc>
                <a:spcPct val="80000"/>
              </a:lnSpc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Установка: Дело не в недостатке способностей, а в недостатке усилий.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 b="1" dirty="0"/>
              <a:t>   </a:t>
            </a:r>
            <a:endParaRPr lang="ru-RU" sz="20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981200"/>
            <a:ext cx="8077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latin typeface="Monotype Corsiva" pitchFamily="66" charset="0"/>
              </a:rPr>
              <a:t>Спасибо за внимание!</a:t>
            </a:r>
            <a:endParaRPr lang="ru-RU" sz="5400" b="1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80" name="Rectangle 8"/>
          <p:cNvSpPr>
            <a:spLocks noGrp="1" noChangeArrowheads="1"/>
          </p:cNvSpPr>
          <p:nvPr>
            <p:ph idx="1"/>
          </p:nvPr>
        </p:nvSpPr>
        <p:spPr>
          <a:xfrm>
            <a:off x="228600" y="381000"/>
            <a:ext cx="8651875" cy="5867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/>
              <a:t>   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Мотивацию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можно определить как совокупность причин психологического характера, объясняющих поведение человека, его начало, направленность и активность.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Мотивация объясняет целенаправленность действия, организованность и устойчивость деятельности, направленной на достижение определенной цели.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Мотив учения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это направленность учащегося на отдельные стороны учебной работы.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Мотивация учения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проявляется в целях, которые учащийся преследует в учебной деятельности.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0" y="1219200"/>
          <a:ext cx="91440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371600" y="457200"/>
            <a:ext cx="624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Monotype Corsiva" pitchFamily="66" charset="0"/>
              </a:rPr>
              <a:t>Уровни мотивации</a:t>
            </a:r>
            <a:endParaRPr lang="ru-RU" sz="3600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/>
            <a:endParaRPr lang="ru-RU" sz="2400" dirty="0">
              <a:solidFill>
                <a:srgbClr val="20E495"/>
              </a:solidFill>
            </a:endParaRPr>
          </a:p>
          <a:p>
            <a:pPr lvl="1"/>
            <a:endParaRPr lang="ru-RU" sz="2400" dirty="0">
              <a:solidFill>
                <a:srgbClr val="20E495"/>
              </a:solidFill>
            </a:endParaRPr>
          </a:p>
          <a:p>
            <a:pPr lvl="1"/>
            <a:endParaRPr lang="ru-RU" sz="2400" dirty="0">
              <a:solidFill>
                <a:srgbClr val="20E495"/>
              </a:solidFill>
            </a:endParaRPr>
          </a:p>
          <a:p>
            <a:pPr lvl="1">
              <a:buFontTx/>
              <a:buNone/>
            </a:pPr>
            <a:endParaRPr lang="ru-RU" sz="2400" dirty="0"/>
          </a:p>
          <a:p>
            <a:pPr lvl="1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 таких детей есть познавательный мотив , стремление наиболее успешно выполнять все предъявляемые школьные требования </a:t>
            </a:r>
          </a:p>
          <a:p>
            <a:pPr lvl="1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Ученики четко следуют всем указаниям учителя, добросовестны и ответственны, сильно переживают, если получают неудовлетворительные отметки. </a:t>
            </a:r>
          </a:p>
        </p:txBody>
      </p:sp>
      <p:pic>
        <p:nvPicPr>
          <p:cNvPr id="36869" name="Picture 5" descr="Картинка 52 из 12591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457200"/>
            <a:ext cx="3919654" cy="28194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8" name="Горизонтальный свиток 7"/>
          <p:cNvSpPr/>
          <p:nvPr/>
        </p:nvSpPr>
        <p:spPr>
          <a:xfrm>
            <a:off x="4648200" y="762000"/>
            <a:ext cx="4267200" cy="2057400"/>
          </a:xfrm>
          <a:prstGeom prst="horizontalScroll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Monotype Corsiva" pitchFamily="66" charset="0"/>
              </a:rPr>
              <a:t>Высокая мотивация</a:t>
            </a:r>
            <a:endParaRPr lang="ru-RU" sz="3600" b="1" dirty="0">
              <a:solidFill>
                <a:schemeClr val="tx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9" name="Picture 5" descr="Картинка 155 из 12591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232228"/>
            <a:ext cx="3352800" cy="3272971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8" name="Горизонтальный свиток 7"/>
          <p:cNvSpPr/>
          <p:nvPr/>
        </p:nvSpPr>
        <p:spPr>
          <a:xfrm>
            <a:off x="4114800" y="609600"/>
            <a:ext cx="4572000" cy="1676400"/>
          </a:xfrm>
          <a:prstGeom prst="horizontalScroll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Monotype Corsiva" pitchFamily="66" charset="0"/>
              </a:rPr>
              <a:t>Средняя мотивация</a:t>
            </a:r>
            <a:endParaRPr lang="ru-RU" sz="3600" b="1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533400" y="3810000"/>
            <a:ext cx="8458200" cy="26670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82296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95000"/>
              <a:buFont typeface="Verdana"/>
              <a:buChar char="›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Школа привлекает таких детей внеучебной деятельностью . </a:t>
            </a:r>
          </a:p>
          <a:p>
            <a:pPr marL="82296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95000"/>
              <a:buFont typeface="Verdana"/>
              <a:buChar char="›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Такие дети достаточно благополучно чувствуют себя в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школе.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82296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95000"/>
              <a:buFont typeface="Verdana"/>
              <a:buChar char="›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Им нравиться ощущать себя учениками. </a:t>
            </a:r>
          </a:p>
          <a:p>
            <a:pPr marL="82296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95000"/>
              <a:buFont typeface="Verdana"/>
              <a:buChar char="›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Познавательные мотивы у таких детей сформированы в меньшей степени, и учебный процесс их мало привлекает. </a:t>
            </a:r>
          </a:p>
          <a:p>
            <a:pPr marL="822960" lvl="1" indent="-28575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95000"/>
              <a:buFont typeface="Verdana"/>
              <a:buChar char="›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Учащиеся успешно справляются с учебной деятельностью.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3810000"/>
            <a:ext cx="8305800" cy="2362200"/>
          </a:xfrm>
        </p:spPr>
        <p:txBody>
          <a:bodyPr>
            <a:normAutofit/>
          </a:bodyPr>
          <a:lstStyle/>
          <a:p>
            <a:pPr lvl="1">
              <a:buNone/>
            </a:pPr>
            <a:endParaRPr lang="ru-RU" sz="2400" dirty="0">
              <a:solidFill>
                <a:schemeClr val="tx2"/>
              </a:solidFill>
            </a:endParaRPr>
          </a:p>
          <a:p>
            <a:pPr lvl="1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Эти дети посещают школу неохотно.</a:t>
            </a:r>
          </a:p>
          <a:p>
            <a:pPr lvl="1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Предпочитают пропускать занятия. </a:t>
            </a:r>
          </a:p>
          <a:p>
            <a:pPr lvl="1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уроках часто занимаются посторонними делами, играми. </a:t>
            </a:r>
          </a:p>
          <a:p>
            <a:pPr lvl="1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Испытывают серьезные затруднения в учебной деятельности.</a:t>
            </a:r>
          </a:p>
          <a:p>
            <a:pPr lvl="1"/>
            <a:endParaRPr lang="ru-RU" sz="2400" dirty="0">
              <a:solidFill>
                <a:schemeClr val="tx2"/>
              </a:solidFill>
            </a:endParaRPr>
          </a:p>
        </p:txBody>
      </p:sp>
      <p:pic>
        <p:nvPicPr>
          <p:cNvPr id="44038" name="Picture 6" descr="8686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399" y="457200"/>
            <a:ext cx="3648209" cy="30480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8" name="Горизонтальный свиток 7"/>
          <p:cNvSpPr/>
          <p:nvPr/>
        </p:nvSpPr>
        <p:spPr>
          <a:xfrm>
            <a:off x="4038600" y="762000"/>
            <a:ext cx="4648200" cy="1905000"/>
          </a:xfrm>
          <a:prstGeom prst="horizontalScroll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Monotype Corsiva" pitchFamily="66" charset="0"/>
              </a:rPr>
              <a:t>Низкая мотивация</a:t>
            </a:r>
            <a:endParaRPr lang="ru-RU" sz="3600" b="1" dirty="0">
              <a:solidFill>
                <a:schemeClr val="tx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2895600"/>
            <a:ext cx="8728075" cy="3124200"/>
          </a:xfrm>
        </p:spPr>
        <p:txBody>
          <a:bodyPr>
            <a:normAutofit lnSpcReduction="10000"/>
          </a:bodyPr>
          <a:lstStyle/>
          <a:p>
            <a:pPr lvl="1">
              <a:lnSpc>
                <a:spcPct val="90000"/>
              </a:lnSpc>
              <a:buFontTx/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Они 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не справляются с учебной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деятельностью.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Испытывают 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проблемы в общении с одноклассниками,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во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взаимоотношениях 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с учителем. </a:t>
            </a: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Школа 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нередко воспринимается ими как враждебная среда ,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пребывание в ней 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для них невыносимо. </a:t>
            </a: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Ученики 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могут проявлять агрессию.</a:t>
            </a:r>
          </a:p>
          <a:p>
            <a:pPr lvl="1">
              <a:lnSpc>
                <a:spcPct val="90000"/>
              </a:lnSpc>
              <a:buNone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Отказываться выполнять задания. </a:t>
            </a:r>
          </a:p>
          <a:p>
            <a:pPr lvl="1">
              <a:lnSpc>
                <a:spcPct val="90000"/>
              </a:lnSpc>
              <a:buNone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Следовать тем или иным нормам и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правилам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1">
              <a:lnSpc>
                <a:spcPct val="90000"/>
              </a:lnSpc>
              <a:buNone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Часто у подобных школьников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отмечаются 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нервно - психические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нарушения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pic>
        <p:nvPicPr>
          <p:cNvPr id="45061" name="Picture 5" descr="Картинка 39 из 10370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1800" y="228600"/>
            <a:ext cx="3048000" cy="23653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Стрелка вправо 4"/>
          <p:cNvSpPr/>
          <p:nvPr/>
        </p:nvSpPr>
        <p:spPr>
          <a:xfrm>
            <a:off x="381000" y="5486400"/>
            <a:ext cx="457200" cy="152400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381000" y="4953000"/>
            <a:ext cx="457200" cy="152400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381000" y="4648200"/>
            <a:ext cx="457200" cy="152400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381000" y="4343400"/>
            <a:ext cx="457200" cy="152400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381000" y="2971800"/>
            <a:ext cx="457200" cy="152400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381000" y="3276600"/>
            <a:ext cx="457200" cy="152400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381000" y="3886200"/>
            <a:ext cx="457200" cy="152400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915</TotalTime>
  <Words>837</Words>
  <Application>Microsoft PowerPoint</Application>
  <PresentationFormat>Экран (4:3)</PresentationFormat>
  <Paragraphs>145</Paragraphs>
  <Slides>37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38" baseType="lpstr">
      <vt:lpstr>Яркая</vt:lpstr>
      <vt:lpstr>Слайд 1</vt:lpstr>
      <vt:lpstr>Каждый родитель хочет, чтобы его ребёнок хорошо учился, с интересом и желанием занимался в школе.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Что снижает мотивацию ребенка? </vt:lpstr>
      <vt:lpstr>Слайд 28</vt:lpstr>
      <vt:lpstr>Слайд 29</vt:lpstr>
      <vt:lpstr>Окружающий мир, полный любви</vt:lpstr>
      <vt:lpstr>Свободное пространство  в разумных пределах.  Мотивированные дети – это самостоятельные дети.</vt:lpstr>
      <vt:lpstr>Вера в собственные способности </vt:lpstr>
      <vt:lpstr>Эмоциональное развитие </vt:lpstr>
      <vt:lpstr>Выносливость </vt:lpstr>
      <vt:lpstr>Справедливое вознаграждение</vt:lpstr>
      <vt:lpstr>Слайд 36</vt:lpstr>
      <vt:lpstr>Слайд 37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WIN7XP</cp:lastModifiedBy>
  <cp:revision>67</cp:revision>
  <cp:lastPrinted>1601-01-01T00:00:00Z</cp:lastPrinted>
  <dcterms:created xsi:type="dcterms:W3CDTF">1601-01-01T00:00:00Z</dcterms:created>
  <dcterms:modified xsi:type="dcterms:W3CDTF">2012-03-29T18:26:50Z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