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86" r:id="rId4"/>
    <p:sldId id="271" r:id="rId5"/>
    <p:sldId id="276" r:id="rId6"/>
    <p:sldId id="288" r:id="rId7"/>
    <p:sldId id="284" r:id="rId8"/>
    <p:sldId id="289" r:id="rId9"/>
    <p:sldId id="285" r:id="rId10"/>
    <p:sldId id="290" r:id="rId11"/>
    <p:sldId id="291" r:id="rId12"/>
    <p:sldId id="272" r:id="rId13"/>
    <p:sldId id="278" r:id="rId14"/>
    <p:sldId id="268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FBF5"/>
    <a:srgbClr val="FFFFCC"/>
    <a:srgbClr val="FF99CC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5B8EF2-CD13-488F-AE68-5913059FD9C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F257AB-0632-49C5-A843-400C929F8F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F2C17B-03A5-4613-A381-57101AFD90F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82C4F7-1CEE-4E0D-B358-0B03EC07FB2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77E69B-370B-4B89-BDC9-A2A48C11D12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3455BB-3A62-49D1-8CFC-87556A31C03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BF478D-513C-4753-A926-A0EA9E9A4B9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494F70-BA00-4746-AC9C-035BB4823B2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FFCC24-B44D-4F83-9C6E-4AACDF7C434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0D9FF2-1251-4EE3-ADCD-08D256B0122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EE6899-1D62-4FA6-8FED-672C894C561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76D2CA9-ED1E-4F42-ADED-7DAB9A2B8E2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9" name="AutoShape 13"/>
          <p:cNvSpPr>
            <a:spLocks noChangeArrowheads="1"/>
          </p:cNvSpPr>
          <p:nvPr/>
        </p:nvSpPr>
        <p:spPr bwMode="auto">
          <a:xfrm>
            <a:off x="381000" y="228600"/>
            <a:ext cx="8458200" cy="6172200"/>
          </a:xfrm>
          <a:prstGeom prst="foldedCorner">
            <a:avLst>
              <a:gd name="adj" fmla="val 23069"/>
            </a:avLst>
          </a:prstGeom>
          <a:solidFill>
            <a:srgbClr val="FFFFCC"/>
          </a:soli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800" dirty="0" smtClean="0">
              <a:latin typeface="Comic Sans MS" pitchFamily="66" charset="0"/>
            </a:endParaRPr>
          </a:p>
          <a:p>
            <a:pPr algn="ctr"/>
            <a:endParaRPr lang="ru-RU" sz="2800" dirty="0">
              <a:latin typeface="Comic Sans MS" pitchFamily="66" charset="0"/>
            </a:endParaRPr>
          </a:p>
          <a:p>
            <a:pPr algn="ctr"/>
            <a:endParaRPr lang="ru-RU" sz="2800" dirty="0" smtClean="0">
              <a:latin typeface="Comic Sans MS" pitchFamily="66" charset="0"/>
            </a:endParaRPr>
          </a:p>
          <a:p>
            <a:pPr algn="ctr"/>
            <a:endParaRPr lang="ru-RU" sz="2400" dirty="0">
              <a:latin typeface="Comic Sans MS" pitchFamily="66" charset="0"/>
            </a:endParaRP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Выступление на  педагогическом совете по теме: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«Психологические особенности учащихся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разных возрастных групп».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</a:t>
            </a: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Работу выполнила: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педагог - психолог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Инюшкина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Е.В.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2014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800" dirty="0"/>
          </a:p>
        </p:txBody>
      </p:sp>
      <p:pic>
        <p:nvPicPr>
          <p:cNvPr id="4113" name="Picture 17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77200" y="0"/>
            <a:ext cx="762000" cy="762000"/>
          </a:xfrm>
          <a:prstGeom prst="rect">
            <a:avLst/>
          </a:prstGeom>
          <a:noFill/>
        </p:spPr>
      </p:pic>
      <p:pic>
        <p:nvPicPr>
          <p:cNvPr id="4115" name="Picture 19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0"/>
            <a:ext cx="762000" cy="762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819400" y="45720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МБОУ Ясенецкая СОШ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2971800"/>
            <a:ext cx="39624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533400" y="457200"/>
            <a:ext cx="7924800" cy="5867400"/>
          </a:xfrm>
          <a:prstGeom prst="foldedCorner">
            <a:avLst>
              <a:gd name="adj" fmla="val 12500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609600" y="152400"/>
            <a:ext cx="7620000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 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Ценностные приоритеты в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иерархической последовательности.</a:t>
            </a:r>
          </a:p>
          <a:p>
            <a:pPr algn="ctr"/>
            <a:r>
              <a:rPr lang="ru-RU" sz="24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9 класс: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arenR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любовь;</a:t>
            </a:r>
          </a:p>
          <a:p>
            <a:pPr marL="342900" indent="-342900">
              <a:buAutoNum type="arabicParenR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дружба;</a:t>
            </a:r>
          </a:p>
          <a:p>
            <a:pPr marL="342900" indent="-342900">
              <a:buAutoNum type="arabicParenR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Бог;</a:t>
            </a:r>
          </a:p>
          <a:p>
            <a:pPr marL="342900" indent="-342900">
              <a:buAutoNum type="arabicParenR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материальные блага;</a:t>
            </a:r>
          </a:p>
          <a:p>
            <a:pPr marL="342900" indent="-342900">
              <a:buAutoNum type="arabicParenR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семья;</a:t>
            </a:r>
          </a:p>
          <a:p>
            <a:pPr marL="342900" indent="-342900">
              <a:buAutoNum type="arabicParenR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музыка (мальчики — рок-музыка, девочки — отечественная или зарубежная поп-музыка); </a:t>
            </a:r>
          </a:p>
          <a:p>
            <a:pPr marL="342900" indent="-342900">
              <a:buAutoNum type="arabicParenR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книги (50% — журналы, 50% — программная школьная классика: "Герой нашего времени" и т.п.);</a:t>
            </a:r>
          </a:p>
          <a:p>
            <a:pPr marL="342900" indent="-342900">
              <a:buAutoNum type="arabicParenR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кино;</a:t>
            </a:r>
          </a:p>
          <a:p>
            <a:pPr marL="342900" indent="-342900">
              <a:buAutoNum type="arabicParenR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искусство;</a:t>
            </a:r>
          </a:p>
          <a:p>
            <a:pPr marL="342900" indent="-342900">
              <a:buAutoNum type="arabicParenR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театр.</a:t>
            </a:r>
          </a:p>
          <a:p>
            <a:pPr algn="ctr"/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60358" y="4419600"/>
            <a:ext cx="2183642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533400" y="457200"/>
            <a:ext cx="7924800" cy="5867400"/>
          </a:xfrm>
          <a:prstGeom prst="foldedCorner">
            <a:avLst>
              <a:gd name="adj" fmla="val 12500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609600" y="152400"/>
            <a:ext cx="7620000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 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Ценностные приоритеты в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иерархической последовательности.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10 - 11 классы:</a:t>
            </a:r>
          </a:p>
          <a:p>
            <a:pPr algn="ctr"/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семья, любовь, дружба;</a:t>
            </a:r>
          </a:p>
          <a:p>
            <a:pPr marL="342900" indent="-342900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Бог;</a:t>
            </a:r>
          </a:p>
          <a:p>
            <a:pPr marL="342900" indent="-342900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материальные блага;</a:t>
            </a:r>
          </a:p>
          <a:p>
            <a:pPr marL="342900" indent="-342900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книги (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Толкиен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Гарри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Поттер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Толстой, Тургенев (по школьной программе), музыка (поп, рок, альтернативная,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рэп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классика);</a:t>
            </a:r>
          </a:p>
          <a:p>
            <a:pPr marL="342900" indent="-342900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кино, театр, искусство, спорт, компьютерные игры, Интернет. </a:t>
            </a:r>
          </a:p>
          <a:p>
            <a:pPr algn="r"/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3314" y="4724400"/>
            <a:ext cx="1910686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295400"/>
            <a:ext cx="4470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2209800"/>
            <a:ext cx="411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457200" y="381000"/>
            <a:ext cx="800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Кресло идентичности Дж. Лейка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>
            <a:spLocks noChangeArrowheads="1"/>
          </p:cNvSpPr>
          <p:nvPr/>
        </p:nvSpPr>
        <p:spPr bwMode="auto">
          <a:xfrm>
            <a:off x="228600" y="228600"/>
            <a:ext cx="6019800" cy="6096000"/>
          </a:xfrm>
          <a:prstGeom prst="foldedCorner">
            <a:avLst>
              <a:gd name="adj" fmla="val 12500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b="1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457200"/>
            <a:ext cx="563880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Сидение кресла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идентичность.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Первая ножка кресла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базовое доверие.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Вторая ножка кресла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автономия.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Третья ножка кресла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инициатива.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Четвертая ножка кресла 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оснащенность ресурсами.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Подлокотники кресла 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связь между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поколениями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интеграция своего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опыта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надежд на будущее.</a:t>
            </a:r>
          </a:p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Спинка кресла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интимность.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3554" name="Picture 2" descr="C:\Users\user1\Desktop\omelia11_6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9800" y="762001"/>
            <a:ext cx="3124200" cy="2286000"/>
          </a:xfrm>
          <a:prstGeom prst="rect">
            <a:avLst/>
          </a:prstGeom>
          <a:noFill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4343400"/>
            <a:ext cx="3810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>
            <a:spLocks noChangeArrowheads="1"/>
          </p:cNvSpPr>
          <p:nvPr/>
        </p:nvSpPr>
        <p:spPr bwMode="auto">
          <a:xfrm>
            <a:off x="990600" y="457200"/>
            <a:ext cx="7543800" cy="5867400"/>
          </a:xfrm>
          <a:prstGeom prst="foldedCorner">
            <a:avLst>
              <a:gd name="adj" fmla="val 12500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b="1" dirty="0">
              <a:latin typeface="Comic Sans MS" pitchFamily="66" charset="0"/>
            </a:endParaRPr>
          </a:p>
        </p:txBody>
      </p:sp>
      <p:pic>
        <p:nvPicPr>
          <p:cNvPr id="7" name="Picture 3" descr="C:\Users\БукаБяка\AppData\Local\Microsoft\Windows\Temporary Internet Files\Content.IE5\33S50O2K\MCj0416028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95400" y="457200"/>
            <a:ext cx="6934200" cy="556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914400" y="457200"/>
            <a:ext cx="7543800" cy="5867400"/>
          </a:xfrm>
          <a:prstGeom prst="foldedCorner">
            <a:avLst>
              <a:gd name="adj" fmla="val 12500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dirty="0" smtClean="0"/>
          </a:p>
        </p:txBody>
      </p:sp>
      <p:pic>
        <p:nvPicPr>
          <p:cNvPr id="10246" name="Picture 6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457200"/>
            <a:ext cx="762000" cy="762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600200" y="1219200"/>
            <a:ext cx="6477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Проблема эмоциональной  напряженности</a:t>
            </a:r>
          </a:p>
          <a:p>
            <a:pPr algn="ctr"/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О.Г. Жданов, О.А. Карабанова,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В.В. Лебединский, О.С. Никольская,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А.М. Прихожан, Е.И. Рогов и др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4343400"/>
            <a:ext cx="2235199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914400" y="457200"/>
            <a:ext cx="7543800" cy="5867400"/>
          </a:xfrm>
          <a:prstGeom prst="foldedCorner">
            <a:avLst>
              <a:gd name="adj" fmla="val 12500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</p:txBody>
      </p:sp>
      <p:pic>
        <p:nvPicPr>
          <p:cNvPr id="10246" name="Picture 6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457200"/>
            <a:ext cx="762000" cy="762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66800" y="1066800"/>
            <a:ext cx="70866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Нервно-психическое напряжение (НПН)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 особое психическое состояние, возникающее в тяжелых, непривычных для психики условиях, требующих перестройки всей адаптационной системы организма.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Эмоциональное напряжение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(от лат.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emoveo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потрясаю, волную) – это такое психическое состояние, которое характеризующееся как возрастание интенсивности эмоций и переживаний, реакция на внутреннюю или внешнюю проблему.          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О.Г. Жданов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6" name="Picture 2" descr="C:\Program Files\Microsoft Office\Media\CntCD1\ClipArt8\j0343201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24600" y="4724400"/>
            <a:ext cx="2819400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914400" y="457200"/>
            <a:ext cx="7543800" cy="5867400"/>
          </a:xfrm>
          <a:prstGeom prst="foldedCorner">
            <a:avLst>
              <a:gd name="adj" fmla="val 12500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</p:txBody>
      </p:sp>
      <p:pic>
        <p:nvPicPr>
          <p:cNvPr id="10246" name="Picture 6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457200"/>
            <a:ext cx="762000" cy="762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43000" y="762000"/>
            <a:ext cx="7239000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Возрастные периоды: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1) младенческий — от рождения до 1 года, причем в нем выделяется специально первый месяц — период новорожденности;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преддошкольный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возраст — от 1 года до 3 лет;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3) дошкольный возраст — от 3 до 7 лет; 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4) младший школьный возраст — от 7 до 11—12 лет; 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5) средний школьный возраст (подростковый) — от 12 до 15 лет; 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6) старший школьный возраст (юношеский) — от 15 до 18 лет.</a:t>
            </a:r>
          </a:p>
          <a:p>
            <a:endParaRPr lang="ru-RU" dirty="0"/>
          </a:p>
        </p:txBody>
      </p:sp>
      <p:pic>
        <p:nvPicPr>
          <p:cNvPr id="6" name="Picture 2" descr="D:\Скачивание\картинки к презентации по психологии\201104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5105400"/>
            <a:ext cx="2127246" cy="175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>
            <a:spLocks noChangeArrowheads="1"/>
          </p:cNvSpPr>
          <p:nvPr/>
        </p:nvSpPr>
        <p:spPr bwMode="auto">
          <a:xfrm>
            <a:off x="990600" y="457200"/>
            <a:ext cx="7543800" cy="5867400"/>
          </a:xfrm>
          <a:prstGeom prst="foldedCorner">
            <a:avLst>
              <a:gd name="adj" fmla="val 12500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b="1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3000" y="533400"/>
            <a:ext cx="7467600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МЛАДШИЙ ШКОЛЬНЫЙ ВОЗРАСТ</a:t>
            </a:r>
          </a:p>
          <a:p>
            <a:pPr lvl="0"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Доверчивая обращенность к внешнему миру. </a:t>
            </a:r>
          </a:p>
          <a:p>
            <a:pPr lvl="0"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Мифологичность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миросозерцания (переплетение реального и вымышленного на основе неограниченной фантазии и эмоционального восприятия). Свободное развитие чувств и воображения. </a:t>
            </a:r>
          </a:p>
          <a:p>
            <a:pPr lvl="0"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Наивный субъективизм и эгоцентризм. </a:t>
            </a:r>
          </a:p>
          <a:p>
            <a:pPr lvl="0"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Бессознательное и позже – регулируемое чувством или замыслом подражание. </a:t>
            </a:r>
          </a:p>
          <a:p>
            <a:pPr lvl="0"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Внесубъективный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характер внимания и чувств. </a:t>
            </a:r>
          </a:p>
          <a:p>
            <a:pPr lvl="0"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Построение моральных идеалов – образцов. </a:t>
            </a:r>
          </a:p>
          <a:p>
            <a:pPr lvl="0"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Фабульный, игровой, исследовательский характер познания. </a:t>
            </a:r>
          </a:p>
          <a:p>
            <a:pPr lvl="0"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Сознательное перенесение "установки на игру" в свои деловые и серьезные отношения с людьми (игривость, невинное лукавство). </a:t>
            </a:r>
          </a:p>
          <a:p>
            <a:pPr lvl="0"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Хрупкость эмоциональных переживаний, внутренний индивидуализм, раздвигающий субъективный и объективный мир в сознании ребенка.</a:t>
            </a:r>
          </a:p>
          <a:p>
            <a:pPr lvl="0"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Конформизм (в эстетических и нравственных оценках и действиях: нравственные понятия добра и зла обусловлены оценкой взрослых). </a:t>
            </a:r>
          </a:p>
          <a:p>
            <a:r>
              <a:rPr lang="ru-RU" sz="1600" b="1" dirty="0" smtClean="0"/>
              <a:t> </a:t>
            </a:r>
          </a:p>
          <a:p>
            <a:pPr algn="ctr"/>
            <a:endParaRPr lang="ru-RU" sz="2400" b="1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5029200"/>
            <a:ext cx="6774854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533400" y="457200"/>
            <a:ext cx="7924800" cy="5867400"/>
          </a:xfrm>
          <a:prstGeom prst="foldedCorner">
            <a:avLst>
              <a:gd name="adj" fmla="val 12500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609600" y="304800"/>
            <a:ext cx="7620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 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Ценностные приоритеты в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иерархической последовательности. </a:t>
            </a:r>
          </a:p>
          <a:p>
            <a:pPr algn="ctr"/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1 - 4 классы: </a:t>
            </a:r>
          </a:p>
          <a:p>
            <a:pPr marL="514350" indent="-514350">
              <a:buAutoNum type="arabicParenR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семья;</a:t>
            </a:r>
          </a:p>
          <a:p>
            <a:pPr marL="514350" indent="-514350">
              <a:buAutoNum type="arabicParenR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Бог;</a:t>
            </a:r>
          </a:p>
          <a:p>
            <a:pPr marL="514350" indent="-514350">
              <a:buAutoNum type="arabicParenR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дружба (любовь);</a:t>
            </a:r>
          </a:p>
          <a:p>
            <a:pPr marL="514350" indent="-514350">
              <a:buAutoNum type="arabicParenR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книги (Гарри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Поттер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Астрид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Линдгрен "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Пеппи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Длинный чулок", Дж.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Толкиен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Винни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Пух); </a:t>
            </a:r>
          </a:p>
          <a:p>
            <a:pPr marL="514350" indent="-514350">
              <a:buAutoNum type="arabicParenR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искусство, музыка; </a:t>
            </a:r>
          </a:p>
          <a:p>
            <a:pPr marL="514350" indent="-514350">
              <a:buAutoNum type="arabicParenR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материальные блага;</a:t>
            </a:r>
          </a:p>
          <a:p>
            <a:pPr marL="514350" indent="-514350">
              <a:buAutoNum type="arabicParenR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театр, кино (компьютер). </a:t>
            </a:r>
          </a:p>
          <a:p>
            <a:pPr algn="r"/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23881" y="4267200"/>
            <a:ext cx="2320119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>
            <a:spLocks noChangeArrowheads="1"/>
          </p:cNvSpPr>
          <p:nvPr/>
        </p:nvSpPr>
        <p:spPr bwMode="auto">
          <a:xfrm>
            <a:off x="990600" y="457200"/>
            <a:ext cx="7543800" cy="5867400"/>
          </a:xfrm>
          <a:prstGeom prst="foldedCorner">
            <a:avLst>
              <a:gd name="adj" fmla="val 12500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b="1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3000" y="685800"/>
            <a:ext cx="7467600" cy="7140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СРЕДНИЙ ШКОЛЬНЫЙ ВОЗРАСТ (ПОДРОСТКОВЫЙ)</a:t>
            </a:r>
          </a:p>
          <a:p>
            <a:pPr lvl="0">
              <a:buFont typeface="Arial" pitchFamily="34" charset="0"/>
              <a:buChar char="•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Усиленное внимание к собственному внутреннему миру. </a:t>
            </a:r>
          </a:p>
          <a:p>
            <a:pPr lvl="0">
              <a:buFont typeface="Arial" pitchFamily="34" charset="0"/>
              <a:buChar char="•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Развитие мечтательности, сознательный уход от реальности в фантастику. </a:t>
            </a:r>
          </a:p>
          <a:p>
            <a:pPr lvl="0">
              <a:buFont typeface="Arial" pitchFamily="34" charset="0"/>
              <a:buChar char="•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Авантюризм, балансирование "на грани" в целях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самоиспытания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>
              <a:buFont typeface="Arial" pitchFamily="34" charset="0"/>
              <a:buChar char="•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Утрата внешних авторитетов, опора на личный опыт. </a:t>
            </a:r>
          </a:p>
          <a:p>
            <a:pPr lvl="0">
              <a:buFont typeface="Arial" pitchFamily="34" charset="0"/>
              <a:buChar char="•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Моральный критицизм, негативизм. </a:t>
            </a:r>
          </a:p>
          <a:p>
            <a:pPr lvl="0">
              <a:buFont typeface="Arial" pitchFamily="34" charset="0"/>
              <a:buChar char="•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Внешние формы нарочитой неуважительности, запальчивая небрежность, заносчивость, ригоризм. </a:t>
            </a:r>
          </a:p>
          <a:p>
            <a:pPr lvl="0">
              <a:buFont typeface="Arial" pitchFamily="34" charset="0"/>
              <a:buChar char="•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Самоуверенность. </a:t>
            </a:r>
          </a:p>
          <a:p>
            <a:pPr lvl="0">
              <a:buFont typeface="Arial" pitchFamily="34" charset="0"/>
              <a:buChar char="•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Любовь к приключениям, путешествиям (побеги из дома). </a:t>
            </a:r>
          </a:p>
          <a:p>
            <a:pPr lvl="0">
              <a:buFont typeface="Arial" pitchFamily="34" charset="0"/>
              <a:buChar char="•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Лживость "во спасение", лукавство. </a:t>
            </a:r>
          </a:p>
          <a:p>
            <a:pPr lvl="0">
              <a:buFont typeface="Arial" pitchFamily="34" charset="0"/>
              <a:buChar char="•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Бурное выявление новых чувств, просыпающихся с половым созреванием.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endParaRPr lang="ru-RU" sz="2400" b="1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533400" y="457200"/>
            <a:ext cx="7924800" cy="5867400"/>
          </a:xfrm>
          <a:prstGeom prst="foldedCorner">
            <a:avLst>
              <a:gd name="adj" fmla="val 12500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609600" y="152400"/>
            <a:ext cx="7620000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 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Ценностные приоритеты в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иерархической последовательности. </a:t>
            </a:r>
          </a:p>
          <a:p>
            <a:pPr algn="ctr"/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5 - 7 классы: </a:t>
            </a:r>
          </a:p>
          <a:p>
            <a:pPr marL="514350" indent="-514350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семья;</a:t>
            </a:r>
          </a:p>
          <a:p>
            <a:pPr marL="514350" indent="-514350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любовь, дружба;</a:t>
            </a:r>
          </a:p>
          <a:p>
            <a:pPr marL="514350" indent="-514350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книги (Гарри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Поттер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А.Н. Островский, Шекспир "Ромео и Джульетта", "Детские годы Екатерины",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Толкиен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514350" indent="-514350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Бог;</a:t>
            </a:r>
          </a:p>
          <a:p>
            <a:pPr marL="514350" indent="-514350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материальные блага;</a:t>
            </a:r>
          </a:p>
          <a:p>
            <a:pPr marL="514350" indent="-514350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музыка, кино, искусство. </a:t>
            </a:r>
          </a:p>
          <a:p>
            <a:pPr marL="514350" indent="-514350" algn="ctr"/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 класс: </a:t>
            </a:r>
          </a:p>
          <a:p>
            <a:pPr marL="514350" indent="-514350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Бог; </a:t>
            </a:r>
          </a:p>
          <a:p>
            <a:pPr marL="514350" indent="-514350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семья;</a:t>
            </a:r>
          </a:p>
          <a:p>
            <a:pPr marL="514350" indent="-514350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дружба. </a:t>
            </a:r>
          </a:p>
          <a:p>
            <a:pPr algn="r"/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23881" y="4267200"/>
            <a:ext cx="2320119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>
            <a:spLocks noChangeArrowheads="1"/>
          </p:cNvSpPr>
          <p:nvPr/>
        </p:nvSpPr>
        <p:spPr bwMode="auto">
          <a:xfrm>
            <a:off x="990600" y="457200"/>
            <a:ext cx="7543800" cy="5867400"/>
          </a:xfrm>
          <a:prstGeom prst="foldedCorner">
            <a:avLst>
              <a:gd name="adj" fmla="val 12500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b="1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3000" y="609600"/>
            <a:ext cx="7696200" cy="7325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СТАРШИЙ ШКОЛЬНЫЙ ВОЗРАСТ (ЮНОШЕСКИЙ)</a:t>
            </a:r>
          </a:p>
          <a:p>
            <a:pPr algn="ctr"/>
            <a:endParaRPr lang="ru-RU" sz="2000" b="1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Этический максимализм.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Внутренняя свобода.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Эстетический и этический идеализм.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Художественный, творческий характер восприятия действительности.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Бескорыстие в увлечениях.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Стремление познать и переделать реальность.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Благородство и доверчивость.</a:t>
            </a:r>
          </a:p>
          <a:p>
            <a:pPr algn="ctr"/>
            <a:endParaRPr lang="ru-RU" sz="2000" b="1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endParaRPr lang="ru-RU" sz="2400" b="1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573</TotalTime>
  <Words>541</Words>
  <Application>Microsoft Office PowerPoint</Application>
  <PresentationFormat>Экран (4:3)</PresentationFormat>
  <Paragraphs>172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1</cp:lastModifiedBy>
  <cp:revision>64</cp:revision>
  <cp:lastPrinted>1601-01-01T00:00:00Z</cp:lastPrinted>
  <dcterms:created xsi:type="dcterms:W3CDTF">2011-07-11T05:51:16Z</dcterms:created>
  <dcterms:modified xsi:type="dcterms:W3CDTF">2014-12-07T11:38:49Z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