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F06-FBD9-47CD-BFF9-9065BB42598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DB0C-7647-4B8B-A1D7-C9E27CD8B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F06-FBD9-47CD-BFF9-9065BB42598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DB0C-7647-4B8B-A1D7-C9E27CD8B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F06-FBD9-47CD-BFF9-9065BB42598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DB0C-7647-4B8B-A1D7-C9E27CD8B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F06-FBD9-47CD-BFF9-9065BB42598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DB0C-7647-4B8B-A1D7-C9E27CD8B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F06-FBD9-47CD-BFF9-9065BB42598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DB0C-7647-4B8B-A1D7-C9E27CD8B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F06-FBD9-47CD-BFF9-9065BB42598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DB0C-7647-4B8B-A1D7-C9E27CD8B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F06-FBD9-47CD-BFF9-9065BB42598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DB0C-7647-4B8B-A1D7-C9E27CD8B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F06-FBD9-47CD-BFF9-9065BB42598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DB0C-7647-4B8B-A1D7-C9E27CD8B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F06-FBD9-47CD-BFF9-9065BB42598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DB0C-7647-4B8B-A1D7-C9E27CD8B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BF06-FBD9-47CD-BFF9-9065BB42598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DB0C-7647-4B8B-A1D7-C9E27CD8B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36DBF06-FBD9-47CD-BFF9-9065BB42598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4CEDB0C-7647-4B8B-A1D7-C9E27CD8B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36DBF06-FBD9-47CD-BFF9-9065BB42598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4CEDB0C-7647-4B8B-A1D7-C9E27CD8B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Трудные вопросы при подготовке к ЕГЭ по русскому языку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294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Анашкина Анна Ивановна</a:t>
            </a:r>
            <a:endParaRPr lang="ru-RU" dirty="0" smtClean="0">
              <a:solidFill>
                <a:schemeClr val="bg1"/>
              </a:solidFill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                                      </a:t>
            </a:r>
            <a:endParaRPr lang="ru-RU" sz="3500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826380"/>
          </a:xfrm>
        </p:spPr>
        <p:txBody>
          <a:bodyPr/>
          <a:lstStyle/>
          <a:p>
            <a:r>
              <a:rPr lang="ru-RU" sz="4400" dirty="0" smtClean="0"/>
              <a:t>Потренируемся!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А1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каком слове верно выделена буква, обозначающая ударный гласный звук?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зАнята</a:t>
            </a: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облегчИть</a:t>
            </a: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3)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4)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тортЫ</a:t>
            </a: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571612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рассуждения: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14422"/>
            <a:ext cx="7772400" cy="5143536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определи, к какой части речи относится слово;</a:t>
            </a:r>
          </a:p>
          <a:p>
            <a:pPr lvl="0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вспомни правило постановки ударения: </a:t>
            </a:r>
          </a:p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зАнята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краткое страдательное причастие женского рода единственного числа,  ударение падает на окончание –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занятА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облегчИть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глагол, образованный от прилагательного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легкий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 такие глаголы обычно имеют ударение на окончании;</a:t>
            </a:r>
          </a:p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существительное, образованное от глагола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обеспечивать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место ударения в отглагольных существительных обычно совпадает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местом ударения в исходном глаголе –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тортЫ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существительное, обратимся к словарю –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тОрты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540760"/>
          </a:xfrm>
        </p:spPr>
        <p:txBody>
          <a:bodyPr/>
          <a:lstStyle/>
          <a:p>
            <a:r>
              <a:rPr lang="ru-RU" dirty="0" smtClean="0"/>
              <a:t>Лексические нормы (А2)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14620"/>
            <a:ext cx="7772400" cy="35719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Паронимы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(от греч.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— рядом, возле и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onoma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— имя) — это однокоренные слова одной части речи, близкие по звучанию, но имеющие разные лексические значения, например: прогрессивный — прогрессирующий, злой — злостный, водный — водяной и т. 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000108"/>
            <a:ext cx="7772400" cy="14287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Словарь паронимов, встречающихся на ЕГЭ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7772400" cy="614366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абонентское телеграфирование  -   абонентная плата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водные запасы -  водяной жук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военная форма -  воинское звание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воинственное племя -  воинствующий безбожник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вражеская пуля -  враждебная сила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дипломатичный человек -  дипломатическая миссия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забота о животных -  заботливость и терпеливость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одеть ребёнка -  надеть шляпу на голову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отборный рис - отборочный тур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памятная дата -  памятливый ученик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песочные часы -  песчаный пляж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практичная обувь -  практическая работа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предоставить слово  - представить картину случившегося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соседский мальчик -  соседний дом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сытый студент -  сытный обед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экономичная упаковка -  экономический кризис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эффектная женщина -  эффективный метод</a:t>
            </a:r>
          </a:p>
          <a:p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42918"/>
            <a:ext cx="7772400" cy="1000132"/>
          </a:xfrm>
        </p:spPr>
        <p:txBody>
          <a:bodyPr/>
          <a:lstStyle/>
          <a:p>
            <a:r>
              <a:rPr lang="ru-RU" dirty="0" smtClean="0"/>
              <a:t>Потренируемся!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00240"/>
            <a:ext cx="7772400" cy="41434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А2.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каком предложении вместо слова КОМИЧЕСКИЙ нужно употребить КОМИЧНЫЙ?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1) В жизни вполне КОМИЧЕСКОЕ и вполне трагическое встречается редко.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2) КОМИЧЕСКАЯ опера Бомарше сразу понравилась зрителям.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3)  КОМИЧЕСКИЙ  жест  актера вызвал  смех  публики.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4)  У этого клоуна КОМИЧЕСКОЕ выражение лица.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выбора правильного ответа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857364"/>
            <a:ext cx="7772400" cy="450059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Разграничиваем лексические значения паронимов путем подбора синонимов, антонимов или словосочетаний.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 Проводим смысловой анализ предложений.</a:t>
            </a:r>
          </a:p>
          <a:p>
            <a:pPr marL="457200" indent="-457200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 Определяем верный ответ.</a:t>
            </a:r>
          </a:p>
          <a:p>
            <a:pPr marL="457200" indent="-457200">
              <a:buAutoNum type="arabicPeriod" startAt="3"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КОМИЧЕСКИЙ: смешной, забавный. Комический  жест.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КОМИЧЕСКИЙ: &lt;= комедия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КОМИЧНЫЙ: = комический. Комическое зрелище. Комично ”нареч.” гримасничает. (Словарь Ожегова).</a:t>
            </a:r>
          </a:p>
          <a:p>
            <a:pPr marL="457200" indent="-457200"/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42852"/>
            <a:ext cx="7772400" cy="571504"/>
          </a:xfrm>
        </p:spPr>
        <p:txBody>
          <a:bodyPr/>
          <a:lstStyle/>
          <a:p>
            <a:r>
              <a:rPr lang="ru-RU" sz="3600" dirty="0" smtClean="0"/>
              <a:t>Синтаксические нормы (А4)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857232"/>
            <a:ext cx="7772400" cy="5857916"/>
          </a:xfrm>
        </p:spPr>
        <p:txBody>
          <a:bodyPr>
            <a:normAutofit fontScale="85000" lnSpcReduction="10000"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То, в чем можно ошибиться на ЕГЭ:  </a:t>
            </a:r>
            <a:endParaRPr lang="ru-RU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Деепричастные обороты невозможны в безличных предложениях. </a:t>
            </a:r>
          </a:p>
          <a:p>
            <a:r>
              <a:rPr lang="ru-RU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Поднявшись на гору, стало совсем темно. </a:t>
            </a:r>
          </a:p>
          <a:p>
            <a:r>
              <a:rPr lang="ru-RU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Правильно: Когда он поднялся на гору, стало совсем темно.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Деепричастия невозможны в страдательных конструкциях. 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Поднявшись на гору, им было написано стихотворение.</a:t>
            </a:r>
          </a:p>
          <a:p>
            <a:r>
              <a:rPr lang="ru-RU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Правильно: Поднявшись на гору, он написал стихотворение.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Деепричастия невозможны в предложениях с личными местоимениями в Д.п., если в них не входит инфинитив. </a:t>
            </a:r>
          </a:p>
          <a:p>
            <a:r>
              <a:rPr lang="ru-RU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Готовясь к ЕГЭ, нам было трудно. </a:t>
            </a:r>
          </a:p>
          <a:p>
            <a:r>
              <a:rPr lang="ru-RU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Правильно: Когда мы готовились к ЕГЭ, нам было трудно.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Деепричастия невозможны в предложениях с личными местоимениями в В.п., если в них не входит инфинитив.</a:t>
            </a:r>
          </a:p>
          <a:p>
            <a:r>
              <a:rPr lang="ru-RU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Сдавая ЕГЭ, его трясло от волнения.</a:t>
            </a:r>
          </a:p>
          <a:p>
            <a:r>
              <a:rPr lang="ru-RU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Правильно: Когда он сдавал ЕГЭ, его трясло от волнения.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691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Потренируемся!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857364"/>
            <a:ext cx="7772400" cy="4643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А4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Укажите правильное продолжение предложения: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Проводя эксперимент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требуется соблюдать техническую безопасность.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была нарушена последовательность операций.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исследователь фиксирует свои действия в журнале.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у нас не было возможности завершить его до конца.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Ищем один из трех вариантов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Есть общий субъект, к которому относятся оба действия.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Это определенно личное предложение (можно вставить местоимения  «я, ты, мы, вы»)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Безличное предложение, в котором есть слово «можно, надо, нужно, следует, хочется, рекомендуется, требуется».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642942"/>
          </a:xfrm>
        </p:spPr>
        <p:txBody>
          <a:bodyPr/>
          <a:lstStyle/>
          <a:p>
            <a:r>
              <a:rPr lang="ru-RU" sz="4000" dirty="0" smtClean="0"/>
              <a:t>Синтаксические нормы (А5) 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42984"/>
            <a:ext cx="7772400" cy="535785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 управления в словосочетании с производным предлогом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9388" y="1700213"/>
            <a:ext cx="8713787" cy="4814887"/>
          </a:xfrm>
          <a:prstGeom prst="rect">
            <a:avLst/>
          </a:prstGeom>
        </p:spPr>
        <p:txBody>
          <a:bodyPr vert="horz" lIns="45720" r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благодаря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согласно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вопреки                    ЧЕМУ?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наперекор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навстречу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подобно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928694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Нарушение управления в словосочетании с производным предлогом</a:t>
            </a:r>
            <a:endParaRPr lang="ru-RU" sz="24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14488"/>
            <a:ext cx="7772400" cy="4214842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вследствие</a:t>
            </a:r>
          </a:p>
          <a:p>
            <a:r>
              <a:rPr lang="ru-RU" sz="6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ввиду              ЧЕГО?</a:t>
            </a:r>
          </a:p>
          <a:p>
            <a:r>
              <a:rPr lang="ru-RU" sz="6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случае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Часть 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000240"/>
            <a:ext cx="7772400" cy="421484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орфоэпические нормы русского языка (постановка ударения); 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лексические нормы русского языка (знание основных групп русской лексики); 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синтаксические нормы русского языка.</a:t>
            </a:r>
          </a:p>
          <a:p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Нарушение управления в словосочетании с производным предлогом</a:t>
            </a:r>
            <a:endParaRPr lang="ru-RU" sz="24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85860"/>
            <a:ext cx="7772400" cy="5072098"/>
          </a:xfrm>
        </p:spPr>
        <p:txBody>
          <a:bodyPr/>
          <a:lstStyle/>
          <a:p>
            <a:pPr>
              <a:defRPr/>
            </a:pP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«ПО»  -  «ПОСЛЕ ЧЕГО-НИБУДЬ»</a:t>
            </a:r>
          </a:p>
          <a:p>
            <a:pPr>
              <a:defRPr/>
            </a:pPr>
            <a:r>
              <a:rPr lang="ru-RU" sz="4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ЗАПОМНИ!!!</a:t>
            </a:r>
          </a:p>
          <a:p>
            <a:pPr>
              <a:defRPr/>
            </a:pP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ПО ПРИЕЗДЕ  В ГОРОД</a:t>
            </a:r>
          </a:p>
          <a:p>
            <a:pPr>
              <a:defRPr/>
            </a:pP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ПО ПРИБЫТИИ НА МЕСТО</a:t>
            </a:r>
            <a:b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ИСТЕЧЕНИИ СРОКА</a:t>
            </a:r>
            <a:b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ОКОНЧАНИИ ШКОЛЫ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1071570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Нарушение управления в словосочетании с производным предлогом</a:t>
            </a:r>
            <a:endParaRPr lang="ru-RU" sz="24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00174"/>
            <a:ext cx="7772400" cy="49292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НЕПРАВИЛЬНО!!!</a:t>
            </a:r>
            <a:endParaRPr lang="ru-RU" sz="4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ПО ПРИЕЗДУ  В ГОРОД</a:t>
            </a:r>
          </a:p>
          <a:p>
            <a:pPr>
              <a:defRPr/>
            </a:pPr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ПО ПРИБЫТИЮ НА МЕСТО</a:t>
            </a:r>
            <a:b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ИСТЕЧЕНИЮ СРОКА</a:t>
            </a:r>
            <a:b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ОКОНЧАНИЮ ШКОЛЫ</a:t>
            </a:r>
          </a:p>
          <a:p>
            <a:endParaRPr lang="ru-RU" sz="4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Нарушение управления в словосочетании с </a:t>
            </a:r>
            <a:br>
              <a:rPr lang="ru-RU" sz="2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предлогом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7772400" cy="48577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Запомни!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Оплатить что – уплатить за что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беспокоиться о ком – тревожиться за кого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надеть что на что – одеть кого во что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обращать внимание на что – уделять внимание чему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отзыв о чем – рецензия на что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предостеречь от чего – предупредить о чем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заметить что – догадаться о чем</a:t>
            </a:r>
          </a:p>
          <a:p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928694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Нарушение структуры предложения, связанное с употреблением двойных союзов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7772400" cy="49292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Как, так и;         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только, но и;   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 столько, сколько;      ЗАПОМНИ     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 так, как;                      ДВОЙНЫЕ   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хотя и, но;                        СОЮЗЫ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 то что(бы), но(а);          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если не, то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21431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Потренируемся!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642918"/>
            <a:ext cx="7772400" cy="600079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Одним из традиционных видов прикладного искусства, существующим с древности, является резьба по дереву.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Одной из форм духовной жизни, важным для человека, стало искусство.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Одним из времен года, вдохновлявших туристов на походы и экспедиции, всегда было лето.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Одним из ярких зрелищ, изображенных на картине Нестерова, стал летний пейзаж с травами, синеглазыми реками, взгорьями и темными лесами.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У многих людей, зачитывавшихся в детстве былинами, русскими сказками, дух захватывало от описаний богатырских подвигов.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 Протест Катерины, отстаивающий свои человеческие права, имел общечеловеческое звучание.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Одним из официальных документов, дающим описание отличительных свойств, качеств кого-либо, является деловая характеристика.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Один из фактов биографии Чехова, ставший недавно известным, - строительство им на свои средства четырех сельских школ.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Некоторые из льдин, разгоняемых весной быстрым течением, разбивались с особенной силой.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В один из осенних дней, освеженных холодным воздухом, лес как будто помолодел, заблистал золотом и красноватой сетью березовых ветвей.</a:t>
            </a:r>
          </a:p>
          <a:p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772400" cy="1500198"/>
          </a:xfrm>
        </p:spPr>
        <p:txBody>
          <a:bodyPr/>
          <a:lstStyle/>
          <a:p>
            <a:r>
              <a:rPr lang="ru-RU" sz="2400" dirty="0" smtClean="0"/>
              <a:t>Морфология современного русского языка (местоимения и их разряды, наречия, частицы, производные предлоги) (В2)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7772400" cy="500066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Наречие </a:t>
            </a:r>
            <a:r>
              <a:rPr lang="ru-RU" sz="2400" dirty="0" smtClean="0">
                <a:solidFill>
                  <a:schemeClr val="bg1"/>
                </a:solidFill>
              </a:rPr>
              <a:t>(термин образован неточной калькой с лат. </a:t>
            </a:r>
            <a:r>
              <a:rPr lang="ru-RU" sz="2400" dirty="0" err="1" smtClean="0">
                <a:solidFill>
                  <a:schemeClr val="bg1"/>
                </a:solidFill>
              </a:rPr>
              <a:t>adverbium</a:t>
            </a:r>
            <a:r>
              <a:rPr lang="ru-RU" sz="2400" dirty="0" smtClean="0">
                <a:solidFill>
                  <a:schemeClr val="bg1"/>
                </a:solidFill>
              </a:rPr>
              <a:t>) — часть речи, неизменяемая, обозначающая признак действия, признак признака предмета. </a:t>
            </a:r>
            <a:r>
              <a:rPr lang="ru-RU" sz="2400" b="1" i="1" dirty="0" smtClean="0">
                <a:solidFill>
                  <a:schemeClr val="bg1"/>
                </a:solidFill>
              </a:rPr>
              <a:t>Обстоятельственные: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времени </a:t>
            </a:r>
            <a:r>
              <a:rPr lang="ru-RU" sz="2400" dirty="0" smtClean="0">
                <a:solidFill>
                  <a:schemeClr val="bg1"/>
                </a:solidFill>
              </a:rPr>
              <a:t>—  вчера, сегодня, завтра, утром, днём;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места</a:t>
            </a:r>
            <a:r>
              <a:rPr lang="ru-RU" sz="2400" dirty="0" smtClean="0">
                <a:solidFill>
                  <a:schemeClr val="bg1"/>
                </a:solidFill>
              </a:rPr>
              <a:t> - далеко, рядом, вдали, вблизи, здесь, там;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причины</a:t>
            </a:r>
            <a:r>
              <a:rPr lang="ru-RU" sz="2400" dirty="0" smtClean="0">
                <a:solidFill>
                  <a:schemeClr val="bg1"/>
                </a:solidFill>
              </a:rPr>
              <a:t> —сослепу, сгоряча, сдуру, спьяну, поневоле;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цели </a:t>
            </a:r>
            <a:r>
              <a:rPr lang="ru-RU" sz="2400" dirty="0" smtClean="0">
                <a:solidFill>
                  <a:schemeClr val="bg1"/>
                </a:solidFill>
              </a:rPr>
              <a:t>— нарочно, специально, назло, наперекор, в шутку.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Определительные: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качественные</a:t>
            </a:r>
            <a:r>
              <a:rPr lang="ru-RU" sz="2400" b="1" i="1" dirty="0" smtClean="0">
                <a:solidFill>
                  <a:schemeClr val="bg1"/>
                </a:solidFill>
              </a:rPr>
              <a:t> — </a:t>
            </a:r>
            <a:r>
              <a:rPr lang="ru-RU" sz="2400" i="1" dirty="0" smtClean="0">
                <a:solidFill>
                  <a:schemeClr val="bg1"/>
                </a:solidFill>
              </a:rPr>
              <a:t>холодно</a:t>
            </a:r>
            <a:r>
              <a:rPr lang="ru-RU" sz="2400" dirty="0" smtClean="0">
                <a:solidFill>
                  <a:schemeClr val="bg1"/>
                </a:solidFill>
              </a:rPr>
              <a:t>, зверски, грустно, странно;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количественные — </a:t>
            </a:r>
            <a:r>
              <a:rPr lang="ru-RU" sz="2400" dirty="0" smtClean="0">
                <a:solidFill>
                  <a:schemeClr val="bg1"/>
                </a:solidFill>
              </a:rPr>
              <a:t>много, мало, чуть-чуть, вдвойне, втройне, дважды.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21442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Морфология современного русского языка (местоимения и их разряды, наречия, частицы, производные предлоги) (В2)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85860"/>
            <a:ext cx="7772400" cy="5286412"/>
          </a:xfrm>
        </p:spPr>
        <p:txBody>
          <a:bodyPr>
            <a:normAutofit fontScale="85000" lnSpcReduction="10000"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Местоимение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— часть речи, употребляемая вместо имени, не называющая предмет (явление и т. д.) или его характеристику, а лишь указывающая на них.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Разряды местоимений: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Личные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я, ты, он, она, оно, мы, вы, они.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Возвратное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себя.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Притяжательные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мой, твой, ваш, наш, свой, его, ее, их.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Указательные: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этот, тот, такой, таков, столько, сей (устар.), оный (устар.).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Определительные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сам, самый, весь, всякий, каждый, любой, другой, иной, всяк (устар.), всяческий (устар.).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Вопросительные: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кто, что, какой, который, чей, сколько.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Относительные: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 же, что и вопросительные, в функции связи частей сложноподчиненного предложения (союзные слова).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Отрицательные: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никто, ничто, некого, нечего, никакой, ничей.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Неопределенные: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некто, нечто, некоторый, некий, несколько, а также все местоимения, образованные от вопросительных местоимений приставкой кое- или суффиксами -то, -либо, -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28586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Морфология современного русского языка (местоимения и их разряды, наречия, частицы, производные предлоги) (В2)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7772400" cy="52149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Разряды частиц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Модальные частицы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вопросительные:  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ли, неужели, разве;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восклицательные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как, что за;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ограничительные: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только, лишь;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указательные: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вот, вон;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усилительные: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ни, ведь, все-таки, даже, же;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уточнительные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именно, как раз.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Формообразующие частицы</a:t>
            </a:r>
          </a:p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бы (для образования условного наклонения):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пусть, пускай, да, давай, -</a:t>
            </a:r>
            <a:r>
              <a:rPr lang="ru-RU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(для образования повелит. наклонения):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бывало, было (для образования особых форм прошедшего времени).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Отрицательные частицы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ни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Часть С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85926"/>
            <a:ext cx="7772400" cy="50720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Композиционное оформление сочинения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логическое оформление сочинения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 в т.ч. абзацное членение);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грамматические, лексические, синтаксические и стилистические нормы русского языка;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теория аргументации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(в 90% работ аргументы отсутствуют, и собственное мнение учащихся ограничивается простым утверждением «согласен/не согласен»). 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1143008"/>
          </a:xfrm>
        </p:spPr>
        <p:txBody>
          <a:bodyPr/>
          <a:lstStyle/>
          <a:p>
            <a:r>
              <a:rPr lang="ru-RU" dirty="0" smtClean="0"/>
              <a:t>План - алгоритм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71612"/>
            <a:ext cx="7772400" cy="4786346"/>
          </a:xfrm>
        </p:spPr>
        <p:txBody>
          <a:bodyPr>
            <a:normAutofit/>
          </a:bodyPr>
          <a:lstStyle/>
          <a:p>
            <a:pPr marL="495300" indent="-495300">
              <a:lnSpc>
                <a:spcPct val="8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Прочитайте текст.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Найдите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главное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предложение. Если таких много, выберите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только одно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95300" indent="-495300">
              <a:lnSpc>
                <a:spcPct val="8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Переделайте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его в вопросительное. Задайте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этот один вопрос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 всему тексту. Если текст отвечает на этот вопрос – вы найдёте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проблему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поднятую автором в тексте.</a:t>
            </a:r>
          </a:p>
          <a:p>
            <a:pPr marL="495300" indent="-495300">
              <a:lnSpc>
                <a:spcPct val="8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Прокомментируйте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её, объясните, из каких слов автора видно, что это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именно та проблема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которую вы нашли. </a:t>
            </a:r>
          </a:p>
          <a:p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28604"/>
            <a:ext cx="7772400" cy="1214446"/>
          </a:xfrm>
        </p:spPr>
        <p:txBody>
          <a:bodyPr/>
          <a:lstStyle/>
          <a:p>
            <a:r>
              <a:rPr lang="ru-RU" dirty="0" smtClean="0"/>
              <a:t>Часть В: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571612"/>
            <a:ext cx="7772400" cy="457203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средства связи в словосочетании; 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морфология современного русского языка (местоимения и их разряды, наречия, частицы, производные предлоги); 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типы сложных предложений и их специфика; 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средства языковой выразительности. </a:t>
            </a:r>
          </a:p>
          <a:p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928694"/>
          </a:xfrm>
        </p:spPr>
        <p:txBody>
          <a:bodyPr/>
          <a:lstStyle/>
          <a:p>
            <a:r>
              <a:rPr lang="ru-RU" dirty="0" smtClean="0"/>
              <a:t>Тренируемся!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85860"/>
            <a:ext cx="7772400" cy="5143536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Начинайте текст с назывного предложения.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Почувствуйте тональность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текста.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автор делает в тексте (убеждает, иронизирует, сожалеет и т.д.) по отношению к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именно той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проблеме,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которую вы написали в 1-ом абзаце. 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Из каких слов это видно? Вы нашли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позицию автора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отношение автора к проблеме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С красной строки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запишите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позицию автора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данной проблеме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«Автор убежден (с грустью говорит, иронизирует и т. д.) в том (о том, над тем )…» и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далее саму позицию автора...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Разделяете ли вы позицию автора?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Если да (нет), с красной строки запишите (желательно синонимами), с чем вы согласны (или не согласны), объясните почему.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785818"/>
          </a:xfrm>
        </p:spPr>
        <p:txBody>
          <a:bodyPr/>
          <a:lstStyle/>
          <a:p>
            <a:r>
              <a:rPr lang="ru-RU" dirty="0" smtClean="0"/>
              <a:t>Тренируемся!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85860"/>
            <a:ext cx="7772400" cy="535785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Красная строка. Покажите на примере из литературы или из личной жизни, где встречалась подобная проблема и как она решалась. Если не было в личной жизни или вы не помните ни одного  похожего примера, то сочините свой пример на эту проблему (ту, которая была в первом абзаце).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Красная строка. Докажите, что именно этот пример убедительно выражает ваше согласие (несогласие) с позицией автора по данной проблеме. </a:t>
            </a:r>
          </a:p>
          <a:p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928694"/>
          </a:xfrm>
        </p:spPr>
        <p:txBody>
          <a:bodyPr/>
          <a:lstStyle/>
          <a:p>
            <a:r>
              <a:rPr lang="ru-RU" dirty="0" smtClean="0"/>
              <a:t>Проверьте себя!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7772400" cy="507209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 вас должна рассматриваться только одна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проблема,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та, которую вы написали в первом абзаце!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Слово «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ПРОБЛЕМА»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должно быть написано в первом, втором абзаце обязательно!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Слово «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ПРОБЛЕМА»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может быть заменено на основной вопрос, который ставит автор.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Должно быть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два аргумента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(пример +исследование, т.е. почему именно этот пример, с вашей точки зрения, подтверждает логику ваших рассуждений, подумайте, как он помогает понять проблему, дает ли он возможность сделать верные выводы).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857256"/>
          </a:xfrm>
        </p:spPr>
        <p:txBody>
          <a:bodyPr/>
          <a:lstStyle/>
          <a:p>
            <a:r>
              <a:rPr lang="ru-RU" dirty="0" smtClean="0"/>
              <a:t>Памятка!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42984"/>
            <a:ext cx="7772400" cy="5214974"/>
          </a:xfrm>
        </p:spPr>
        <p:txBody>
          <a:bodyPr/>
          <a:lstStyle/>
          <a:p>
            <a:r>
              <a:rPr lang="ru-RU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Закончить сочинение можно призывом, способом решения проблемы, заключить, что проблема эта вечна и человечество будет искать ответ на этот вопрос.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214446"/>
          </a:xfrm>
        </p:spPr>
        <p:txBody>
          <a:bodyPr/>
          <a:lstStyle/>
          <a:p>
            <a:r>
              <a:rPr lang="ru-RU" dirty="0" smtClean="0"/>
              <a:t>Часть С: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714488"/>
            <a:ext cx="7772400" cy="457203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композиционное оформление сочинения; 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логическое оформление сочинения (в т.ч. абзацное членение); 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грамматические, лексические, синтаксические и стилистические нормы русского языка; 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теория аргументации 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571612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Методика работы над частями А и 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Работа с теоретическими сведениями</a:t>
            </a:r>
          </a:p>
          <a:p>
            <a:pPr marL="457200" indent="-457200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Алгоритм решения «задач» частей </a:t>
            </a:r>
          </a:p>
          <a:p>
            <a:pPr marL="457200" indent="-457200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и В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Коллективные и индивидуальные тренировки </a:t>
            </a:r>
          </a:p>
          <a:p>
            <a:pPr marL="457200" indent="-457200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Творческие задания </a:t>
            </a:r>
          </a:p>
          <a:p>
            <a:pPr marL="457200" indent="-457200">
              <a:buFont typeface="Wingdings 2"/>
              <a:buAutoNum type="arabicPeriod"/>
            </a:pP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71480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Орфоэпические нормы (А1)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785794"/>
            <a:ext cx="7772400" cy="571504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Правила, примеры на которое очень часто встречаются в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вариантах ЕГЭ: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Ударение в кратких формах прилагательных и страдательных причастий прошедшего времени всегда стоит на основе. И только в форме единственного числа женского рода оно переносится на окончание:</a:t>
            </a:r>
          </a:p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Во многих глаголах в прошедшем времени только в форме женского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рода ударение стоит на окончании:</a:t>
            </a:r>
          </a:p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отнЯть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Отнял –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отнялА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Отняли</a:t>
            </a:r>
          </a:p>
          <a:p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714348" y="785794"/>
            <a:ext cx="7772400" cy="714380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Орфоэпические нормы (А1)</a:t>
            </a:r>
            <a:endParaRPr lang="ru-RU" sz="36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7772400" cy="507209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Глаголы, образованные от прилагательных, обычно имеют ударение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окончании:</a:t>
            </a:r>
          </a:p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глубокий –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углубИть</a:t>
            </a:r>
            <a:endParaRPr lang="ru-RU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Место ударения в отглагольных существительных обычно совпадает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местом ударения в исходном глаголе:  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обеспЕчивать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Слова, в которых выпускники чаще всего делают ошибки: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14554"/>
            <a:ext cx="7772400" cy="1999822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портфЕль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доцЕнт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медикамЕнты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хозЯева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свЁкла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красИвее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звонИшь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облегчИл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бралА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взялА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кОмпас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киломЕтр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сантимЕтр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децимЕтр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рАпорт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каталОг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апострОф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баловАть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валовОй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вероисповЕдание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включИшь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вручИшь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гЕнезис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граждАнство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дефИс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диспансЕр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жалюзИ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завИдно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звонИшь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исчЕрпать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каучУк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мусоропровОд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намЕрение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обспЕчение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оптОвый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Отраслей,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пАмятуя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средАм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предвосхИтить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премировАть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принУдить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сирОт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сосредотОчение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столЯр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углубИть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украИнский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упорЯдочение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упрОчение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фенОмен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ходАтайство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христианИн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щавЕль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1214446"/>
          </a:xfrm>
        </p:spPr>
        <p:txBody>
          <a:bodyPr/>
          <a:lstStyle/>
          <a:p>
            <a:r>
              <a:rPr lang="ru-RU" sz="4400" dirty="0" smtClean="0"/>
              <a:t>Глаголы: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00240"/>
            <a:ext cx="7772400" cy="42862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гнал,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гналА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гнАло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гнАли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 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зАдал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задалА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зАдало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зАдали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 Отнял,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отнялА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Отняло, Отняли;</a:t>
            </a:r>
          </a:p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прИдал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придалА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прИдало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прИдали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брАлся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бралАсь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бралОсь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бралИсь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взят,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взятА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взЯто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взЯты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 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нАчат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начатА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нАчато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нАчаты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прИнят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принятА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прИнято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прИняты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  клал,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клАла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клАло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клАли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255</TotalTime>
  <Words>2108</Words>
  <Application>Microsoft Office PowerPoint</Application>
  <PresentationFormat>Экран (4:3)</PresentationFormat>
  <Paragraphs>234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Модульная</vt:lpstr>
      <vt:lpstr>Трудные вопросы при подготовке к ЕГЭ по русскому языку </vt:lpstr>
      <vt:lpstr>    Часть А:  </vt:lpstr>
      <vt:lpstr>Часть В:</vt:lpstr>
      <vt:lpstr>Часть С:</vt:lpstr>
      <vt:lpstr>Методика работы над частями А и В </vt:lpstr>
      <vt:lpstr>Орфоэпические нормы (А1) </vt:lpstr>
      <vt:lpstr>Орфоэпические нормы (А1)</vt:lpstr>
      <vt:lpstr>Слова, в которых выпускники чаще всего делают ошибки: </vt:lpstr>
      <vt:lpstr>Глаголы:</vt:lpstr>
      <vt:lpstr>Потренируемся!</vt:lpstr>
      <vt:lpstr>Алгоритм рассуждения: </vt:lpstr>
      <vt:lpstr>Лексические нормы (А2) </vt:lpstr>
      <vt:lpstr>Словарь паронимов, встречающихся на ЕГЭ  </vt:lpstr>
      <vt:lpstr>Потренируемся!</vt:lpstr>
      <vt:lpstr>Алгоритм выбора правильного ответа </vt:lpstr>
      <vt:lpstr>Синтаксические нормы (А4) </vt:lpstr>
      <vt:lpstr>Потренируемся!</vt:lpstr>
      <vt:lpstr>Синтаксические нормы (А5) </vt:lpstr>
      <vt:lpstr>Нарушение управления в словосочетании с производным предлогом</vt:lpstr>
      <vt:lpstr>Нарушение управления в словосочетании с производным предлогом</vt:lpstr>
      <vt:lpstr>Нарушение управления в словосочетании с производным предлогом</vt:lpstr>
      <vt:lpstr>Нарушение управления в словосочетании с  предлогом</vt:lpstr>
      <vt:lpstr>Нарушение структуры предложения, связанное с употреблением двойных союзов</vt:lpstr>
      <vt:lpstr>Потренируемся!</vt:lpstr>
      <vt:lpstr>Морфология современного русского языка (местоимения и их разряды, наречия, частицы, производные предлоги) (В2) </vt:lpstr>
      <vt:lpstr>Морфология современного русского языка (местоимения и их разряды, наречия, частицы, производные предлоги) (В2)</vt:lpstr>
      <vt:lpstr>Морфология современного русского языка (местоимения и их разряды, наречия, частицы, производные предлоги) (В2)</vt:lpstr>
      <vt:lpstr>Часть С </vt:lpstr>
      <vt:lpstr>План - алгоритм</vt:lpstr>
      <vt:lpstr>Тренируемся!</vt:lpstr>
      <vt:lpstr>Тренируемся!</vt:lpstr>
      <vt:lpstr>Проверьте себя!</vt:lpstr>
      <vt:lpstr>Памятка!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Трудные вопросы при подготовке к ЕГЭ по русскому языку </dc:title>
  <dc:creator>Admin</dc:creator>
  <cp:lastModifiedBy>м видео</cp:lastModifiedBy>
  <cp:revision>63</cp:revision>
  <dcterms:created xsi:type="dcterms:W3CDTF">2011-11-27T17:06:14Z</dcterms:created>
  <dcterms:modified xsi:type="dcterms:W3CDTF">2013-12-17T13:07:21Z</dcterms:modified>
</cp:coreProperties>
</file>