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9F936-5558-4D6C-A315-7816A1349E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F2FA36-45EE-4FCA-BA8D-7C94B31435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5DB2C-F1E1-46A8-8512-D7D6E19198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CDC33-A560-42AE-9186-C302BAB50C5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3A7F13-C3DF-4124-9EC0-51A5FCC5D9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38E4C-81C9-4C66-9136-28B713EA0B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97230-7444-41C2-BECF-CE34893825A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3291E-4DFF-455C-9AFE-3688A68A37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4F08A-6444-41A0-9270-5061DB575C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8655D-40F2-465B-8DC6-591515B56D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FEC2A-F73A-4D9E-9CFC-17AA59A502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A1A031C-29B5-45F6-9647-3606C01E9E4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ar.ru/books/_j25000432239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6.xml"/><Relationship Id="rId18" Type="http://schemas.openxmlformats.org/officeDocument/2006/relationships/slide" Target="slide7.xml"/><Relationship Id="rId3" Type="http://schemas.openxmlformats.org/officeDocument/2006/relationships/slide" Target="slide33.xml"/><Relationship Id="rId7" Type="http://schemas.openxmlformats.org/officeDocument/2006/relationships/slide" Target="slide10.xml"/><Relationship Id="rId12" Type="http://schemas.openxmlformats.org/officeDocument/2006/relationships/slide" Target="slide15.xml"/><Relationship Id="rId17" Type="http://schemas.openxmlformats.org/officeDocument/2006/relationships/slide" Target="slide6.xml"/><Relationship Id="rId2" Type="http://schemas.openxmlformats.org/officeDocument/2006/relationships/image" Target="../media/image3.png"/><Relationship Id="rId16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11" Type="http://schemas.openxmlformats.org/officeDocument/2006/relationships/slide" Target="slide14.xml"/><Relationship Id="rId5" Type="http://schemas.openxmlformats.org/officeDocument/2006/relationships/slide" Target="slide8.xml"/><Relationship Id="rId15" Type="http://schemas.openxmlformats.org/officeDocument/2006/relationships/slide" Target="slide4.xml"/><Relationship Id="rId10" Type="http://schemas.openxmlformats.org/officeDocument/2006/relationships/slide" Target="slide13.xml"/><Relationship Id="rId4" Type="http://schemas.openxmlformats.org/officeDocument/2006/relationships/slide" Target="slide3.xml"/><Relationship Id="rId9" Type="http://schemas.openxmlformats.org/officeDocument/2006/relationships/slide" Target="slide12.xml"/><Relationship Id="rId14" Type="http://schemas.openxmlformats.org/officeDocument/2006/relationships/slide" Target="slide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gi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gi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gi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gi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gi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gi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amma.ru/RUS/?id=2.0" TargetMode="External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95738" y="765175"/>
            <a:ext cx="4608512" cy="1470025"/>
          </a:xfrm>
        </p:spPr>
        <p:txBody>
          <a:bodyPr/>
          <a:lstStyle/>
          <a:p>
            <a:r>
              <a:rPr lang="ru-RU" sz="3600" b="1"/>
              <a:t>Морфологические</a:t>
            </a:r>
            <a:r>
              <a:rPr lang="ru-RU"/>
              <a:t> нормы</a:t>
            </a:r>
          </a:p>
        </p:txBody>
      </p:sp>
      <p:pic>
        <p:nvPicPr>
          <p:cNvPr id="2053" name="Picture 5" descr="Картинка 1 из 167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1125538"/>
            <a:ext cx="3219450" cy="4535487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071934" y="2857496"/>
            <a:ext cx="4537075" cy="19446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Данное тестирование можно </a:t>
            </a:r>
          </a:p>
          <a:p>
            <a:pPr algn="ctr"/>
            <a:r>
              <a:rPr lang="ru-RU"/>
              <a:t>проводить как морфологическую </a:t>
            </a:r>
          </a:p>
          <a:p>
            <a:pPr algn="ctr"/>
            <a:r>
              <a:rPr lang="ru-RU"/>
              <a:t>разминку. 15 вопросов (по количеству</a:t>
            </a:r>
          </a:p>
          <a:p>
            <a:pPr algn="ctr"/>
            <a:r>
              <a:rPr lang="ru-RU"/>
              <a:t> учащихся в классе),</a:t>
            </a:r>
          </a:p>
          <a:p>
            <a:pPr algn="ctr"/>
            <a:r>
              <a:rPr lang="ru-RU"/>
              <a:t>Выбирают по очереди вопрос и отвечают.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8 вопрос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ru-RU"/>
              <a:t>Укажите пример с ошибкой в образовании формы слова: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после дебатов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около деревцев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пять вафель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фронта</a:t>
            </a:r>
          </a:p>
          <a:p>
            <a:pPr marL="609600" indent="-609600"/>
            <a:endParaRPr lang="ru-RU"/>
          </a:p>
        </p:txBody>
      </p:sp>
      <p:sp>
        <p:nvSpPr>
          <p:cNvPr id="1434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80288" y="5661025"/>
            <a:ext cx="936625" cy="5762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9 вопрос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ru-RU"/>
              <a:t>Укажите пример с ошибкой в образовании формы слова: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прожекторы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штабы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отряд уланов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возле болотцев</a:t>
            </a:r>
          </a:p>
          <a:p>
            <a:pPr marL="609600" indent="-609600"/>
            <a:endParaRPr lang="ru-RU"/>
          </a:p>
        </p:txBody>
      </p:sp>
      <p:sp>
        <p:nvSpPr>
          <p:cNvPr id="1536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80288" y="5734050"/>
            <a:ext cx="936625" cy="503238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10 вопрос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ru-RU"/>
              <a:t>Укажите пример с ошибкой в образовании формы слова: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заслуживать похвалу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уверенность в правоте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редакторы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паспорта</a:t>
            </a:r>
          </a:p>
          <a:p>
            <a:pPr marL="609600" indent="-609600"/>
            <a:endParaRPr lang="ru-RU"/>
          </a:p>
        </p:txBody>
      </p:sp>
      <p:sp>
        <p:nvSpPr>
          <p:cNvPr id="1638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08850" y="5516563"/>
            <a:ext cx="935038" cy="504825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11 вопрос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ru-RU"/>
              <a:t>Укажите пример с ошибкой в образовании формы слова: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оплатить счета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килограмм абрикос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у оконцев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трое саней</a:t>
            </a:r>
          </a:p>
          <a:p>
            <a:pPr marL="609600" indent="-609600"/>
            <a:endParaRPr lang="ru-RU"/>
          </a:p>
        </p:txBody>
      </p:sp>
      <p:sp>
        <p:nvSpPr>
          <p:cNvPr id="1741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51725" y="5589588"/>
            <a:ext cx="936625" cy="57626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12 вопрос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ru-RU"/>
              <a:t>Укажите пример с ошибкой в образовании формы слова: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торты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флюгера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пара туфлей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у обеих девушек</a:t>
            </a:r>
          </a:p>
        </p:txBody>
      </p:sp>
      <p:sp>
        <p:nvSpPr>
          <p:cNvPr id="1843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08850" y="5445125"/>
            <a:ext cx="1008063" cy="5762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13 вопрос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ru-RU"/>
              <a:t>Укажите пример с ошибкой в образовании формы слова: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штурманы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у татаров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после дебатов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несколько плясуний</a:t>
            </a:r>
          </a:p>
          <a:p>
            <a:pPr marL="609600" indent="-609600"/>
            <a:endParaRPr lang="ru-RU"/>
          </a:p>
        </p:txBody>
      </p:sp>
      <p:sp>
        <p:nvSpPr>
          <p:cNvPr id="1946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92950" y="5373688"/>
            <a:ext cx="1008063" cy="504825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14 вопрос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ru-RU"/>
              <a:t>Укажите пример с ошибкой в образовании формы слова: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пара чулок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по несколько яблок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вопреки желанию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штурманы</a:t>
            </a:r>
          </a:p>
        </p:txBody>
      </p:sp>
      <p:sp>
        <p:nvSpPr>
          <p:cNvPr id="2048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08850" y="5589588"/>
            <a:ext cx="1081088" cy="431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15 вопрос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ru-RU"/>
              <a:t>Укажите пример с ошибкой в образовании формы слова: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согласно предсказания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слесари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купола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пропуски занятий</a:t>
            </a:r>
          </a:p>
        </p:txBody>
      </p:sp>
      <p:sp>
        <p:nvSpPr>
          <p:cNvPr id="2150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80288" y="5445125"/>
            <a:ext cx="936625" cy="5762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Ответ на 1 вопрос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Бухгалтеры</a:t>
            </a:r>
          </a:p>
          <a:p>
            <a:pPr>
              <a:buFontTx/>
              <a:buNone/>
            </a:pPr>
            <a:r>
              <a:rPr lang="ru-RU"/>
              <a:t>                     </a:t>
            </a:r>
          </a:p>
        </p:txBody>
      </p:sp>
      <p:sp>
        <p:nvSpPr>
          <p:cNvPr id="2253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51725" y="5589588"/>
            <a:ext cx="793750" cy="503237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2533" name="Picture 5" descr="10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67150" y="3133725"/>
            <a:ext cx="1857375" cy="777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Ответ на 2 вопрос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Заведующий складом</a:t>
            </a:r>
          </a:p>
          <a:p>
            <a:endParaRPr lang="ru-RU"/>
          </a:p>
          <a:p>
            <a:pPr>
              <a:buFontTx/>
              <a:buNone/>
            </a:pPr>
            <a:r>
              <a:rPr lang="ru-RU"/>
              <a:t>                  </a:t>
            </a:r>
          </a:p>
        </p:txBody>
      </p:sp>
      <p:sp>
        <p:nvSpPr>
          <p:cNvPr id="2355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51725" y="5661025"/>
            <a:ext cx="1008063" cy="72072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3557" name="Picture 5" descr="меня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7788" y="2565400"/>
            <a:ext cx="2376487" cy="2998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Oval 4"/>
          <p:cNvSpPr>
            <a:spLocks noChangeArrowheads="1"/>
          </p:cNvSpPr>
          <p:nvPr/>
        </p:nvSpPr>
        <p:spPr bwMode="auto">
          <a:xfrm>
            <a:off x="2268538" y="981075"/>
            <a:ext cx="5111750" cy="48244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hlinkClick r:id="rId3" action="ppaction://hlinksldjump"/>
              </a:rPr>
              <a:t>Морфологические нормы</a:t>
            </a:r>
            <a:endParaRPr lang="ru-RU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2987675" y="981075"/>
            <a:ext cx="935038" cy="792163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hlinkClick r:id="rId4" action="ppaction://hlinksldjump"/>
              </a:rPr>
              <a:t>1</a:t>
            </a:r>
            <a:endParaRPr lang="ru-RU"/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6732588" y="2781300"/>
            <a:ext cx="935037" cy="792163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chemeClr val="bg1"/>
                </a:solidFill>
                <a:hlinkClick r:id="rId5" action="ppaction://hlinksldjump"/>
              </a:rPr>
              <a:t>6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6659563" y="3860800"/>
            <a:ext cx="935037" cy="792163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hlinkClick r:id="rId6" action="ppaction://hlinksldjump"/>
              </a:rPr>
              <a:t>7</a:t>
            </a:r>
            <a:endParaRPr lang="ru-RU"/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6300788" y="4797425"/>
            <a:ext cx="935037" cy="792163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hlinkClick r:id="rId7" action="ppaction://hlinksldjump"/>
              </a:rPr>
              <a:t>8</a:t>
            </a:r>
            <a:endParaRPr lang="ru-RU"/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5364163" y="5229225"/>
            <a:ext cx="935037" cy="792163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hlinkClick r:id="rId8" action="ppaction://hlinksldjump"/>
              </a:rPr>
              <a:t>9</a:t>
            </a:r>
            <a:endParaRPr lang="ru-RU"/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4356100" y="5300663"/>
            <a:ext cx="935038" cy="792162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hlinkClick r:id="rId9" action="ppaction://hlinksldjump"/>
              </a:rPr>
              <a:t>10</a:t>
            </a:r>
            <a:endParaRPr lang="ru-RU"/>
          </a:p>
        </p:txBody>
      </p:sp>
      <p:sp>
        <p:nvSpPr>
          <p:cNvPr id="3085" name="AutoShape 13"/>
          <p:cNvSpPr>
            <a:spLocks noChangeArrowheads="1"/>
          </p:cNvSpPr>
          <p:nvPr/>
        </p:nvSpPr>
        <p:spPr bwMode="auto">
          <a:xfrm>
            <a:off x="3419475" y="5084763"/>
            <a:ext cx="935038" cy="792162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hlinkClick r:id="rId10" action="ppaction://hlinksldjump"/>
              </a:rPr>
              <a:t>11</a:t>
            </a:r>
            <a:endParaRPr lang="ru-RU"/>
          </a:p>
        </p:txBody>
      </p:sp>
      <p:sp>
        <p:nvSpPr>
          <p:cNvPr id="3086" name="AutoShape 14"/>
          <p:cNvSpPr>
            <a:spLocks noChangeArrowheads="1"/>
          </p:cNvSpPr>
          <p:nvPr/>
        </p:nvSpPr>
        <p:spPr bwMode="auto">
          <a:xfrm>
            <a:off x="2484438" y="4652963"/>
            <a:ext cx="935037" cy="792162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hlinkClick r:id="rId11" action="ppaction://hlinksldjump"/>
              </a:rPr>
              <a:t>12</a:t>
            </a:r>
            <a:endParaRPr lang="ru-RU"/>
          </a:p>
        </p:txBody>
      </p:sp>
      <p:sp>
        <p:nvSpPr>
          <p:cNvPr id="3087" name="AutoShape 15"/>
          <p:cNvSpPr>
            <a:spLocks noChangeArrowheads="1"/>
          </p:cNvSpPr>
          <p:nvPr/>
        </p:nvSpPr>
        <p:spPr bwMode="auto">
          <a:xfrm>
            <a:off x="1979613" y="3716338"/>
            <a:ext cx="935037" cy="792162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hlinkClick r:id="rId12" action="ppaction://hlinksldjump"/>
              </a:rPr>
              <a:t>13</a:t>
            </a:r>
            <a:endParaRPr lang="ru-RU"/>
          </a:p>
        </p:txBody>
      </p:sp>
      <p:sp>
        <p:nvSpPr>
          <p:cNvPr id="3088" name="AutoShape 16"/>
          <p:cNvSpPr>
            <a:spLocks noChangeArrowheads="1"/>
          </p:cNvSpPr>
          <p:nvPr/>
        </p:nvSpPr>
        <p:spPr bwMode="auto">
          <a:xfrm>
            <a:off x="1835150" y="2781300"/>
            <a:ext cx="935038" cy="792163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hlinkClick r:id="rId13" action="ppaction://hlinksldjump"/>
              </a:rPr>
              <a:t>14</a:t>
            </a:r>
            <a:endParaRPr lang="ru-RU"/>
          </a:p>
        </p:txBody>
      </p:sp>
      <p:sp>
        <p:nvSpPr>
          <p:cNvPr id="3089" name="AutoShape 17"/>
          <p:cNvSpPr>
            <a:spLocks noChangeArrowheads="1"/>
          </p:cNvSpPr>
          <p:nvPr/>
        </p:nvSpPr>
        <p:spPr bwMode="auto">
          <a:xfrm>
            <a:off x="2124075" y="1844675"/>
            <a:ext cx="935038" cy="792163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hlinkClick r:id="rId14" action="ppaction://hlinksldjump"/>
              </a:rPr>
              <a:t>15</a:t>
            </a:r>
            <a:endParaRPr lang="ru-RU"/>
          </a:p>
        </p:txBody>
      </p:sp>
      <p:sp>
        <p:nvSpPr>
          <p:cNvPr id="3090" name="AutoShape 18"/>
          <p:cNvSpPr>
            <a:spLocks noChangeArrowheads="1"/>
          </p:cNvSpPr>
          <p:nvPr/>
        </p:nvSpPr>
        <p:spPr bwMode="auto">
          <a:xfrm>
            <a:off x="3851275" y="549275"/>
            <a:ext cx="935038" cy="792163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hlinkClick r:id="rId15" action="ppaction://hlinksldjump"/>
              </a:rPr>
              <a:t>2</a:t>
            </a:r>
            <a:endParaRPr lang="ru-RU"/>
          </a:p>
        </p:txBody>
      </p:sp>
      <p:sp>
        <p:nvSpPr>
          <p:cNvPr id="3095" name="AutoShape 23"/>
          <p:cNvSpPr>
            <a:spLocks noChangeArrowheads="1"/>
          </p:cNvSpPr>
          <p:nvPr/>
        </p:nvSpPr>
        <p:spPr bwMode="auto">
          <a:xfrm>
            <a:off x="4932363" y="549275"/>
            <a:ext cx="935037" cy="792163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hlinkClick r:id="rId16" action="ppaction://hlinksldjump"/>
              </a:rPr>
              <a:t>3</a:t>
            </a:r>
            <a:endParaRPr lang="ru-RU"/>
          </a:p>
        </p:txBody>
      </p:sp>
      <p:sp>
        <p:nvSpPr>
          <p:cNvPr id="3096" name="AutoShape 24"/>
          <p:cNvSpPr>
            <a:spLocks noChangeArrowheads="1"/>
          </p:cNvSpPr>
          <p:nvPr/>
        </p:nvSpPr>
        <p:spPr bwMode="auto">
          <a:xfrm>
            <a:off x="5940425" y="908050"/>
            <a:ext cx="935038" cy="792163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chemeClr val="bg1"/>
                </a:solidFill>
                <a:hlinkClick r:id="rId17" action="ppaction://hlinksldjump"/>
              </a:rPr>
              <a:t>4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097" name="AutoShape 25"/>
          <p:cNvSpPr>
            <a:spLocks noChangeArrowheads="1"/>
          </p:cNvSpPr>
          <p:nvPr/>
        </p:nvSpPr>
        <p:spPr bwMode="auto">
          <a:xfrm>
            <a:off x="6588125" y="1844675"/>
            <a:ext cx="935038" cy="792163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hlinkClick r:id="rId18" action="ppaction://hlinksldjump"/>
              </a:rPr>
              <a:t>5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Ответ на 3 вопрос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Надеть рубашку</a:t>
            </a:r>
          </a:p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endParaRPr lang="ru-RU"/>
          </a:p>
        </p:txBody>
      </p:sp>
      <p:sp>
        <p:nvSpPr>
          <p:cNvPr id="2458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24750" y="5589588"/>
            <a:ext cx="863600" cy="719137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4581" name="Picture 5" descr="много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76663" y="2754313"/>
            <a:ext cx="1589087" cy="1349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chemeClr val="bg1"/>
                </a:solidFill>
              </a:rPr>
              <a:t>Ответ на 4  вопрос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>
                <a:solidFill>
                  <a:schemeClr val="bg1"/>
                </a:solidFill>
              </a:rPr>
              <a:t>Три девушки</a:t>
            </a:r>
          </a:p>
          <a:p>
            <a:endParaRPr lang="ru-RU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ru-RU">
                <a:solidFill>
                  <a:schemeClr val="bg1"/>
                </a:solidFill>
              </a:rPr>
              <a:t>          </a:t>
            </a:r>
          </a:p>
        </p:txBody>
      </p:sp>
      <p:sp>
        <p:nvSpPr>
          <p:cNvPr id="2560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67625" y="5805488"/>
            <a:ext cx="1008063" cy="50482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5605" name="Picture 5" descr="спишу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52888" y="3038475"/>
            <a:ext cx="1887537" cy="1419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Ответ на 5 вопрос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четырёхстах метрах</a:t>
            </a:r>
          </a:p>
          <a:p>
            <a:endParaRPr lang="ru-RU"/>
          </a:p>
          <a:p>
            <a:pPr>
              <a:buFontTx/>
              <a:buNone/>
            </a:pPr>
            <a:endParaRPr lang="ru-RU"/>
          </a:p>
        </p:txBody>
      </p:sp>
      <p:sp>
        <p:nvSpPr>
          <p:cNvPr id="2662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96188" y="5734050"/>
            <a:ext cx="1008062" cy="57467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6629" name="Picture 5" descr="Рисунок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2492375"/>
            <a:ext cx="2465387" cy="231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chemeClr val="bg1"/>
                </a:solidFill>
              </a:rPr>
              <a:t>Ответ на 6 вопрос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>
                <a:solidFill>
                  <a:schemeClr val="bg1"/>
                </a:solidFill>
              </a:rPr>
              <a:t>Много мест</a:t>
            </a:r>
          </a:p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2765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51725" y="5805488"/>
            <a:ext cx="1008063" cy="719137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7653" name="Picture 5" descr="2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10063" y="3451225"/>
            <a:ext cx="1054100" cy="919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Ответ на 7 вопрос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525962"/>
          </a:xfrm>
        </p:spPr>
        <p:txBody>
          <a:bodyPr/>
          <a:lstStyle/>
          <a:p>
            <a:r>
              <a:rPr lang="ru-RU"/>
              <a:t>У блюдец</a:t>
            </a:r>
          </a:p>
          <a:p>
            <a:pPr>
              <a:buFontTx/>
              <a:buNone/>
            </a:pPr>
            <a:r>
              <a:rPr lang="ru-RU"/>
              <a:t> </a:t>
            </a:r>
          </a:p>
        </p:txBody>
      </p:sp>
      <p:sp>
        <p:nvSpPr>
          <p:cNvPr id="2867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08850" y="5589588"/>
            <a:ext cx="1008063" cy="576262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8677" name="Picture 5" descr="0876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67175" y="2976563"/>
            <a:ext cx="1296988" cy="1162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Ответ на 8 вопрос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Фронты</a:t>
            </a:r>
          </a:p>
          <a:p>
            <a:endParaRPr lang="ru-RU"/>
          </a:p>
          <a:p>
            <a:endParaRPr lang="ru-RU"/>
          </a:p>
        </p:txBody>
      </p:sp>
      <p:sp>
        <p:nvSpPr>
          <p:cNvPr id="2970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67625" y="5734050"/>
            <a:ext cx="792163" cy="57467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9701" name="Picture 5" descr="karandash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0200" y="2420938"/>
            <a:ext cx="1624013" cy="1682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Ответ на 9 вопрос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Отряд улан</a:t>
            </a:r>
          </a:p>
          <a:p>
            <a:endParaRPr lang="ru-RU"/>
          </a:p>
          <a:p>
            <a:endParaRPr lang="ru-RU"/>
          </a:p>
        </p:txBody>
      </p:sp>
      <p:sp>
        <p:nvSpPr>
          <p:cNvPr id="3072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51725" y="5516563"/>
            <a:ext cx="719138" cy="4318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30725" name="Picture 5" descr="4945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48113" y="3176588"/>
            <a:ext cx="1247775" cy="504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Ответ на 10 вопрос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Заслужить похвалу </a:t>
            </a:r>
          </a:p>
          <a:p>
            <a:endParaRPr lang="ru-RU"/>
          </a:p>
        </p:txBody>
      </p:sp>
      <p:sp>
        <p:nvSpPr>
          <p:cNvPr id="3174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67625" y="5734050"/>
            <a:ext cx="719138" cy="4318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31749" name="Picture 5" descr="blyant(2)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10063" y="3255963"/>
            <a:ext cx="982662" cy="8937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Ответ на 11 вопрос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Килограмм абрикосов</a:t>
            </a:r>
          </a:p>
          <a:p>
            <a:endParaRPr lang="ru-RU"/>
          </a:p>
          <a:p>
            <a:endParaRPr lang="ru-RU"/>
          </a:p>
        </p:txBody>
      </p:sp>
      <p:sp>
        <p:nvSpPr>
          <p:cNvPr id="3277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96188" y="5734050"/>
            <a:ext cx="792162" cy="50323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32773" name="Picture 5" descr="svech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38625" y="3095625"/>
            <a:ext cx="765175" cy="765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Ответ на 12 вопрос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Пара туфель</a:t>
            </a:r>
          </a:p>
          <a:p>
            <a:endParaRPr lang="ru-RU"/>
          </a:p>
        </p:txBody>
      </p:sp>
      <p:sp>
        <p:nvSpPr>
          <p:cNvPr id="3379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51725" y="5805488"/>
            <a:ext cx="792163" cy="503237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33797" name="Picture 5" descr="4720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81475" y="3038475"/>
            <a:ext cx="1038225" cy="1038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1 вопрос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ru-RU"/>
              <a:t>Укажите пример с ошибкой в образовании формы слова: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бухгалтера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много полотенец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свитеры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гарантия успеха</a:t>
            </a:r>
          </a:p>
        </p:txBody>
      </p:sp>
      <p:sp>
        <p:nvSpPr>
          <p:cNvPr id="717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51725" y="5516563"/>
            <a:ext cx="720725" cy="431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Ответ на 13 вопрос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У татар</a:t>
            </a:r>
          </a:p>
          <a:p>
            <a:endParaRPr lang="ru-RU"/>
          </a:p>
          <a:p>
            <a:endParaRPr lang="ru-RU"/>
          </a:p>
        </p:txBody>
      </p:sp>
      <p:sp>
        <p:nvSpPr>
          <p:cNvPr id="3482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67625" y="5516563"/>
            <a:ext cx="865188" cy="72072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34821" name="Picture 5" descr="7974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1438" y="2595563"/>
            <a:ext cx="1381125" cy="1666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Ответ на 14 вопрос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Вопреки </a:t>
            </a:r>
            <a:r>
              <a:rPr lang="ru-RU" dirty="0" smtClean="0"/>
              <a:t>желания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584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12088" y="5516563"/>
            <a:ext cx="863600" cy="576262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35845" name="Picture 5" descr="gbook0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05238" y="2724150"/>
            <a:ext cx="1533525" cy="1409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Ответ на 15 вопрос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Согласно предсказанию</a:t>
            </a:r>
          </a:p>
          <a:p>
            <a:endParaRPr lang="ru-RU"/>
          </a:p>
          <a:p>
            <a:endParaRPr lang="ru-RU"/>
          </a:p>
        </p:txBody>
      </p:sp>
      <p:sp>
        <p:nvSpPr>
          <p:cNvPr id="3686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96188" y="5445125"/>
            <a:ext cx="792162" cy="576263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36869" name="Picture 5" descr="хх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95750" y="2852738"/>
            <a:ext cx="1250950" cy="1512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Литература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>
                <a:hlinkClick r:id="rId3"/>
              </a:rPr>
              <a:t>http://www.gramma.ru/RUS/?id=2.0</a:t>
            </a:r>
            <a:endParaRPr lang="ru-RU"/>
          </a:p>
          <a:p>
            <a:r>
              <a:rPr lang="ru-RU"/>
              <a:t>Русский язык. ЕГЭ: учебно-методическое пособие / Мальцева Л.И., Нелин П.Н. – Ростов н/Д: Издатель Мальцев Д.А.; М.: НИИ школьных технологий, 2008. – 350с.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2 вопрос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ru-RU"/>
              <a:t>Укажите пример с ошибкой в образовании формы слова: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надеть платье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заведующий склада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слесари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трое саней</a:t>
            </a:r>
          </a:p>
        </p:txBody>
      </p:sp>
      <p:sp>
        <p:nvSpPr>
          <p:cNvPr id="819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96188" y="5516563"/>
            <a:ext cx="576262" cy="431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3 вопрос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ru-RU"/>
              <a:t>Укажите пример с ошибкой в образовании формы слова: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четверо ребят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штабы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более пятисот человек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одеть рубашку</a:t>
            </a:r>
          </a:p>
        </p:txBody>
      </p:sp>
      <p:sp>
        <p:nvSpPr>
          <p:cNvPr id="922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40650" y="5589588"/>
            <a:ext cx="647700" cy="431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chemeClr val="bg1"/>
                </a:solidFill>
              </a:rPr>
              <a:t>4 вопрос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ru-RU">
                <a:solidFill>
                  <a:schemeClr val="bg1"/>
                </a:solidFill>
              </a:rPr>
              <a:t>Укажите пример с ошибкой в образовании формы слова:</a:t>
            </a:r>
          </a:p>
          <a:p>
            <a:pPr marL="609600" indent="-609600">
              <a:buFontTx/>
              <a:buAutoNum type="arabicPeriod"/>
            </a:pPr>
            <a:r>
              <a:rPr lang="ru-RU">
                <a:solidFill>
                  <a:schemeClr val="bg1"/>
                </a:solidFill>
              </a:rPr>
              <a:t>трое девушек</a:t>
            </a:r>
          </a:p>
          <a:p>
            <a:pPr marL="609600" indent="-609600">
              <a:buFontTx/>
              <a:buAutoNum type="arabicPeriod"/>
            </a:pPr>
            <a:r>
              <a:rPr lang="ru-RU">
                <a:solidFill>
                  <a:schemeClr val="bg1"/>
                </a:solidFill>
              </a:rPr>
              <a:t>двое детей</a:t>
            </a:r>
          </a:p>
          <a:p>
            <a:pPr marL="609600" indent="-609600">
              <a:buFontTx/>
              <a:buAutoNum type="arabicPeriod"/>
            </a:pPr>
            <a:r>
              <a:rPr lang="ru-RU">
                <a:solidFill>
                  <a:schemeClr val="bg1"/>
                </a:solidFill>
              </a:rPr>
              <a:t>у армян</a:t>
            </a:r>
          </a:p>
          <a:p>
            <a:pPr marL="609600" indent="-609600">
              <a:buFontTx/>
              <a:buAutoNum type="arabicPeriod"/>
            </a:pPr>
            <a:r>
              <a:rPr lang="ru-RU">
                <a:solidFill>
                  <a:schemeClr val="bg1"/>
                </a:solidFill>
              </a:rPr>
              <a:t>фронты</a:t>
            </a:r>
          </a:p>
          <a:p>
            <a:pPr marL="609600" indent="-609600"/>
            <a:endParaRPr lang="ru-RU">
              <a:solidFill>
                <a:schemeClr val="bg1"/>
              </a:solidFill>
            </a:endParaRPr>
          </a:p>
        </p:txBody>
      </p:sp>
      <p:sp>
        <p:nvSpPr>
          <p:cNvPr id="1024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08850" y="5661025"/>
            <a:ext cx="790575" cy="358775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5 вопрос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ru-RU"/>
              <a:t>Укажите пример с ошибкой в образовании формы слова: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в четырёхсот метрах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драйверы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нет мест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у румын</a:t>
            </a:r>
          </a:p>
          <a:p>
            <a:pPr marL="609600" indent="-609600"/>
            <a:endParaRPr lang="ru-RU"/>
          </a:p>
        </p:txBody>
      </p:sp>
      <p:sp>
        <p:nvSpPr>
          <p:cNvPr id="1126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80288" y="5661025"/>
            <a:ext cx="936625" cy="5762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chemeClr val="bg1"/>
                </a:solidFill>
              </a:rPr>
              <a:t>6 вопрос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ru-RU">
                <a:solidFill>
                  <a:schemeClr val="bg1"/>
                </a:solidFill>
              </a:rPr>
              <a:t>Укажите пример с ошибкой в образовании формы слова:</a:t>
            </a:r>
          </a:p>
          <a:p>
            <a:pPr marL="609600" indent="-609600">
              <a:buFontTx/>
              <a:buAutoNum type="arabicPeriod"/>
            </a:pPr>
            <a:r>
              <a:rPr lang="ru-RU">
                <a:solidFill>
                  <a:schemeClr val="bg1"/>
                </a:solidFill>
              </a:rPr>
              <a:t>двое козлят</a:t>
            </a:r>
          </a:p>
          <a:p>
            <a:pPr marL="609600" indent="-609600">
              <a:buFontTx/>
              <a:buAutoNum type="arabicPeriod"/>
            </a:pPr>
            <a:r>
              <a:rPr lang="ru-RU">
                <a:solidFill>
                  <a:schemeClr val="bg1"/>
                </a:solidFill>
              </a:rPr>
              <a:t>много местов</a:t>
            </a:r>
          </a:p>
          <a:p>
            <a:pPr marL="609600" indent="-609600">
              <a:buFontTx/>
              <a:buAutoNum type="arabicPeriod"/>
            </a:pPr>
            <a:r>
              <a:rPr lang="ru-RU">
                <a:solidFill>
                  <a:schemeClr val="bg1"/>
                </a:solidFill>
              </a:rPr>
              <a:t>профессора</a:t>
            </a:r>
          </a:p>
          <a:p>
            <a:pPr marL="609600" indent="-609600">
              <a:buFontTx/>
              <a:buAutoNum type="arabicPeriod"/>
            </a:pPr>
            <a:r>
              <a:rPr lang="ru-RU">
                <a:solidFill>
                  <a:schemeClr val="bg1"/>
                </a:solidFill>
              </a:rPr>
              <a:t>много окон</a:t>
            </a:r>
          </a:p>
          <a:p>
            <a:pPr marL="609600" indent="-609600"/>
            <a:endParaRPr lang="ru-RU">
              <a:solidFill>
                <a:schemeClr val="bg1"/>
              </a:solidFill>
            </a:endParaRPr>
          </a:p>
        </p:txBody>
      </p:sp>
      <p:sp>
        <p:nvSpPr>
          <p:cNvPr id="1229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51725" y="5516563"/>
            <a:ext cx="1008063" cy="649287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7 вопрос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ru-RU" b="1"/>
              <a:t>Укажите пример с ошибкой в образовании формы слова:</a:t>
            </a:r>
          </a:p>
          <a:p>
            <a:pPr marL="609600" indent="-609600">
              <a:buFontTx/>
              <a:buAutoNum type="arabicPeriod"/>
            </a:pPr>
            <a:r>
              <a:rPr lang="ru-RU" b="1"/>
              <a:t>шофёры</a:t>
            </a:r>
          </a:p>
          <a:p>
            <a:pPr marL="609600" indent="-609600">
              <a:buFontTx/>
              <a:buAutoNum type="arabicPeriod"/>
            </a:pPr>
            <a:r>
              <a:rPr lang="ru-RU" b="1"/>
              <a:t>у турок</a:t>
            </a:r>
          </a:p>
          <a:p>
            <a:pPr marL="609600" indent="-609600">
              <a:buFontTx/>
              <a:buAutoNum type="arabicPeriod"/>
            </a:pPr>
            <a:r>
              <a:rPr lang="ru-RU" b="1"/>
              <a:t>у блюдцев</a:t>
            </a:r>
          </a:p>
          <a:p>
            <a:pPr marL="609600" indent="-609600">
              <a:buFontTx/>
              <a:buAutoNum type="arabicPeriod"/>
            </a:pPr>
            <a:r>
              <a:rPr lang="ru-RU" b="1"/>
              <a:t>эскадрон гусар</a:t>
            </a:r>
          </a:p>
          <a:p>
            <a:pPr marL="609600" indent="-609600"/>
            <a:endParaRPr lang="ru-RU" b="1"/>
          </a:p>
        </p:txBody>
      </p:sp>
      <p:sp>
        <p:nvSpPr>
          <p:cNvPr id="1331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51725" y="5516563"/>
            <a:ext cx="1081088" cy="649287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447</Words>
  <Application>Microsoft Office PowerPoint</Application>
  <PresentationFormat>Экран (4:3)</PresentationFormat>
  <Paragraphs>151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Оформление по умолчанию</vt:lpstr>
      <vt:lpstr>Морфологические нормы</vt:lpstr>
      <vt:lpstr>Слайд 2</vt:lpstr>
      <vt:lpstr>1 вопрос</vt:lpstr>
      <vt:lpstr>2 вопрос</vt:lpstr>
      <vt:lpstr>3 вопрос</vt:lpstr>
      <vt:lpstr>4 вопрос</vt:lpstr>
      <vt:lpstr>5 вопрос</vt:lpstr>
      <vt:lpstr>6 вопрос</vt:lpstr>
      <vt:lpstr>7 вопрос</vt:lpstr>
      <vt:lpstr>8 вопрос</vt:lpstr>
      <vt:lpstr>9 вопрос</vt:lpstr>
      <vt:lpstr>10 вопрос</vt:lpstr>
      <vt:lpstr>11 вопрос</vt:lpstr>
      <vt:lpstr>12 вопрос</vt:lpstr>
      <vt:lpstr>13 вопрос</vt:lpstr>
      <vt:lpstr>14 вопрос</vt:lpstr>
      <vt:lpstr>15 вопрос</vt:lpstr>
      <vt:lpstr>Ответ на 1 вопрос</vt:lpstr>
      <vt:lpstr>Ответ на 2 вопрос</vt:lpstr>
      <vt:lpstr>Ответ на 3 вопрос</vt:lpstr>
      <vt:lpstr>Ответ на 4  вопрос</vt:lpstr>
      <vt:lpstr>Ответ на 5 вопрос</vt:lpstr>
      <vt:lpstr>Ответ на 6 вопрос</vt:lpstr>
      <vt:lpstr>Ответ на 7 вопрос</vt:lpstr>
      <vt:lpstr>Ответ на 8 вопрос</vt:lpstr>
      <vt:lpstr>Ответ на 9 вопрос</vt:lpstr>
      <vt:lpstr>Ответ на 10 вопрос</vt:lpstr>
      <vt:lpstr>Ответ на 11 вопрос</vt:lpstr>
      <vt:lpstr>Ответ на 12 вопрос</vt:lpstr>
      <vt:lpstr>Ответ на 13 вопрос</vt:lpstr>
      <vt:lpstr>Ответ на 14 вопрос</vt:lpstr>
      <vt:lpstr>Ответ на 15 вопрос</vt:lpstr>
      <vt:lpstr>Литература</vt:lpstr>
    </vt:vector>
  </TitlesOfParts>
  <Company>UCL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Zver</cp:lastModifiedBy>
  <cp:revision>4</cp:revision>
  <dcterms:created xsi:type="dcterms:W3CDTF">2009-06-23T19:21:03Z</dcterms:created>
  <dcterms:modified xsi:type="dcterms:W3CDTF">2010-09-26T14:37:18Z</dcterms:modified>
</cp:coreProperties>
</file>