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F5AE6-0F42-4BD7-BD1C-B027355A084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5628-8312-4FAA-8F7F-1A169AEAB7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45628-8312-4FAA-8F7F-1A169AEAB7F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45628-8312-4FAA-8F7F-1A169AEAB7FC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578E-8EF7-4E9C-A5FC-58AF962AD9C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DE9C-2621-4395-AB4C-05B85A3E41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knotpotrebitelya.ru/iski-28.php" TargetMode="External"/><Relationship Id="rId2" Type="http://schemas.openxmlformats.org/officeDocument/2006/relationships/hyperlink" Target="http://bloknotpotrebitelya.ru/pretenzii-18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.ru/bdomp/zu_r.nsf/straweb" TargetMode="External"/><Relationship Id="rId2" Type="http://schemas.openxmlformats.org/officeDocument/2006/relationships/hyperlink" Target="http://www.mid.ru/bdomp/dks.nsf/ef0634c07e668842c325714600326a90/3dff88f2c13b8776c325703100289957!OpenDocu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.ru/bdomp/dks.nsf/ef0634c07e668842c325714600326a90/3dff88f2c13b8776c325703100289957!OpenDocumen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.ru/bdomp/dks.nsf/ef0634c07e668842c325714600326a90/3dff88f2c13b8776c325703100289957!OpenDocument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.ru/bdomp/dks.nsf/strinf/1BD801A1DD8F41C5C32570E500437982" TargetMode="External"/><Relationship Id="rId2" Type="http://schemas.openxmlformats.org/officeDocument/2006/relationships/hyperlink" Target="http://www.mid.ru/bdomp/sitemap.nsf/kartaflat/03.03.0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dmid.ru/docs.aspx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d.ru/bdomp/dks.nsf/ef0634c07e668842c325714600326a90/3dff88f2c13b8776c325703100289957!OpenDocumen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knotpotrebitelya.ru/zakoni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48541">
            <a:off x="1534398" y="3527164"/>
            <a:ext cx="6232308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Права </a:t>
            </a:r>
            <a:r>
              <a:rPr lang="ru-RU" b="1" dirty="0"/>
              <a:t>потребителей туристических услуг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Договор о реализации </a:t>
            </a:r>
            <a:r>
              <a:rPr lang="ru-RU" dirty="0" err="1"/>
              <a:t>турпродукта</a:t>
            </a:r>
            <a:r>
              <a:rPr lang="ru-RU" dirty="0"/>
              <a:t> турист может расторгнуть до начала путешествия в связи с существенным изменением обстоятельств, к которым относятся: изменение условий путешествия в худшую сторону в сравнении с условиями договора, изменение сроков поездки, невозможность поехать на отдых по независящим от туриста обстоятельствам (болезнь, отказ в визе и т.д.) непредвиденное повышение транспортных тарифов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Также договор можно расторгнуть в связи с возникновением в месте отдыха (стране) обстоятельств, которые могут угрожать жизни, здоровью, имуществу туриста.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Если у туриста по возращению из путешествия возникнут </a:t>
            </a:r>
            <a:r>
              <a:rPr lang="ru-RU" dirty="0">
                <a:hlinkClick r:id="rId2"/>
              </a:rPr>
              <a:t>претензии по договору оказания услуг</a:t>
            </a:r>
            <a:r>
              <a:rPr lang="ru-RU" dirty="0"/>
              <a:t>, то предъявлять их он может письменно туроператору по всем услугам, прописанным в договоре. Срок предъявления – в течение 20 дней со дня окончания договора. Претензия должна быть рассмотрена туроператором в течение 10 дней. Если на законное требование потребителя туроператор ответит отказом либо претензия останется без ответа, нужно подавать </a:t>
            </a:r>
            <a:r>
              <a:rPr lang="ru-RU" dirty="0">
                <a:hlinkClick r:id="rId3"/>
              </a:rPr>
              <a:t>исковое заявление о нарушении прав </a:t>
            </a:r>
            <a:r>
              <a:rPr lang="ru-RU" dirty="0" err="1">
                <a:hlinkClick r:id="rId3"/>
              </a:rPr>
              <a:t>потребителя</a:t>
            </a:r>
            <a:r>
              <a:rPr lang="ru-RU" dirty="0" err="1"/>
              <a:t>туроператором</a:t>
            </a:r>
            <a:r>
              <a:rPr lang="ru-RU" dirty="0"/>
              <a:t> в суд.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 июне 2013г. представлен </a:t>
            </a:r>
            <a:r>
              <a:rPr lang="ru-RU" b="1" dirty="0"/>
              <a:t>проект закона "О внесении изменений в некоторые законодательные акты РФ, в целях совершенствования правового регулирования туристской деятельности</a:t>
            </a:r>
            <a:r>
              <a:rPr lang="ru-RU" b="1" dirty="0" smtClean="0"/>
              <a:t>"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проекте предложено, в частности, ввести обязательную классификацию объектов туристской деятельности (гостиниц и иных мест размещений, горнолыжных трасс, пляжей) с 01.01.2018 г. Классифицировать предлагается все объекты независимо от их местоположения. </a:t>
            </a:r>
            <a:r>
              <a:rPr lang="ru-RU" dirty="0" err="1"/>
              <a:t>Туробъектам</a:t>
            </a:r>
            <a:r>
              <a:rPr lang="ru-RU" dirty="0"/>
              <a:t>, которые не пройдут эту процедура и не получат свидетельства (где будет указана их категория) запретят предоставлять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39552" y="188640"/>
            <a:ext cx="8136904" cy="6430765"/>
            <a:chOff x="467544" y="116632"/>
            <a:chExt cx="8136904" cy="64307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210"/>
            <a:stretch>
              <a:fillRect/>
            </a:stretch>
          </p:blipFill>
          <p:spPr bwMode="auto">
            <a:xfrm>
              <a:off x="467544" y="116632"/>
              <a:ext cx="8136904" cy="643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716016" y="404664"/>
              <a:ext cx="2880320" cy="144016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716016" y="188640"/>
            <a:ext cx="44279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http://www.russiatourism.ru/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294"/>
          <a:stretch>
            <a:fillRect/>
          </a:stretch>
        </p:blipFill>
        <p:spPr bwMode="auto">
          <a:xfrm>
            <a:off x="251520" y="188640"/>
            <a:ext cx="8748464" cy="64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84" r="59924"/>
          <a:stretch>
            <a:fillRect/>
          </a:stretch>
        </p:blipFill>
        <p:spPr bwMode="auto">
          <a:xfrm>
            <a:off x="1691679" y="0"/>
            <a:ext cx="561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04" y="116632"/>
            <a:ext cx="6599584" cy="836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РЕКОМЕНДАЦИИ ВЫЕЗЖАЮЩИМ </a:t>
            </a:r>
            <a:br>
              <a:rPr lang="ru-RU" sz="3600" b="1" dirty="0" smtClean="0"/>
            </a:br>
            <a:r>
              <a:rPr lang="ru-RU" sz="3600" b="1" dirty="0" smtClean="0"/>
              <a:t>ЗА ГРАНИЦУ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3012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300" u="sng" dirty="0" smtClean="0"/>
              <a:t/>
            </a:r>
            <a:br>
              <a:rPr lang="ru-RU" sz="4300" u="sng" dirty="0" smtClean="0"/>
            </a:br>
            <a:r>
              <a:rPr lang="ru-RU" sz="7400" b="1" u="sng" dirty="0">
                <a:solidFill>
                  <a:srgbClr val="C00000"/>
                </a:solidFill>
              </a:rPr>
              <a:t>Подготовка к </a:t>
            </a:r>
            <a:r>
              <a:rPr lang="ru-RU" sz="7400" b="1" u="sng" dirty="0" smtClean="0">
                <a:solidFill>
                  <a:srgbClr val="C00000"/>
                </a:solidFill>
              </a:rPr>
              <a:t>поездке</a:t>
            </a:r>
            <a:endParaRPr lang="ru-RU" sz="6200" b="1" u="sng" dirty="0" smtClean="0">
              <a:solidFill>
                <a:srgbClr val="C00000"/>
              </a:solidFill>
            </a:endParaRPr>
          </a:p>
          <a:p>
            <a:r>
              <a:rPr lang="ru-RU" sz="5600" dirty="0" smtClean="0"/>
              <a:t>Отправляясь </a:t>
            </a:r>
            <a:r>
              <a:rPr lang="ru-RU" sz="5600" dirty="0"/>
              <a:t>за границу, помните, что вы можете оказаться в незнакомом для себя окружении – в стране с другим климатом, иными нормами поведения в общественных местах, требованиями к внешнему виду, непривычной едой, особенным графиком работы организаций и учреждений. Поэтому следует заранее ознакомиться с особенностями, характерными для государства, которое планируете посетить. Это поможет вам правильно подготовиться к поездке, взять с собой необходимые вещи. Не лишним будет почитать отзывы других людей о пребывании в конкретной стране, городе или гостинице.</a:t>
            </a:r>
          </a:p>
          <a:p>
            <a:r>
              <a:rPr lang="ru-RU" sz="5600" dirty="0"/>
              <a:t>Не поленитесь перед отъездом проверить </a:t>
            </a:r>
            <a:r>
              <a:rPr lang="ru-RU" sz="5600" dirty="0">
                <a:hlinkClick r:id="rId2"/>
              </a:rPr>
              <a:t>документы</a:t>
            </a:r>
            <a:r>
              <a:rPr lang="ru-RU" sz="5600" dirty="0"/>
              <a:t> (паспорт, визу, билеты, страховку и т.п.), сделать их копии. </a:t>
            </a:r>
            <a:endParaRPr lang="ru-RU" sz="5600" dirty="0" smtClean="0"/>
          </a:p>
          <a:p>
            <a:r>
              <a:rPr lang="ru-RU" sz="5600" dirty="0" smtClean="0"/>
              <a:t>Сообщите </a:t>
            </a:r>
            <a:r>
              <a:rPr lang="ru-RU" sz="5600" dirty="0"/>
              <a:t>родственникам или друзьям о своей поездке, оставьте им копию турпутевки и паспорта. Могут пригодиться </a:t>
            </a:r>
            <a:r>
              <a:rPr lang="ru-RU" sz="5600" dirty="0">
                <a:hlinkClick r:id="rId3"/>
              </a:rPr>
              <a:t>телефоны</a:t>
            </a:r>
            <a:r>
              <a:rPr lang="ru-RU" sz="5600" dirty="0"/>
              <a:t> посольства и ближайшего консульского учреждения Российской Федерации в предполагаемой стране пребывания.</a:t>
            </a:r>
          </a:p>
          <a:p>
            <a:r>
              <a:rPr lang="ru-RU" sz="5600" dirty="0"/>
              <a:t>Нельзя забывать о необходимости соблюдать и уважать </a:t>
            </a:r>
            <a:r>
              <a:rPr lang="ru-RU" sz="5600" dirty="0">
                <a:hlinkClick r:id="rId2"/>
              </a:rPr>
              <a:t>местные законы, традиции и обычаи</a:t>
            </a:r>
            <a:r>
              <a:rPr lang="ru-RU" sz="5600" dirty="0"/>
              <a:t>. Некоторые безобидные на первый взгляд действия, высказывания или даже жесты в той или иной ситуации могут быть неприемлемыми в стране, куда вы приехали, и впоследствии омрачить или полностью испортить путешествие. Находясь за рубежом, как, впрочем, и у себя на родине, никогда не забывайте </a:t>
            </a:r>
            <a:r>
              <a:rPr lang="ru-RU" sz="5600" dirty="0">
                <a:hlinkClick r:id="rId2"/>
              </a:rPr>
              <a:t>о разумной осторожности и осмотрительности</a:t>
            </a:r>
            <a:r>
              <a:rPr lang="ru-RU" sz="5600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http://www.mid.ru/bdomp/sitemap.nsf/hea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2843808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0"/>
            <a:ext cx="206748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http://www.mid.ru/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712968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Отправляясь в страны, где не редки чрезвычайные ситуации природного характера (землетрясения, цунами, наводнения и т.п.) или в государства с нестабильной общественно-политической обстановкой, следует заблаговременно изучить </a:t>
            </a:r>
            <a:r>
              <a:rPr lang="ru-RU" sz="2400" dirty="0" smtClean="0">
                <a:hlinkClick r:id="rId2"/>
              </a:rPr>
              <a:t>правила поведения в экстремальной обстановке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Заранее узнайте о том, как нужно действовать </a:t>
            </a:r>
            <a:r>
              <a:rPr lang="ru-RU" sz="2400" dirty="0" smtClean="0">
                <a:hlinkClick r:id="rId2"/>
              </a:rPr>
              <a:t>в случае утраты паспорта</a:t>
            </a:r>
            <a:r>
              <a:rPr lang="ru-RU" sz="2400" i="1" dirty="0" smtClean="0"/>
              <a:t>,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2"/>
              </a:rPr>
              <a:t>при дорожно-транспортном происшествии, нападении или краже, задержании или аресте</a:t>
            </a:r>
            <a:r>
              <a:rPr lang="ru-RU" sz="2400" dirty="0" smtClean="0"/>
              <a:t>, а также о том, </a:t>
            </a:r>
            <a:r>
              <a:rPr lang="ru-RU" sz="2400" dirty="0" smtClean="0">
                <a:hlinkClick r:id="rId2"/>
              </a:rPr>
              <a:t>как не стать жертвой торговли людьми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Имейте в виду, что дипломатические представительства и консульские учреждения Российской Федерации за рубежом по заявлениям российских граждан </a:t>
            </a:r>
            <a:r>
              <a:rPr lang="ru-RU" sz="2400" dirty="0" smtClean="0">
                <a:hlinkClick r:id="rId2"/>
              </a:rPr>
              <a:t>принимают необходимые меры по защите их прав и законных интересов</a:t>
            </a:r>
            <a:r>
              <a:rPr lang="ru-RU" sz="2400" dirty="0" smtClean="0"/>
              <a:t>, но не могут уберечь от всех неприятностей, которые случаются во время заграничных путешествий.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Оформление документов</a:t>
            </a:r>
            <a:endParaRPr lang="ru-RU" sz="2000" u="sng" dirty="0">
              <a:solidFill>
                <a:srgbClr val="C00000"/>
              </a:solidFill>
            </a:endParaRPr>
          </a:p>
          <a:p>
            <a:r>
              <a:rPr lang="ru-RU" dirty="0"/>
              <a:t>Заблаговременно проверьте, все ли необходимые документы подготовлены надлежащим образом.</a:t>
            </a:r>
          </a:p>
          <a:p>
            <a:r>
              <a:rPr lang="ru-RU" dirty="0"/>
              <a:t>Для выезда из России за рубеж требуется оформить заграничный </a:t>
            </a:r>
            <a:r>
              <a:rPr lang="ru-RU" b="1" dirty="0"/>
              <a:t>паспорт</a:t>
            </a:r>
            <a:r>
              <a:rPr lang="ru-RU" dirty="0"/>
              <a:t>. Выезд с «внутренним» паспортом возможен лишь в Белоруссию, Казахстан, Киргизию, Таджикистан и на Украину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Тщательно </a:t>
            </a:r>
            <a:r>
              <a:rPr lang="ru-RU" dirty="0"/>
              <a:t>проверьте правильность всех внесенных в паспорт сведений (фамилия, имя, отчество, дата рождения, пол, дата выдачи и срок действия паспорта, сведения о детях, включая их фотографии). Даже незначительные ошибки в персональных данных могут сделать невозможным пересечение границы. Законы и правила многих иностранных государств предусматривают, что срок действия паспорта должен заканчиваться не ранее, чем через шесть месяцев после въезда в страну.</a:t>
            </a:r>
          </a:p>
          <a:p>
            <a:r>
              <a:rPr lang="ru-RU" dirty="0"/>
              <a:t>Во время пребывания за границей храните паспорт в надежном месте (например, в сейфе гостиницы), не отдавайте его никому в качестве залога. Если во время поездки паспорт будет утрачен, необходимо обратиться в российское дипломатическое представительство или консульское учреждение за </a:t>
            </a:r>
            <a:r>
              <a:rPr lang="ru-RU" u="sng" dirty="0">
                <a:hlinkClick r:id="rId2"/>
              </a:rPr>
              <a:t>свидетельством на въезд (возвращение) в Российскую Федерацию</a:t>
            </a:r>
            <a:r>
              <a:rPr lang="ru-RU" dirty="0"/>
              <a:t>.</a:t>
            </a:r>
          </a:p>
          <a:p>
            <a:r>
              <a:rPr lang="ru-RU" b="1" dirty="0"/>
              <a:t>Билеты </a:t>
            </a:r>
            <a:r>
              <a:rPr lang="ru-RU" dirty="0"/>
              <a:t>должны быть выписаны на то же имя, которое указано в паспорте. Проверьте правильность указанных в них сведений (даты, маршрут). Рекомендуется сделать несколько</a:t>
            </a:r>
            <a:r>
              <a:rPr lang="ru-RU" b="1" dirty="0"/>
              <a:t> копий</a:t>
            </a:r>
            <a:r>
              <a:rPr lang="ru-RU" dirty="0"/>
              <a:t> билетов, страниц паспорта (как заграничного, так и внутреннего) с личными данными и имеющимися в нем отметками, водительского удостоверения, кредитных карт, турпутевки, приглашений, страхового полиса. Возьмите с собой фотографии, как свои, так сопровождающих членов семьи. Они пригодятся, например, в случае </a:t>
            </a:r>
            <a:r>
              <a:rPr lang="ru-RU" dirty="0">
                <a:hlinkClick r:id="rId2"/>
              </a:rPr>
              <a:t>утери загранпаспорта</a:t>
            </a:r>
            <a:r>
              <a:rPr lang="ru-RU" dirty="0"/>
              <a:t>. Хранить копии документов следует отдельно от их оригиналов.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568952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Узнайте заранее, требуется ли</a:t>
            </a:r>
            <a:r>
              <a:rPr lang="ru-RU" sz="2400" i="1" dirty="0"/>
              <a:t> </a:t>
            </a:r>
            <a:r>
              <a:rPr lang="ru-RU" sz="2400" b="1" u="sng" dirty="0">
                <a:hlinkClick r:id="rId2"/>
              </a:rPr>
              <a:t>виза</a:t>
            </a:r>
            <a:r>
              <a:rPr lang="ru-RU" sz="2400" b="1" dirty="0"/>
              <a:t> </a:t>
            </a:r>
            <a:r>
              <a:rPr lang="ru-RU" sz="2400" dirty="0"/>
              <a:t>в страну назначения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За детальной информацией о порядке получения визы рекомендуем обратиться </a:t>
            </a:r>
            <a:r>
              <a:rPr lang="ru-RU" sz="2400" dirty="0" smtClean="0"/>
              <a:t>в </a:t>
            </a:r>
            <a:r>
              <a:rPr lang="ru-RU" sz="2400" i="1" u="sng" dirty="0" smtClean="0">
                <a:hlinkClick r:id="rId3"/>
              </a:rPr>
              <a:t>дипломатические </a:t>
            </a:r>
            <a:r>
              <a:rPr lang="ru-RU" sz="2400" i="1" u="sng" dirty="0">
                <a:hlinkClick r:id="rId3"/>
              </a:rPr>
              <a:t>представительства или консульские учреждения соответствующих иностранных государств</a:t>
            </a:r>
            <a:r>
              <a:rPr lang="ru-RU" sz="2400" dirty="0"/>
              <a:t>. </a:t>
            </a:r>
            <a:endParaRPr lang="ru-RU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вы следуете транзитом через территорию других государств, то уточните, требуется ли для такой поездки транзитная виза.</a:t>
            </a:r>
          </a:p>
          <a:p>
            <a:r>
              <a:rPr lang="ru-RU" sz="2400" dirty="0"/>
              <a:t>Особое внимание уделите</a:t>
            </a:r>
            <a:r>
              <a:rPr lang="ru-RU" sz="2400" b="1" dirty="0"/>
              <a:t> </a:t>
            </a:r>
            <a:r>
              <a:rPr lang="ru-RU" sz="2400" dirty="0"/>
              <a:t>оформлению</a:t>
            </a:r>
            <a:r>
              <a:rPr lang="ru-RU" sz="2400" b="1" dirty="0"/>
              <a:t> медицинской страховки. </a:t>
            </a:r>
            <a:r>
              <a:rPr lang="ru-RU" sz="2400" dirty="0"/>
              <a:t>Наличие полиса медицинского страхования, действительного на весь срок пребывания за границей, является обязательным условием для получения гражданами России виз и въезда на территорию ряда иностранных государств (например, стран </a:t>
            </a:r>
            <a:r>
              <a:rPr lang="ru-RU" sz="2400" dirty="0" err="1"/>
              <a:t>Шенгенской</a:t>
            </a:r>
            <a:r>
              <a:rPr lang="ru-RU" sz="2400" dirty="0"/>
              <a:t> зоны). Для въезда в некоторые страны даже в рамках безвизового режима (например, в Израиль) также нужен страховой полис.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132856"/>
            <a:ext cx="7200800" cy="18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4500" dirty="0" smtClean="0"/>
          </a:p>
          <a:p>
            <a:pPr algn="ctr">
              <a:buNone/>
            </a:pPr>
            <a:r>
              <a:rPr lang="ru-RU" sz="5100" dirty="0" smtClean="0"/>
              <a:t>Составьте памятку</a:t>
            </a:r>
          </a:p>
          <a:p>
            <a:pPr algn="ctr">
              <a:buNone/>
            </a:pPr>
            <a:r>
              <a:rPr lang="ru-RU" sz="5100" dirty="0" smtClean="0"/>
              <a:t>«</a:t>
            </a:r>
            <a:r>
              <a:rPr lang="ru-RU" sz="5100" b="1" dirty="0" smtClean="0"/>
              <a:t>Права потребителей туристических услуг»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10479">
            <a:off x="2760733" y="1300396"/>
            <a:ext cx="2267744" cy="79695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b="1" dirty="0" smtClean="0"/>
              <a:t>Задание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Обратите внимание, что возможности российских дипломатических представительств и консульских учреждений по оказанию содействия при наступлении страхового случая предельно ограничены.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соответствии с действующим законодательством они наделены следующими полномочиями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55600" indent="-355600"/>
            <a:r>
              <a:rPr lang="ru-RU" dirty="0"/>
              <a:t>- при наступлении страхового случая по просьбе пострадавшего гражданина Российской Федерации информируют о случившемся его родственников и соответствующую страховую организацию через МИД России;</a:t>
            </a:r>
          </a:p>
          <a:p>
            <a:pPr marL="355600" indent="-355600"/>
            <a:r>
              <a:rPr lang="ru-RU" dirty="0"/>
              <a:t>- при оформлении документов, необходимых страховой организации, должностное лицо российского загранучреждения по просьбе пострадавшего гражданина или его родственников вступает в качестве их представителя в сношения с уполномоченными страховых организаций в стране пребывания и другими лицами, связанными с наступлением или ликвидацией последствий страхового случая;</a:t>
            </a:r>
          </a:p>
          <a:p>
            <a:pPr marL="355600" indent="-355600"/>
            <a:r>
              <a:rPr lang="ru-RU" dirty="0"/>
              <a:t>- по письменному обращению страховой организации российское загранучреждение истребует в стране пребывания в соответствии с ее законодательством необходимые медицинские и иные документы, служащие защите интересов гражданина Российской Федерации, пострадавшего на территории иностранного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57554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Региональные особенности</a:t>
            </a:r>
          </a:p>
          <a:p>
            <a:r>
              <a:rPr lang="ru-RU" sz="2400" dirty="0"/>
              <a:t>Принимая решение оправиться в </a:t>
            </a:r>
            <a:r>
              <a:rPr lang="ru-RU" sz="2400" i="1" dirty="0">
                <a:hlinkClick r:id="rId2"/>
              </a:rPr>
              <a:t>иностранное государство</a:t>
            </a:r>
            <a:r>
              <a:rPr lang="ru-RU" sz="2400" dirty="0"/>
              <a:t>,</a:t>
            </a:r>
            <a:r>
              <a:rPr lang="ru-RU" sz="2400" i="1" dirty="0"/>
              <a:t> </a:t>
            </a:r>
            <a:r>
              <a:rPr lang="ru-RU" sz="2400" dirty="0"/>
              <a:t>помните, что существующие в нем общественно-политическая обстановка, климатические условия, законы и обычаи, особенности поведения могут не совпадать с вашими представлениями об условиях идеального отдыха.</a:t>
            </a:r>
          </a:p>
          <a:p>
            <a:r>
              <a:rPr lang="ru-RU" sz="2400" dirty="0"/>
              <a:t>Во многих странах жестко ограничено курение в общественных местах, ресторанах и барах, предусмотрен высокий штраф за выброс любого мусора в не предназначенных для этого местах.</a:t>
            </a:r>
          </a:p>
          <a:p>
            <a:r>
              <a:rPr lang="ru-RU" sz="2400" dirty="0"/>
              <a:t>В условиях жаркого климата, способствующего возникновению опасных инфекционных заболеваний, необходимо строго соблюдать санитарно-гигиенические меры предосторожности. Настоятельно рекомендуется мыть фрукты и овощи мылом-антисептиком, употреблять воду, молоко и сок из фабрично закупоренных бутылок.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Опасность для вашего здоровья могут представлять некипяченая вода и </a:t>
            </a:r>
            <a:r>
              <a:rPr lang="ru-RU" sz="2000" dirty="0" err="1" smtClean="0"/>
              <a:t>свежевыжатые</a:t>
            </a:r>
            <a:r>
              <a:rPr lang="ru-RU" sz="2000" dirty="0" smtClean="0"/>
              <a:t> соки; овощные и фруктовые салаты; мороженое; кондитерские изделия с фруктовой начинкой; пищевой лед.</a:t>
            </a:r>
          </a:p>
          <a:p>
            <a:pPr algn="just"/>
            <a:r>
              <a:rPr lang="ru-RU" sz="2000" dirty="0" smtClean="0"/>
              <a:t>	Следует иметь в виду, что во многих мусульманских странах нормы поведения определяются законами шариата, которые строго регламентируют взаимоотношения мужчин и женщин, запрещают употребление алкоголя. 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Не забывайте о необходимости воздерживаться от приема пищи в общественных местах в светлое время суток во время Рамазана (месяц поста). 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Захватите с собой в поездку «строгий» гардероб (например, в Иране женщины должны появляться во всех общественных местах в платке, в ряде государств им запрещается появляться на людях в открытых одеждах).</a:t>
            </a:r>
          </a:p>
          <a:p>
            <a:pPr algn="just"/>
            <a:r>
              <a:rPr lang="ru-RU" sz="2000" dirty="0" smtClean="0"/>
              <a:t>	Российским гражданам за границей следует уважать образ жизни местного населения, быть терпеливыми, не грубить, не повышать голоса, не проявлять высокомерия и пренебрежения к местной культуре</a:t>
            </a:r>
            <a:r>
              <a:rPr lang="ru-RU" sz="2000" i="1" dirty="0" smtClean="0"/>
              <a:t>,</a:t>
            </a:r>
            <a:r>
              <a:rPr lang="ru-RU" sz="2000" b="1" dirty="0" smtClean="0"/>
              <a:t> </a:t>
            </a:r>
            <a:r>
              <a:rPr lang="ru-RU" sz="2000" dirty="0" smtClean="0"/>
              <a:t>не допускать оскорбительных высказываний по отношению к руководителям страны пребывания.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424936" cy="5355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	Собирая </a:t>
            </a:r>
            <a:r>
              <a:rPr lang="ru-RU" dirty="0"/>
              <a:t>чемоданы в поездку, учтите, что многие вещи могут быть запрещены к авиаперевозке, а для ручной клади действуют особые правила, которые лучше заранее уточнить в авиакомпании. Не теряйте талоны на сданный вами багаж, они понадобятся в случае его утраты.</a:t>
            </a:r>
          </a:p>
          <a:p>
            <a:r>
              <a:rPr lang="ru-RU" dirty="0" smtClean="0"/>
              <a:t>	Имейте </a:t>
            </a:r>
            <a:r>
              <a:rPr lang="ru-RU" dirty="0"/>
              <a:t>в виду, что, пересекая границу, вы столкнетесь с рядом формальностей при прохождении пограничного и таможенного контроля. </a:t>
            </a:r>
            <a:endParaRPr lang="ru-RU" dirty="0" smtClean="0"/>
          </a:p>
          <a:p>
            <a:r>
              <a:rPr lang="ru-RU" dirty="0" smtClean="0"/>
              <a:t>	Не </a:t>
            </a:r>
            <a:r>
              <a:rPr lang="ru-RU" dirty="0"/>
              <a:t>забудьте заполнить таможенную декларацию, если это необходимо. Наиболее распространенные нарушения таможенных правил – несоблюдение запрета (или количественных ограничений) на ввоз и вывоз товаров, недостоверное или неполное декларирование провозимых через границу вещей. За такие нарушения может быть предусмотрен штраф, конфискация товаров или другие санкции.</a:t>
            </a:r>
          </a:p>
          <a:p>
            <a:r>
              <a:rPr lang="ru-RU" dirty="0" smtClean="0"/>
              <a:t>	При </a:t>
            </a:r>
            <a:r>
              <a:rPr lang="ru-RU" dirty="0"/>
              <a:t>пересечении границы следует воздержаться от выполнения просьб случайных людей пронести через пункты досмотра чужие вещи под предлогом перевеса багажа и т.п., а также не принимать (в том числе за вознаграждение) от незнакомых лиц для последующей передачи письма, посылки, багаж и другие предметы, которые могут быть использованы в качестве тайников для незаконного перемещения наркотических средств, взрывных устройств, отравляющих веществ и возбудителей опасных болезней.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32656"/>
            <a:ext cx="58683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Как избежать нежелательных инцидентов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	По </a:t>
            </a:r>
            <a:r>
              <a:rPr lang="ru-RU" dirty="0"/>
              <a:t>прибытии в гостиницу особое внимание нужно уделить внутренним правилам проживания и правилам пожарной безопасности. Изучите расположение входов-выходов, лифтов, лестниц. Документы, деньги и ценные вещи в номере гостиницы оставлять не рекомендуется, надежнее хранить их в </a:t>
            </a:r>
            <a:r>
              <a:rPr lang="ru-RU" dirty="0" smtClean="0"/>
              <a:t>сейфе</a:t>
            </a:r>
            <a:endParaRPr lang="ru-RU" dirty="0"/>
          </a:p>
          <a:p>
            <a:r>
              <a:rPr lang="ru-RU" dirty="0" smtClean="0"/>
              <a:t>	Посещая </a:t>
            </a:r>
            <a:r>
              <a:rPr lang="ru-RU" dirty="0"/>
              <a:t>крупные торговые центры или места массового скопления людей, принимайте меры предосторожности и следите за сохранностью личных вещей и документов. Денежные средства разложите по разным карманам. В магазинах выбранный товар до оплаты следует держать в предназначенной для покупок корзине или тележке, а товарные чеки рекомендуется сохранять вплоть до прибытия к месту проживания (встречаются факты проверки покупателей уже после их выхода из торговых комплексов).</a:t>
            </a:r>
          </a:p>
          <a:p>
            <a:r>
              <a:rPr lang="ru-RU" dirty="0" smtClean="0"/>
              <a:t>	Совершая </a:t>
            </a:r>
            <a:r>
              <a:rPr lang="ru-RU" dirty="0"/>
              <a:t>пешие прогулки, выбирайте людные места, берите с собой карту города. В случае если кто-то поблизости начинает вести себя вызывающе либо совершает хулиганские действия, следует покинуть это место. Воздерживайтесь от приема алкогольных, прохладительных напитков и сигарет, предлагаемых незнакомыми людьми. Их целью может быть совершение противоправных действий.</a:t>
            </a:r>
          </a:p>
          <a:p>
            <a:r>
              <a:rPr lang="ru-RU" dirty="0" smtClean="0"/>
              <a:t>	Если </a:t>
            </a:r>
            <a:r>
              <a:rPr lang="ru-RU" dirty="0"/>
              <a:t>вы взяли напрокат автомобиль, тщательно проверьте наличие и правильность оформления всех документов, особенно страховки, чтобы в случае аварии не понести крупных расходов по возмещению ущерба. При поездке на автомобиле не забывайте брать карту местности. Запомните номер вашего автомобиля. Двери блокируйте, а окна, если это необходимо, открывайте лишь частично. Выходя из автомашины даже на короткое время, запирайте ее. На многорядных шоссе лучше держаться ближе к центру дороги. Не рекомендуется подвозить незнакомых людей, особенно в непосредственной близости от таможенных и контрольно-пропускных пунктов на границе.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58326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http://www.mid.ru/bdomp/dks.nsf/ef0634c07e668842c325714600326a90/3dff88f2c13b8776c325703100289957!OpenDocument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/>
              <a:t>Сегодня выбрать путешествие, удовлетворяющее и желаниям, и финансовым возможностям каждого, не составляет особого труда. Но даже, когда все устраивает в предлагаемом туре – и цены, и условия проживания, и экскурсионная программа, – стоит прежде, чем заключать договор, ознакомиться с полной информацией о турфирме, которая организовывает поездку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В предоставлении информации вам не станут отказывать, сославшись на то, что договор не подписан, а значит вы пока не клиент – это будет нарушением </a:t>
            </a:r>
            <a:r>
              <a:rPr lang="ru-RU" sz="2400" b="1" dirty="0"/>
              <a:t>права потребителя туристических услуг</a:t>
            </a:r>
            <a:r>
              <a:rPr lang="ru-RU" sz="2400" dirty="0"/>
              <a:t> на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81721">
            <a:off x="1873891" y="785437"/>
            <a:ext cx="6732240" cy="11381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Туроператор или </a:t>
            </a:r>
            <a:r>
              <a:rPr lang="ru-RU" dirty="0" err="1"/>
              <a:t>турагент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28083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/>
              <a:t>Прежде всего, узнайте, к кому вы обратились – к туроператору или </a:t>
            </a:r>
            <a:r>
              <a:rPr lang="ru-RU" sz="2800" dirty="0" err="1"/>
              <a:t>турагенту</a:t>
            </a:r>
            <a:r>
              <a:rPr lang="ru-RU" sz="2800" dirty="0"/>
              <a:t>. И туроператоры, и </a:t>
            </a:r>
            <a:r>
              <a:rPr lang="ru-RU" sz="2800" dirty="0" err="1"/>
              <a:t>турагенты</a:t>
            </a:r>
            <a:r>
              <a:rPr lang="ru-RU" sz="2800" dirty="0"/>
              <a:t> осуществляют свою деятельность на основании закона </a:t>
            </a:r>
            <a:r>
              <a:rPr lang="ru-RU" sz="2800" dirty="0">
                <a:hlinkClick r:id="rId3"/>
              </a:rPr>
              <a:t>"Об основах туристской деятельности в РФ"</a:t>
            </a:r>
            <a:r>
              <a:rPr lang="ru-RU" sz="2800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Туроператоры </a:t>
            </a:r>
            <a:r>
              <a:rPr lang="ru-RU" dirty="0" smtClean="0"/>
              <a:t>– </a:t>
            </a:r>
            <a:r>
              <a:rPr lang="ru-RU" dirty="0"/>
              <a:t>это компании, которые обеспечивают организацию отдыха, что называется «от и до»: бронируют отели, заказывают авиарейсы, обеспечивают экскурсионные программы и т.д. Кроме того, туроператоры определяют цены на туры и занимаются их продвижением на рынке.</a:t>
            </a:r>
          </a:p>
        </p:txBody>
      </p:sp>
      <p:sp>
        <p:nvSpPr>
          <p:cNvPr id="4" name="Прямоугольник 3"/>
          <p:cNvSpPr/>
          <p:nvPr/>
        </p:nvSpPr>
        <p:spPr>
          <a:xfrm rot="21266382">
            <a:off x="4158418" y="1094797"/>
            <a:ext cx="37845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Туроператоры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5025"/>
            <a:ext cx="9144000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Турагенты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– это </a:t>
            </a:r>
            <a:r>
              <a:rPr lang="ru-RU" dirty="0" smtClean="0"/>
              <a:t>компании, которые </a:t>
            </a:r>
            <a:r>
              <a:rPr lang="ru-RU" dirty="0"/>
              <a:t>только </a:t>
            </a:r>
            <a:r>
              <a:rPr lang="ru-RU" dirty="0" smtClean="0"/>
              <a:t>реализуют туры </a:t>
            </a:r>
            <a:r>
              <a:rPr lang="ru-RU" dirty="0"/>
              <a:t>сформированные туроператором за комиссионное вознаграждение (т. е. компании-посредники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898150">
            <a:off x="4181270" y="1404312"/>
            <a:ext cx="298199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Турагенты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случаях, когда туры реализуются через </a:t>
            </a:r>
            <a:r>
              <a:rPr lang="ru-RU" dirty="0" err="1"/>
              <a:t>турагенства</a:t>
            </a:r>
            <a:r>
              <a:rPr lang="ru-RU" dirty="0"/>
              <a:t>, туроператоры несут такую же ответственность перед потребителями туристических услуг, как и при реализации туров своими силами. </a:t>
            </a:r>
            <a:endParaRPr lang="en-US" dirty="0" smtClean="0"/>
          </a:p>
          <a:p>
            <a:pPr algn="just"/>
            <a:r>
              <a:rPr lang="ru-RU" dirty="0" smtClean="0"/>
              <a:t>Ответственность </a:t>
            </a:r>
            <a:r>
              <a:rPr lang="ru-RU" dirty="0"/>
              <a:t>же </a:t>
            </a:r>
            <a:r>
              <a:rPr lang="ru-RU" dirty="0" err="1"/>
              <a:t>турагента</a:t>
            </a:r>
            <a:r>
              <a:rPr lang="ru-RU" dirty="0"/>
              <a:t> ограничена предоставлением потребителю полной информации: о своей компании, о туроператоре, о реализуемом туре, об условиях оплаты, оформлении виз, билетов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В договоре о реализации туристического продукта должна содержаться информация о туроператоре (наименование, местонахождение, почтовый адрес, телефоны и иные средства связи, реестровый номер… иная информация, требуемая законодателем). </a:t>
            </a:r>
            <a:endParaRPr lang="ru-RU" dirty="0" smtClean="0"/>
          </a:p>
          <a:p>
            <a:pPr algn="just"/>
            <a:r>
              <a:rPr lang="ru-RU" dirty="0" smtClean="0"/>
              <a:t>Потребители</a:t>
            </a:r>
            <a:r>
              <a:rPr lang="ru-RU" dirty="0"/>
              <a:t>, прежде чем подписывать договор (хоть с туроператором, хоть с </a:t>
            </a:r>
            <a:r>
              <a:rPr lang="ru-RU" dirty="0" err="1"/>
              <a:t>турагентом</a:t>
            </a:r>
            <a:r>
              <a:rPr lang="ru-RU" dirty="0"/>
              <a:t>), могут, например, посмотреть реестровый номер туроператора и сравнить - соответствует ли номер в договоре с номером туроператора в едином федеральном реестре туроператоров (сделать это можно на сайте </a:t>
            </a:r>
            <a:r>
              <a:rPr lang="ru-RU" b="1" dirty="0">
                <a:solidFill>
                  <a:srgbClr val="FF0000"/>
                </a:solidFill>
              </a:rPr>
              <a:t>Ростуризма</a:t>
            </a:r>
            <a:r>
              <a:rPr lang="ru-RU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 соответствии с законом, кроме права на информацию, у потребителя есть </a:t>
            </a:r>
            <a:r>
              <a:rPr lang="ru-RU" b="1" dirty="0">
                <a:solidFill>
                  <a:srgbClr val="FF0000"/>
                </a:solidFill>
              </a:rPr>
              <a:t>право на безопасность</a:t>
            </a:r>
            <a:r>
              <a:rPr lang="ru-RU" dirty="0"/>
              <a:t>: туристическая услуга (как и иная) должна быть безопасна для жизни и здоровья гражданина. </a:t>
            </a:r>
            <a:endParaRPr lang="ru-RU" dirty="0" smtClean="0"/>
          </a:p>
          <a:p>
            <a:pPr algn="just"/>
            <a:r>
              <a:rPr lang="ru-RU" dirty="0" smtClean="0"/>
              <a:t>А </a:t>
            </a:r>
            <a:r>
              <a:rPr lang="ru-RU" dirty="0"/>
              <a:t>ст. 14 закона «Об основах туристской деятельности в РФ» обязывает туроператора (</a:t>
            </a:r>
            <a:r>
              <a:rPr lang="ru-RU" dirty="0" err="1"/>
              <a:t>турагента</a:t>
            </a:r>
            <a:r>
              <a:rPr lang="ru-RU" dirty="0"/>
              <a:t>) предоставить туристу при заключении договора информацию, содержащую сведения об опасностях, связанных с путешествием и об особенностях путешествия. Если жизни или здоровью туриста будет причинен вред, он подлежит возмещению в полной мере (ст. 14 закона «О защите прав потребителя»), за исключением случаев, когда потребители нарушают установленные правила либо в случае непреодолимой силы.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766</Words>
  <Application>Microsoft Office PowerPoint</Application>
  <PresentationFormat>Экран (4:3)</PresentationFormat>
  <Paragraphs>74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Права потребителей туристических услуг </vt:lpstr>
      <vt:lpstr>Задание</vt:lpstr>
      <vt:lpstr>Слайд 3</vt:lpstr>
      <vt:lpstr>Туроператор или турагент?</vt:lpstr>
      <vt:lpstr>Слайд 5</vt:lpstr>
      <vt:lpstr>Слайд 6</vt:lpstr>
      <vt:lpstr>Важно!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РЕКОМЕНДАЦИИ ВЫЕЗЖАЮЩИМ  ЗА ГРАНИЦУ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потребителей туристических услуг </dc:title>
  <dc:creator>Admin</dc:creator>
  <cp:lastModifiedBy>Admin</cp:lastModifiedBy>
  <cp:revision>13</cp:revision>
  <dcterms:created xsi:type="dcterms:W3CDTF">2014-04-03T08:18:27Z</dcterms:created>
  <dcterms:modified xsi:type="dcterms:W3CDTF">2014-04-03T10:10:41Z</dcterms:modified>
</cp:coreProperties>
</file>