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65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9900"/>
    <a:srgbClr val="CCFF33"/>
    <a:srgbClr val="00FF0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6" autoAdjust="0"/>
    <p:restoredTop sz="94698" autoAdjust="0"/>
  </p:normalViewPr>
  <p:slideViewPr>
    <p:cSldViewPr showGuides="1">
      <p:cViewPr varScale="1">
        <p:scale>
          <a:sx n="63" d="100"/>
          <a:sy n="63" d="100"/>
        </p:scale>
        <p:origin x="-6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123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126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72538D76-58F1-49B7-BA6E-FBDD7B8331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2DB13-B7FE-433A-B9B6-35443704E8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5F988-39BC-4CDA-B9EF-2D82663462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B2B57-C1A6-41EF-87C7-F2EF6F103F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3288A-83D6-42AC-9FF1-DD201A0ECD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DE85E-537C-448A-B6CA-D78EE9CC8A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1F90E-7294-4CD1-B516-42374B9694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9CA2F-C590-4C2F-8995-EF8B30DEF9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B54A7-9104-4A3B-A42A-5DA17DF120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062EE-3C95-436E-9F62-C0563D2735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4479D-38E0-4E1B-BF5C-E53D3375C6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91FB178B-0132-4257-AC82-832BEE36D16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i="1">
                <a:solidFill>
                  <a:schemeClr val="bg1"/>
                </a:solidFill>
              </a:rPr>
              <a:t>Технология проведения мастер-класса</a:t>
            </a:r>
            <a:r>
              <a:rPr lang="ru-RU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00438"/>
            <a:ext cx="72009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>
                <a:solidFill>
                  <a:srgbClr val="339966"/>
                </a:solidFill>
              </a:rPr>
              <a:t>Обучать – </a:t>
            </a:r>
            <a:endParaRPr lang="en-US" b="1" i="1">
              <a:solidFill>
                <a:srgbClr val="339966"/>
              </a:solidFill>
            </a:endParaRPr>
          </a:p>
          <a:p>
            <a:pPr algn="r">
              <a:lnSpc>
                <a:spcPct val="90000"/>
              </a:lnSpc>
            </a:pPr>
            <a:r>
              <a:rPr lang="ru-RU" b="1" i="1">
                <a:solidFill>
                  <a:srgbClr val="339966"/>
                </a:solidFill>
              </a:rPr>
              <a:t>значит вдвойне учиться.</a:t>
            </a:r>
            <a:r>
              <a:rPr lang="ru-RU" i="1"/>
              <a:t> </a:t>
            </a:r>
            <a:endParaRPr lang="en-US" i="1"/>
          </a:p>
          <a:p>
            <a:pPr algn="r">
              <a:lnSpc>
                <a:spcPct val="90000"/>
              </a:lnSpc>
            </a:pPr>
            <a:r>
              <a:rPr lang="ru-RU" sz="2400" b="1" i="1">
                <a:solidFill>
                  <a:srgbClr val="339966"/>
                </a:solidFill>
              </a:rPr>
              <a:t>Ж. Жубер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i="1"/>
              <a:t>Структура проведения «Мастер-класса»: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1188" y="1557338"/>
            <a:ext cx="794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 i="1" dirty="0" smtClean="0"/>
              <a:t>Презентация </a:t>
            </a:r>
            <a:r>
              <a:rPr lang="ru-RU" sz="2000" b="1" i="1" dirty="0"/>
              <a:t>педагогического опыта педагога-мастера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3116"/>
            <a:ext cx="4856165" cy="364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50825" y="260350"/>
            <a:ext cx="8015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400" b="1" i="1">
                <a:solidFill>
                  <a:schemeClr val="tx2"/>
                </a:solidFill>
              </a:rPr>
              <a:t>Структура проведения «Мастер-класса»: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65175" y="1557338"/>
            <a:ext cx="48244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 i="1"/>
              <a:t>2. Представление системы уроков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4513" y="2000240"/>
            <a:ext cx="521497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50825" y="260350"/>
            <a:ext cx="8015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400" b="1" i="1">
                <a:solidFill>
                  <a:schemeClr val="tx2"/>
                </a:solidFill>
              </a:rPr>
              <a:t>Структура проведения «Мастер-класса»: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55650" y="1557338"/>
            <a:ext cx="31575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 i="1"/>
              <a:t>3. Имитационная игра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71678"/>
            <a:ext cx="3927471" cy="310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8"/>
            <a:ext cx="3571900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95288" y="26035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400" b="1" i="1">
                <a:solidFill>
                  <a:schemeClr val="tx2"/>
                </a:solidFill>
              </a:rPr>
              <a:t>Структура проведения «Мастер-класса»: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28596" y="1428736"/>
            <a:ext cx="25717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 i="1" dirty="0"/>
              <a:t>4. Моделирование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8165" y="1928802"/>
            <a:ext cx="5427669" cy="407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57496"/>
            <a:ext cx="4856165" cy="364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47678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357430"/>
            <a:ext cx="5356231" cy="401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 i="1" dirty="0"/>
              <a:t>5. Рефлексия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i="1"/>
              <a:t>Особенности мастер-класса: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11188" y="1484313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/>
              <a:t>    1. новый подход к философии обучения, ломающий устоявшиеся стереотипы;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9750" y="2205038"/>
            <a:ext cx="79200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/>
              <a:t>    2. метод самостоятельной работы в малых группах, позволяющий провести обмен мнениями;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68313" y="2997200"/>
            <a:ext cx="79914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/>
              <a:t>    3. создание условий для включения всех в активную деятельность;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68313" y="3573463"/>
            <a:ext cx="7956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/>
              <a:t>    4. постановка проблемной задачи и решение ее через проигрывание различных ситуаций;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68313" y="4365625"/>
            <a:ext cx="80645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/>
              <a:t>    5. формы, методы, технологии работы предлагаются, а не навязываться участникам;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38150" y="5157788"/>
            <a:ext cx="7950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/>
              <a:t>    6. форма взаимодействия - сотрудничество, сотворчество, совместный поиск.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  <p:bldP spid="15368" grpId="0"/>
      <p:bldP spid="153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Заключение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4213" y="1628775"/>
            <a:ext cx="77041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i="1"/>
              <a:t>Форма работы мастер-класса зависит от наработанного учителем стиля своей профессиональной деятельности, который, в конечном итоге, и задает на мастер-классе изначальную точку отсчета в построении общей схемы проведения этого интересного организационно-педагогического мероприятия. А инициатива, желание и стремление педагога-мастера представить свой опыт в этой организационно-педагогической форме сторицей окупится возможностью получить так необходимый всякому истинному профессионалу материал для творческих размышлений, для дальнейшего последовательного выстраивания своего поступательного движения к высотам истинного воспитательно-образовательного профессионализма, активного восхождения по пути непрерывного профессионального роста и самосовершенствования.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6624637" cy="44196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>
                <a:solidFill>
                  <a:srgbClr val="339966"/>
                </a:solidFill>
              </a:rPr>
              <a:t>Мастер-класс</a:t>
            </a:r>
            <a:r>
              <a:rPr lang="ru-RU" sz="2800" i="1"/>
              <a:t> – одна из форм эффективного профессионального обучения 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None/>
            </a:pPr>
            <a:r>
              <a:rPr lang="ru-RU" sz="2800" i="1"/>
              <a:t>педагогов.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786058"/>
            <a:ext cx="4427537" cy="332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6681788" cy="914400"/>
          </a:xfrm>
        </p:spPr>
        <p:txBody>
          <a:bodyPr/>
          <a:lstStyle/>
          <a:p>
            <a:r>
              <a:rPr lang="ru-RU" sz="5600" b="1" i="1">
                <a:solidFill>
                  <a:schemeClr val="bg1"/>
                </a:solidFill>
              </a:rPr>
              <a:t>Мастер: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4213" y="1912938"/>
            <a:ext cx="7824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Aft>
                <a:spcPct val="100000"/>
              </a:spcAft>
            </a:pPr>
            <a:r>
              <a:rPr lang="ru-RU" sz="2800" i="1"/>
              <a:t>- Квалифицированный работник в какой-нибудь производственной области;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11188" y="4581525"/>
            <a:ext cx="78486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Aft>
                <a:spcPct val="100000"/>
              </a:spcAft>
            </a:pPr>
            <a:r>
              <a:rPr lang="ru-RU" sz="2800" i="1"/>
              <a:t>- Специалист, достигший высокого искусства в своем деле.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4213" y="3213100"/>
            <a:ext cx="77755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Aft>
                <a:spcPct val="100000"/>
              </a:spcAft>
            </a:pPr>
            <a:r>
              <a:rPr lang="ru-RU" sz="2800" i="1"/>
              <a:t>- Человек, который умеет хорошо, ловко что-нибудь делать;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832725" cy="914400"/>
          </a:xfrm>
        </p:spPr>
        <p:txBody>
          <a:bodyPr/>
          <a:lstStyle/>
          <a:p>
            <a:r>
              <a:rPr lang="ru-RU" sz="3000" b="1" i="1"/>
              <a:t>Компоненты педагогического мастерства: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27088" y="1557338"/>
            <a:ext cx="7561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 i="1"/>
              <a:t>- Психологическая и этико-педагогическая эрудиция;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27088" y="2678113"/>
            <a:ext cx="57181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i="1"/>
              <a:t>- Профессиональные способности;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827088" y="3429000"/>
            <a:ext cx="4330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 i="1"/>
              <a:t>- </a:t>
            </a:r>
            <a:r>
              <a:rPr lang="ru-RU" sz="2400" b="1" i="1"/>
              <a:t>Педагогическая</a:t>
            </a:r>
            <a:r>
              <a:rPr lang="ru-RU" sz="2000" b="1" i="1"/>
              <a:t> </a:t>
            </a:r>
            <a:r>
              <a:rPr lang="ru-RU" sz="2400" b="1" i="1"/>
              <a:t>техника</a:t>
            </a:r>
            <a:r>
              <a:rPr lang="ru-RU" sz="2000" b="1" i="1"/>
              <a:t>;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827088" y="4149725"/>
            <a:ext cx="76200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 i="1"/>
              <a:t>- Определенные качества личности, необходимые для осуществления профессиональной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Педагог-мастер –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4213" y="1497013"/>
            <a:ext cx="74898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625475" algn="just"/>
            <a:r>
              <a:rPr lang="ru-RU" sz="2800" b="1" i="1"/>
              <a:t>это педагог, обладающий исследовательскими навыками и умениями, знающий особенности экспериментальной работы, умеющий анализировать инновационные педагогические технологии, отбирать содержание и применять на практике, умение прогнозировать итоги своей деятельности, разрабатывать методические рекомендации.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i="1"/>
              <a:t>Основы педагогического мастерства: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09613" y="1814513"/>
            <a:ext cx="4873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600" b="1" i="1"/>
              <a:t>-личность педагога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987675" y="3500438"/>
            <a:ext cx="5502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i="1"/>
              <a:t>-</a:t>
            </a:r>
            <a:r>
              <a:rPr lang="ru-RU" sz="3600" b="1" i="1"/>
              <a:t>педагогический опыт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979613" y="2636838"/>
            <a:ext cx="1925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i="1"/>
              <a:t>-знания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i="1"/>
              <a:t>Элементы педагогического мастерства: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27088" y="1628775"/>
            <a:ext cx="7766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 i="1"/>
              <a:t>- Мастерство организатора коллективной и индивидуальной деятельности детей;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27088" y="2636838"/>
            <a:ext cx="5329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 i="1"/>
              <a:t>- Мастерство убеждения;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27088" y="3284538"/>
            <a:ext cx="74898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 i="1"/>
              <a:t>- Мастерство передачи знаний и формирования опыта деятельности;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827088" y="4365625"/>
            <a:ext cx="74898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 i="1"/>
              <a:t>- Мастерство владения педагогической техникой;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9750" y="1412875"/>
            <a:ext cx="79930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/>
              <a:t>Мастер-класс</a:t>
            </a:r>
            <a:r>
              <a:rPr lang="ru-RU" i="1"/>
              <a:t> - (от английского masterclass: master – лучший в какой-либо области + class – занятие, урок) – современная форма проведения обучающего тренинга для отработки практических навыков по различным методикам и технологиям с целью повышения профессионального уровня и обмена передовым опытом участников, расширения кругозора и приобщения к новейшим областям знания.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68313" y="3213100"/>
            <a:ext cx="7920037" cy="146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/>
              <a:t>Мастер-класс</a:t>
            </a:r>
            <a:r>
              <a:rPr lang="ru-RU" i="1"/>
              <a:t> – это эффективная форма передачи знаний и умений, обмена опытом обучения и воспитания, центральным звеном которой является демонстрация оригинальных методов освоения определенного содержания при активной роли всех участников занятия.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68313" y="4724400"/>
            <a:ext cx="774065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/>
              <a:t>Мастер–класс </a:t>
            </a:r>
            <a:r>
              <a:rPr lang="ru-RU" i="1"/>
              <a:t>– это особая форма учебного занятия, которая основана на «практических» действиях показа и демонстрации творческого решения определенной познавательной и проблемной педагогической задачи.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0"/>
      <p:bldP spid="133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55650" y="1484313"/>
            <a:ext cx="7632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 i="1"/>
              <a:t>Цель мастер-класса</a:t>
            </a:r>
            <a:r>
              <a:rPr lang="ru-RU" sz="2000" b="1" i="1"/>
              <a:t> </a:t>
            </a:r>
            <a:r>
              <a:rPr lang="ru-RU" sz="1400" b="1" i="1"/>
              <a:t>– </a:t>
            </a:r>
            <a:r>
              <a:rPr lang="ru-RU" sz="2000" i="1"/>
              <a:t>создать условия для профессионального самосовершенствования  учителя.</a:t>
            </a:r>
            <a:r>
              <a:rPr lang="ru-RU" sz="2000"/>
              <a:t> 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84213" y="2349500"/>
            <a:ext cx="3811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i="1"/>
              <a:t>Задачи</a:t>
            </a:r>
            <a:r>
              <a:rPr lang="ru-RU" sz="2000" b="1"/>
              <a:t> </a:t>
            </a:r>
            <a:r>
              <a:rPr lang="ru-RU" sz="2400" b="1" i="1"/>
              <a:t>мастер-класса</a:t>
            </a:r>
            <a:r>
              <a:rPr lang="ru-RU" sz="2000" b="1"/>
              <a:t>:</a:t>
            </a:r>
            <a:r>
              <a:rPr lang="ru-RU" sz="2000"/>
              <a:t> 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84213" y="2852738"/>
            <a:ext cx="7596187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i="1"/>
              <a:t>- передача учителем-мастером своего опыта путем прямого и комментированного показа последовательности действий, методов, приемов и форм педагогической деятельности; 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84213" y="3860800"/>
            <a:ext cx="77771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i="1"/>
              <a:t>- совместная отработка методических подходов учителя-мастера и приемов решения поставленной в программе мастер-класса проблемы; 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84213" y="4868863"/>
            <a:ext cx="7704137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i="1"/>
              <a:t>-оказание помощи участникам мастер-класса в определении задач саморазвития и формировании индивидуальной программы самообразования и самосовершенствования.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5" grpId="0"/>
      <p:bldP spid="14346" grpId="0"/>
      <p:bldP spid="14347" grpId="0"/>
      <p:bldP spid="14348" grpId="0"/>
    </p:bld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122</TotalTime>
  <Words>558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Скругленный</vt:lpstr>
      <vt:lpstr>Технология проведения мастер-класса </vt:lpstr>
      <vt:lpstr>Слайд 2</vt:lpstr>
      <vt:lpstr>Мастер: </vt:lpstr>
      <vt:lpstr>Компоненты педагогического мастерства:</vt:lpstr>
      <vt:lpstr>Педагог-мастер – </vt:lpstr>
      <vt:lpstr>Основы педагогического мастерства: </vt:lpstr>
      <vt:lpstr>Элементы педагогического мастерства:</vt:lpstr>
      <vt:lpstr>Слайд 8</vt:lpstr>
      <vt:lpstr>Слайд 9</vt:lpstr>
      <vt:lpstr>Структура проведения «Мастер-класса»: </vt:lpstr>
      <vt:lpstr>Слайд 11</vt:lpstr>
      <vt:lpstr>Слайд 12</vt:lpstr>
      <vt:lpstr>Слайд 13</vt:lpstr>
      <vt:lpstr>Слайд 14</vt:lpstr>
      <vt:lpstr>Слайд 15</vt:lpstr>
      <vt:lpstr>5. Рефлексия </vt:lpstr>
      <vt:lpstr>Особенности мастер-класса: </vt:lpstr>
      <vt:lpstr>Заключение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проведения мастер-класса </dc:title>
  <dc:creator>home</dc:creator>
  <cp:lastModifiedBy>User</cp:lastModifiedBy>
  <cp:revision>6</cp:revision>
  <dcterms:created xsi:type="dcterms:W3CDTF">2009-08-23T05:47:18Z</dcterms:created>
  <dcterms:modified xsi:type="dcterms:W3CDTF">2014-11-13T23:23:49Z</dcterms:modified>
</cp:coreProperties>
</file>