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56" r:id="rId2"/>
    <p:sldId id="261" r:id="rId3"/>
    <p:sldId id="257" r:id="rId4"/>
    <p:sldId id="267" r:id="rId5"/>
    <p:sldId id="273" r:id="rId6"/>
    <p:sldId id="276" r:id="rId7"/>
    <p:sldId id="268" r:id="rId8"/>
    <p:sldId id="275" r:id="rId9"/>
    <p:sldId id="269" r:id="rId10"/>
    <p:sldId id="278" r:id="rId11"/>
    <p:sldId id="270" r:id="rId12"/>
    <p:sldId id="271" r:id="rId13"/>
    <p:sldId id="272" r:id="rId14"/>
    <p:sldId id="265" r:id="rId15"/>
    <p:sldId id="266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Умеете ли вы устно умножать ?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нет  16</c:v>
                </c:pt>
                <c:pt idx="1">
                  <c:v>да 10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Хотели бы вы научиться быстро считать в уме?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 14</c:v>
                </c:pt>
                <c:pt idx="1">
                  <c:v>нет 12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15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5770725242372152"/>
          <c:y val="4.5583726537840714E-2"/>
        </c:manualLayout>
      </c:layout>
    </c:title>
    <c:plotArea>
      <c:layout>
        <c:manualLayout>
          <c:layoutTarget val="inner"/>
          <c:xMode val="edge"/>
          <c:yMode val="edge"/>
          <c:x val="0.23486167560996568"/>
          <c:y val="0.51023095471775126"/>
          <c:w val="0.21968876500611909"/>
          <c:h val="0.424483588477810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Укажите способ удобного усвоения приемов устного счета(не более 2 вариантов ответа)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описание метода 6</c:v>
                </c:pt>
                <c:pt idx="1">
                  <c:v>памятка 8</c:v>
                </c:pt>
                <c:pt idx="2">
                  <c:v>объяснение 5</c:v>
                </c:pt>
                <c:pt idx="3">
                  <c:v>картинки 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  способы быстрого устного счета?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 12</c:v>
                </c:pt>
                <c:pt idx="1">
                  <c:v>нет 14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52859-7583-48C9-A48C-DE52080A2BF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2DBCF-DC29-4638-BC38-054A930D8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BCF-DC29-4638-BC38-054A930D8CE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62A13D-3948-409B-AF33-0893E9CC4D64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2395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Сложный простой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устный </a:t>
            </a:r>
            <a:r>
              <a:rPr lang="ru-RU" dirty="0" smtClean="0"/>
              <a:t>счет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3571876"/>
            <a:ext cx="3357586" cy="2000264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</a:rPr>
              <a:t>Выполнил:</a:t>
            </a:r>
            <a:endParaRPr lang="ru-RU" i="1" dirty="0" smtClean="0">
              <a:latin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</a:rPr>
              <a:t>Учащийся   8«А</a:t>
            </a:r>
            <a:r>
              <a:rPr lang="ru-RU" i="1" dirty="0" smtClean="0">
                <a:latin typeface="Times New Roman" pitchFamily="18" charset="0"/>
              </a:rPr>
              <a:t>» класса</a:t>
            </a:r>
          </a:p>
          <a:p>
            <a:r>
              <a:rPr lang="ru-RU" i="1" dirty="0" smtClean="0">
                <a:latin typeface="Times New Roman" pitchFamily="18" charset="0"/>
              </a:rPr>
              <a:t>Михайлов  </a:t>
            </a:r>
            <a:r>
              <a:rPr lang="ru-RU" i="1" dirty="0" err="1" smtClean="0">
                <a:latin typeface="Times New Roman" pitchFamily="18" charset="0"/>
              </a:rPr>
              <a:t>Демид</a:t>
            </a:r>
            <a:endParaRPr lang="ru-RU" i="1" dirty="0" smtClean="0">
              <a:latin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</a:rPr>
              <a:t>Руководитель:</a:t>
            </a:r>
          </a:p>
          <a:p>
            <a:r>
              <a:rPr lang="ru-RU" i="1" dirty="0" smtClean="0">
                <a:latin typeface="Times New Roman" pitchFamily="18" charset="0"/>
              </a:rPr>
              <a:t>учитель математики </a:t>
            </a:r>
          </a:p>
          <a:p>
            <a:r>
              <a:rPr lang="ru-RU" i="1" dirty="0" smtClean="0">
                <a:latin typeface="Times New Roman" pitchFamily="18" charset="0"/>
              </a:rPr>
              <a:t>Шереметьева Н.В.</a:t>
            </a:r>
            <a:endParaRPr lang="ru-RU" i="1" dirty="0">
              <a:latin typeface="Times New Roman" pitchFamily="18" charset="0"/>
            </a:endParaRPr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000240"/>
            <a:ext cx="4286280" cy="4015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Умножение чисел на 101, 1001, 10001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Чтобы умножить число на 101, 1001,10001 и т.д., надо к этому числу приписать справа то же число.</a:t>
            </a:r>
          </a:p>
          <a:p>
            <a:pPr>
              <a:buNone/>
            </a:pPr>
            <a:r>
              <a:rPr lang="ru-RU" dirty="0" smtClean="0"/>
              <a:t>Пример: </a:t>
            </a:r>
          </a:p>
          <a:p>
            <a:pPr algn="ctr">
              <a:buNone/>
            </a:pPr>
            <a:r>
              <a:rPr lang="ru-RU" sz="3200" dirty="0" smtClean="0"/>
              <a:t>32*101=3232 </a:t>
            </a:r>
          </a:p>
          <a:p>
            <a:pPr algn="ctr">
              <a:buNone/>
            </a:pPr>
            <a:r>
              <a:rPr lang="ru-RU" sz="3200" dirty="0" smtClean="0"/>
              <a:t>32*1001=32032 </a:t>
            </a:r>
          </a:p>
          <a:p>
            <a:pPr algn="ctr">
              <a:buNone/>
            </a:pPr>
            <a:r>
              <a:rPr lang="ru-RU" sz="3200" dirty="0" smtClean="0"/>
              <a:t>32*10001=320032</a:t>
            </a:r>
          </a:p>
          <a:p>
            <a:pPr algn="ctr">
              <a:buNone/>
            </a:pPr>
            <a:r>
              <a:rPr lang="ru-RU" sz="3200" dirty="0" smtClean="0"/>
              <a:t>324*1001=324324</a:t>
            </a:r>
          </a:p>
          <a:p>
            <a:pPr algn="ctr">
              <a:buNone/>
            </a:pPr>
            <a:r>
              <a:rPr lang="ru-RU" sz="3200" dirty="0" smtClean="0"/>
              <a:t>3248*10001=32483248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Умножение с помощью формул сокращенного умножения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fontAlgn="t"/>
            <a:r>
              <a:rPr lang="ru-RU" dirty="0" smtClean="0"/>
              <a:t>(</a:t>
            </a:r>
            <a:r>
              <a:rPr lang="ru-RU" dirty="0" err="1" smtClean="0">
                <a:latin typeface="BatangChe" pitchFamily="49" charset="-127"/>
                <a:ea typeface="BatangChe" pitchFamily="49" charset="-127"/>
              </a:rPr>
              <a:t>а+в</a:t>
            </a:r>
            <a:r>
              <a:rPr lang="ru-RU" dirty="0" smtClean="0">
                <a:latin typeface="BatangChe" pitchFamily="49" charset="-127"/>
                <a:ea typeface="BatangChe" pitchFamily="49" charset="-127"/>
              </a:rPr>
              <a:t>)</a:t>
            </a:r>
            <a:r>
              <a:rPr lang="ru-RU" baseline="30000" dirty="0" smtClean="0">
                <a:latin typeface="BatangChe" pitchFamily="49" charset="-127"/>
                <a:ea typeface="BatangChe" pitchFamily="49" charset="-127"/>
              </a:rPr>
              <a:t>2</a:t>
            </a:r>
            <a:r>
              <a:rPr lang="ru-RU" dirty="0" smtClean="0">
                <a:latin typeface="BatangChe" pitchFamily="49" charset="-127"/>
                <a:ea typeface="BatangChe" pitchFamily="49" charset="-127"/>
              </a:rPr>
              <a:t> = а</a:t>
            </a:r>
            <a:r>
              <a:rPr lang="ru-RU" baseline="30000" dirty="0" smtClean="0"/>
              <a:t>2</a:t>
            </a:r>
            <a:r>
              <a:rPr lang="ru-RU" dirty="0" smtClean="0">
                <a:latin typeface="BatangChe" pitchFamily="49" charset="-127"/>
                <a:ea typeface="BatangChe" pitchFamily="49" charset="-127"/>
              </a:rPr>
              <a:t> + 2ав+в</a:t>
            </a:r>
            <a:r>
              <a:rPr lang="ru-RU" baseline="30000" dirty="0" smtClean="0"/>
              <a:t>2</a:t>
            </a:r>
          </a:p>
          <a:p>
            <a:pPr fontAlgn="t">
              <a:buNone/>
            </a:pPr>
            <a:r>
              <a:rPr lang="ru-RU" sz="2200" dirty="0" smtClean="0"/>
              <a:t>Пример:  </a:t>
            </a:r>
          </a:p>
          <a:p>
            <a:pPr fontAlgn="t">
              <a:buNone/>
            </a:pPr>
            <a:r>
              <a:rPr lang="ru-RU" dirty="0" smtClean="0"/>
              <a:t>53</a:t>
            </a:r>
            <a:r>
              <a:rPr lang="ru-RU" baseline="30000" dirty="0" smtClean="0">
                <a:latin typeface="BatangChe" pitchFamily="49" charset="-127"/>
                <a:ea typeface="BatangChe" pitchFamily="49" charset="-127"/>
              </a:rPr>
              <a:t>2</a:t>
            </a:r>
            <a:r>
              <a:rPr lang="ru-RU" dirty="0" smtClean="0">
                <a:latin typeface="BatangChe" pitchFamily="49" charset="-127"/>
                <a:ea typeface="BatangChe" pitchFamily="49" charset="-127"/>
              </a:rPr>
              <a:t> = (50+3)</a:t>
            </a:r>
            <a:r>
              <a:rPr lang="ru-RU" baseline="30000" dirty="0" smtClean="0"/>
              <a:t>2</a:t>
            </a:r>
            <a:r>
              <a:rPr lang="ru-RU" dirty="0" smtClean="0">
                <a:latin typeface="BatangChe" pitchFamily="49" charset="-127"/>
                <a:ea typeface="BatangChe" pitchFamily="49" charset="-127"/>
              </a:rPr>
              <a:t> = 2500 + </a:t>
            </a:r>
            <a:r>
              <a:rPr lang="ru-RU" sz="2800" dirty="0" smtClean="0">
                <a:latin typeface="BatangChe" pitchFamily="49" charset="-127"/>
                <a:ea typeface="BatangChe" pitchFamily="49" charset="-127"/>
              </a:rPr>
              <a:t>2*</a:t>
            </a:r>
            <a:r>
              <a:rPr lang="ru-RU" dirty="0" smtClean="0">
                <a:latin typeface="BatangChe" pitchFamily="49" charset="-127"/>
                <a:ea typeface="BatangChe" pitchFamily="49" charset="-127"/>
              </a:rPr>
              <a:t>50*3 + 9 = 2809</a:t>
            </a:r>
          </a:p>
          <a:p>
            <a:pPr fontAlgn="t">
              <a:buNone/>
            </a:pPr>
            <a:endParaRPr lang="ru-RU" baseline="30000" dirty="0" smtClean="0"/>
          </a:p>
          <a:p>
            <a:pPr algn="ctr" fontAlgn="t"/>
            <a:r>
              <a:rPr lang="ru-RU" dirty="0" smtClean="0">
                <a:ea typeface="BatangChe" pitchFamily="49" charset="-127"/>
              </a:rPr>
              <a:t> </a:t>
            </a:r>
            <a:r>
              <a:rPr lang="ru-RU" dirty="0" smtClean="0">
                <a:latin typeface="BatangChe" pitchFamily="49" charset="-127"/>
                <a:ea typeface="BatangChe" pitchFamily="49" charset="-127"/>
              </a:rPr>
              <a:t>а</a:t>
            </a:r>
            <a:r>
              <a:rPr lang="ru-RU" baseline="30000" dirty="0" smtClean="0">
                <a:latin typeface="BatangChe" pitchFamily="49" charset="-127"/>
                <a:ea typeface="BatangChe" pitchFamily="49" charset="-127"/>
              </a:rPr>
              <a:t>2</a:t>
            </a:r>
            <a:r>
              <a:rPr lang="ru-RU" dirty="0" smtClean="0">
                <a:ea typeface="BatangChe" pitchFamily="49" charset="-127"/>
              </a:rPr>
              <a:t> – </a:t>
            </a:r>
            <a:r>
              <a:rPr lang="ru-RU" dirty="0" smtClean="0">
                <a:latin typeface="BatangChe" pitchFamily="49" charset="-127"/>
                <a:ea typeface="BatangChe" pitchFamily="49" charset="-127"/>
              </a:rPr>
              <a:t>в</a:t>
            </a:r>
            <a:r>
              <a:rPr lang="ru-RU" baseline="30000" dirty="0" smtClean="0">
                <a:latin typeface="BatangChe" pitchFamily="49" charset="-127"/>
                <a:ea typeface="BatangChe" pitchFamily="49" charset="-127"/>
              </a:rPr>
              <a:t>2</a:t>
            </a:r>
            <a:r>
              <a:rPr lang="ru-RU" dirty="0" smtClean="0">
                <a:ea typeface="BatangChe" pitchFamily="49" charset="-127"/>
              </a:rPr>
              <a:t>= (а –в) (а + в) </a:t>
            </a:r>
          </a:p>
          <a:p>
            <a:pPr fontAlgn="t">
              <a:buNone/>
            </a:pPr>
            <a:r>
              <a:rPr lang="ru-RU" sz="2200" dirty="0" smtClean="0"/>
              <a:t>Пример:  </a:t>
            </a:r>
          </a:p>
          <a:p>
            <a:pPr fontAlgn="t">
              <a:buNone/>
            </a:pPr>
            <a:endParaRPr lang="ru-RU" dirty="0" smtClean="0">
              <a:latin typeface="BatangChe" pitchFamily="49" charset="-127"/>
              <a:ea typeface="BatangChe" pitchFamily="49" charset="-127"/>
            </a:endParaRPr>
          </a:p>
          <a:p>
            <a:pPr algn="ctr" fontAlgn="t">
              <a:buNone/>
            </a:pPr>
            <a:r>
              <a:rPr lang="ru-RU" dirty="0" smtClean="0">
                <a:latin typeface="BatangChe" pitchFamily="49" charset="-127"/>
                <a:ea typeface="BatangChe" pitchFamily="49" charset="-127"/>
              </a:rPr>
              <a:t>39</a:t>
            </a:r>
            <a:r>
              <a:rPr lang="ru-RU" baseline="30000" dirty="0" smtClean="0">
                <a:latin typeface="BatangChe" pitchFamily="49" charset="-127"/>
                <a:ea typeface="BatangChe" pitchFamily="49" charset="-127"/>
              </a:rPr>
              <a:t>2</a:t>
            </a:r>
            <a:r>
              <a:rPr lang="ru-RU" dirty="0" smtClean="0">
                <a:ea typeface="BatangChe" pitchFamily="49" charset="-127"/>
              </a:rPr>
              <a:t> – 36</a:t>
            </a:r>
            <a:r>
              <a:rPr lang="ru-RU" baseline="30000" dirty="0" smtClean="0">
                <a:latin typeface="BatangChe" pitchFamily="49" charset="-127"/>
                <a:ea typeface="BatangChe" pitchFamily="49" charset="-127"/>
              </a:rPr>
              <a:t>2</a:t>
            </a:r>
            <a:r>
              <a:rPr lang="ru-RU" dirty="0" smtClean="0">
                <a:ea typeface="BatangChe" pitchFamily="49" charset="-127"/>
              </a:rPr>
              <a:t>= (39 –36) (39 +36) =3*75=3*3*25=225 </a:t>
            </a:r>
          </a:p>
          <a:p>
            <a:pPr fontAlgn="t">
              <a:buNone/>
            </a:pPr>
            <a:r>
              <a:rPr lang="ru-RU" dirty="0" smtClean="0">
                <a:ea typeface="BatangChe" pitchFamily="49" charset="-127"/>
              </a:rPr>
              <a:t>или</a:t>
            </a:r>
            <a:endParaRPr lang="ru-RU" baseline="30000" dirty="0" smtClean="0"/>
          </a:p>
          <a:p>
            <a:pPr fontAlgn="t">
              <a:buNone/>
            </a:pPr>
            <a:r>
              <a:rPr lang="ru-RU" dirty="0" smtClean="0">
                <a:latin typeface="BatangChe" pitchFamily="49" charset="-127"/>
                <a:ea typeface="BatangChe" pitchFamily="49" charset="-127"/>
              </a:rPr>
              <a:t>        88*92</a:t>
            </a:r>
            <a:r>
              <a:rPr lang="ru-RU" dirty="0" smtClean="0">
                <a:ea typeface="BatangChe" pitchFamily="49" charset="-127"/>
              </a:rPr>
              <a:t>= (90-2) (90+2) =8100-4=8096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Устное возведение в квадрат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ru-RU" dirty="0" smtClean="0"/>
              <a:t>Чтобы возвести в квадрат число, оканчивающееся цифрой 5 (например 85), умножают число десятков (8) на него же плюс единица (8*9=72) и приписывают 25 (в нашем примере получается 7225). Примеры:</a:t>
            </a:r>
          </a:p>
          <a:p>
            <a:pPr fontAlgn="t">
              <a:buNone/>
            </a:pPr>
            <a:r>
              <a:rPr lang="en-US" dirty="0" smtClean="0"/>
              <a:t>     </a:t>
            </a:r>
            <a:r>
              <a:rPr lang="ru-RU" dirty="0" smtClean="0"/>
              <a:t>45</a:t>
            </a:r>
            <a:r>
              <a:rPr lang="ru-RU" baseline="30000" dirty="0" smtClean="0"/>
              <a:t>2</a:t>
            </a:r>
            <a:r>
              <a:rPr lang="ru-RU" dirty="0" smtClean="0"/>
              <a:t>; 4*5= 20; 2025</a:t>
            </a:r>
          </a:p>
          <a:p>
            <a:pPr fontAlgn="t">
              <a:buNone/>
            </a:pPr>
            <a:r>
              <a:rPr lang="en-US" dirty="0" smtClean="0"/>
              <a:t>     </a:t>
            </a:r>
            <a:r>
              <a:rPr lang="ru-RU" dirty="0" smtClean="0"/>
              <a:t>145</a:t>
            </a:r>
            <a:r>
              <a:rPr lang="ru-RU" baseline="30000" dirty="0" smtClean="0"/>
              <a:t>2</a:t>
            </a:r>
            <a:r>
              <a:rPr lang="ru-RU" dirty="0" smtClean="0"/>
              <a:t>; 14*15 = 210; 21025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Полезно запомнить: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t"/>
            <a:endParaRPr lang="ru-RU" sz="4900" dirty="0" smtClean="0"/>
          </a:p>
          <a:p>
            <a:pPr fontAlgn="t">
              <a:buNone/>
            </a:pPr>
            <a:r>
              <a:rPr lang="ru-RU" sz="4900" b="1" dirty="0" smtClean="0"/>
              <a:t>37*З =111</a:t>
            </a:r>
          </a:p>
          <a:p>
            <a:pPr fontAlgn="t"/>
            <a:r>
              <a:rPr lang="ru-RU" sz="4900" b="1" dirty="0" smtClean="0"/>
              <a:t>Запомнив это, легко выполнять устно умножение числа 37 на 6, 9, 12 и т. п.</a:t>
            </a:r>
          </a:p>
          <a:p>
            <a:pPr fontAlgn="t"/>
            <a:r>
              <a:rPr lang="ru-RU" sz="4900" b="1" dirty="0" smtClean="0"/>
              <a:t>37*6=37*3*2=222</a:t>
            </a:r>
          </a:p>
          <a:p>
            <a:pPr fontAlgn="t"/>
            <a:r>
              <a:rPr lang="ru-RU" sz="4900" b="1" dirty="0" smtClean="0"/>
              <a:t>37*9=37*3*3=333</a:t>
            </a:r>
          </a:p>
          <a:p>
            <a:pPr fontAlgn="t"/>
            <a:r>
              <a:rPr lang="ru-RU" sz="4900" b="1" dirty="0" smtClean="0"/>
              <a:t>37*12=37*3*4=444</a:t>
            </a:r>
          </a:p>
          <a:p>
            <a:pPr fontAlgn="t"/>
            <a:r>
              <a:rPr lang="ru-RU" sz="4900" b="1" dirty="0" smtClean="0"/>
              <a:t>37*15=37*3*5 =555 и т. </a:t>
            </a:r>
            <a:r>
              <a:rPr lang="ru-RU" sz="4900" b="1" dirty="0" err="1" smtClean="0"/>
              <a:t>д</a:t>
            </a:r>
            <a:r>
              <a:rPr lang="ru-RU" sz="4900" b="1" dirty="0" smtClean="0"/>
              <a:t>,</a:t>
            </a:r>
          </a:p>
          <a:p>
            <a:pPr fontAlgn="t">
              <a:buNone/>
            </a:pPr>
            <a:r>
              <a:rPr lang="ru-RU" sz="4900" b="1" dirty="0" smtClean="0"/>
              <a:t>7*11*13=1001</a:t>
            </a:r>
          </a:p>
          <a:p>
            <a:pPr fontAlgn="t"/>
            <a:r>
              <a:rPr lang="ru-RU" sz="4900" b="1" dirty="0" smtClean="0"/>
              <a:t>Запомнив это, легко выполнять устно умножения следующего рода:</a:t>
            </a:r>
          </a:p>
          <a:p>
            <a:pPr fontAlgn="t"/>
            <a:r>
              <a:rPr lang="ru-RU" sz="4900" b="1" dirty="0" smtClean="0"/>
              <a:t>77*13=1001</a:t>
            </a:r>
          </a:p>
          <a:p>
            <a:pPr fontAlgn="t"/>
            <a:r>
              <a:rPr lang="ru-RU" sz="4900" b="1" dirty="0" smtClean="0"/>
              <a:t>77*26=2002</a:t>
            </a:r>
          </a:p>
          <a:p>
            <a:pPr fontAlgn="t"/>
            <a:r>
              <a:rPr lang="ru-RU" sz="4900" b="1" dirty="0" smtClean="0"/>
              <a:t>77*39=3003 и т. д.</a:t>
            </a:r>
          </a:p>
          <a:p>
            <a:pPr fontAlgn="t">
              <a:buNone/>
            </a:pPr>
            <a:r>
              <a:rPr lang="ru-RU" sz="4900" b="1" dirty="0" smtClean="0"/>
              <a:t>91*11=1001</a:t>
            </a:r>
          </a:p>
          <a:p>
            <a:pPr fontAlgn="t"/>
            <a:r>
              <a:rPr lang="ru-RU" sz="4900" b="1" dirty="0" smtClean="0"/>
              <a:t>91*22=2002</a:t>
            </a:r>
          </a:p>
          <a:p>
            <a:pPr fontAlgn="t"/>
            <a:r>
              <a:rPr lang="ru-RU" sz="4900" b="1" dirty="0" smtClean="0"/>
              <a:t>91*33=3003 и т. д.</a:t>
            </a:r>
          </a:p>
          <a:p>
            <a:pPr fontAlgn="t">
              <a:buNone/>
            </a:pPr>
            <a:r>
              <a:rPr lang="ru-RU" sz="4900" b="1" dirty="0" smtClean="0"/>
              <a:t>143*7=1001</a:t>
            </a:r>
          </a:p>
          <a:p>
            <a:pPr fontAlgn="t"/>
            <a:r>
              <a:rPr lang="ru-RU" sz="4900" b="1" dirty="0" smtClean="0"/>
              <a:t>143*14=2002</a:t>
            </a:r>
          </a:p>
          <a:p>
            <a:pPr fontAlgn="t"/>
            <a:r>
              <a:rPr lang="ru-RU" sz="4900" b="1" dirty="0" smtClean="0"/>
              <a:t>143*21=3003 и т. д.</a:t>
            </a:r>
          </a:p>
          <a:p>
            <a:endParaRPr lang="ru-RU" sz="3300" dirty="0"/>
          </a:p>
        </p:txBody>
      </p:sp>
      <p:pic>
        <p:nvPicPr>
          <p:cNvPr id="4" name="Рисунок 3" descr="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88640"/>
            <a:ext cx="2433923" cy="2068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В результате проведенных наблюдений удалось  сформулировать несколько способов умножения  и деления двузначных чисел, способ возведения в квадрат.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Тестировались 26 человек, без ошибок- 18 человек.</a:t>
            </a:r>
          </a:p>
          <a:p>
            <a:pPr>
              <a:buNone/>
            </a:pPr>
            <a:r>
              <a:rPr lang="ru-RU" dirty="0" smtClean="0"/>
              <a:t>            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b="1" dirty="0" smtClean="0"/>
              <a:t> Элективный курс "Приемы устного счета"</a:t>
            </a:r>
          </a:p>
          <a:p>
            <a:pPr>
              <a:buNone/>
            </a:pPr>
            <a:r>
              <a:rPr lang="ru-RU" dirty="0" smtClean="0"/>
              <a:t>Егорова О.В.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</a:t>
            </a:r>
            <a:r>
              <a:rPr lang="ru-RU" i="1" dirty="0" smtClean="0"/>
              <a:t> </a:t>
            </a:r>
            <a:r>
              <a:rPr lang="ru-RU" dirty="0" err="1" smtClean="0"/>
              <a:t>Катлер</a:t>
            </a:r>
            <a:r>
              <a:rPr lang="ru-RU" dirty="0" smtClean="0"/>
              <a:t>, Э. Система быстрого счета по </a:t>
            </a:r>
            <a:r>
              <a:rPr lang="ru-RU" dirty="0" err="1" smtClean="0"/>
              <a:t>Трахтенбергу</a:t>
            </a:r>
            <a:r>
              <a:rPr lang="ru-RU" dirty="0" smtClean="0"/>
              <a:t>.  </a:t>
            </a:r>
            <a:r>
              <a:rPr lang="ru-RU" dirty="0" err="1" smtClean="0"/>
              <a:t>Катлер</a:t>
            </a:r>
            <a:r>
              <a:rPr lang="ru-RU" dirty="0" smtClean="0"/>
              <a:t>, Э., Мак–Шейн. 1967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просмотр!</a:t>
            </a:r>
            <a:endParaRPr lang="ru-RU" dirty="0"/>
          </a:p>
        </p:txBody>
      </p:sp>
      <p:pic>
        <p:nvPicPr>
          <p:cNvPr id="4" name="Содержимое 3" descr="1344592957_d667b224428b4b59a8b5e3ca3c558c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2708920"/>
            <a:ext cx="2036064" cy="2078736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157192"/>
            <a:ext cx="2016224" cy="1382554"/>
          </a:xfrm>
          <a:prstGeom prst="rect">
            <a:avLst/>
          </a:prstGeom>
        </p:spPr>
      </p:pic>
      <p:pic>
        <p:nvPicPr>
          <p:cNvPr id="6" name="Рисунок 5" descr="rebusy-matemati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2348880"/>
            <a:ext cx="2336800" cy="208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51510" indent="-514350">
              <a:buNone/>
            </a:pPr>
            <a:endParaRPr lang="ru-RU" dirty="0" smtClean="0"/>
          </a:p>
          <a:p>
            <a:pPr marL="651510" indent="-514350">
              <a:buNone/>
            </a:pPr>
            <a:r>
              <a:rPr lang="ru-RU" dirty="0" smtClean="0"/>
              <a:t>Установить  рациональные приемы  устного счета  для облегчения вычислений.</a:t>
            </a:r>
          </a:p>
          <a:p>
            <a:pPr marL="880110" indent="-742950" algn="ctr">
              <a:buNone/>
            </a:pPr>
            <a:r>
              <a:rPr lang="ru-RU" sz="3800" dirty="0" smtClean="0"/>
              <a:t>Задачи исследовательской работы</a:t>
            </a:r>
            <a:r>
              <a:rPr lang="ru-RU" dirty="0" smtClean="0"/>
              <a:t>:</a:t>
            </a:r>
          </a:p>
          <a:p>
            <a:pPr marL="651510" indent="-514350">
              <a:buNone/>
            </a:pPr>
            <a:r>
              <a:rPr lang="ru-RU" dirty="0" smtClean="0"/>
              <a:t>1. Наблюдение за числами для установления закономерностей.</a:t>
            </a:r>
          </a:p>
          <a:p>
            <a:pPr marL="651510" indent="-514350">
              <a:buNone/>
            </a:pPr>
            <a:r>
              <a:rPr lang="ru-RU" dirty="0" smtClean="0"/>
              <a:t>2. Исследование  приемов  устного счета для выделение основных и необходимых для работы.</a:t>
            </a:r>
          </a:p>
          <a:p>
            <a:pPr marL="651510" indent="-514350">
              <a:buNone/>
            </a:pPr>
            <a:r>
              <a:rPr lang="ru-RU" dirty="0" smtClean="0"/>
              <a:t>3. Выяснение возможностей их практического применения для учащихся.</a:t>
            </a:r>
          </a:p>
          <a:p>
            <a:pPr marL="651510" indent="-514350">
              <a:buNone/>
            </a:pPr>
            <a:r>
              <a:rPr lang="ru-RU" dirty="0" smtClean="0"/>
              <a:t>4. Проведение опроса среди учащихся о нужности такого исследования.</a:t>
            </a:r>
          </a:p>
          <a:p>
            <a:pPr marL="651510" indent="-514350">
              <a:buNone/>
            </a:pPr>
            <a:r>
              <a:rPr lang="ru-RU" dirty="0" smtClean="0"/>
              <a:t>5. Предполагается составление памятки для некоторых вычислений.</a:t>
            </a:r>
          </a:p>
          <a:p>
            <a:pPr marL="651510" indent="-514350">
              <a:buNone/>
            </a:pPr>
            <a:r>
              <a:rPr lang="ru-RU" dirty="0" smtClean="0"/>
              <a:t> </a:t>
            </a:r>
          </a:p>
          <a:p>
            <a:pPr marL="651510" indent="-514350">
              <a:buNone/>
            </a:pPr>
            <a:endParaRPr lang="ru-RU" dirty="0"/>
          </a:p>
        </p:txBody>
      </p:sp>
      <p:pic>
        <p:nvPicPr>
          <p:cNvPr id="4" name="Рисунок 3" descr="m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0"/>
            <a:ext cx="1873002" cy="1873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 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00438"/>
          <a:ext cx="3829048" cy="295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071934" y="1785926"/>
          <a:ext cx="3614743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 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51920" y="1412776"/>
          <a:ext cx="5077072" cy="2375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39552" y="3933056"/>
          <a:ext cx="4257676" cy="231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Несколько примеров устного счета: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5" name="Рисунок 4" descr="luxfon.com-102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852936"/>
            <a:ext cx="5004048" cy="2814777"/>
          </a:xfrm>
          <a:prstGeom prst="rect">
            <a:avLst/>
          </a:prstGeom>
        </p:spPr>
      </p:pic>
      <p:pic>
        <p:nvPicPr>
          <p:cNvPr id="6" name="Рисунок 5" descr="1321575890-78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916832"/>
            <a:ext cx="2735838" cy="2541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Устное умножение и деление числа на 4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ru-RU" dirty="0" smtClean="0"/>
              <a:t>Чтобы устно умножить число на 4, его дважды удваивают. Например:</a:t>
            </a:r>
          </a:p>
          <a:p>
            <a:pPr algn="ctr" fontAlgn="t">
              <a:buNone/>
            </a:pPr>
            <a:r>
              <a:rPr lang="ru-RU" dirty="0" smtClean="0"/>
              <a:t>112*4 =224*2=448</a:t>
            </a:r>
          </a:p>
          <a:p>
            <a:pPr algn="ctr" fontAlgn="t">
              <a:buNone/>
            </a:pPr>
            <a:r>
              <a:rPr lang="ru-RU" dirty="0" smtClean="0"/>
              <a:t>335*4 = 670*2 =1340</a:t>
            </a:r>
          </a:p>
          <a:p>
            <a:pPr fontAlgn="t">
              <a:buNone/>
            </a:pPr>
            <a:r>
              <a:rPr lang="ru-RU" dirty="0" smtClean="0"/>
              <a:t>Чтобы устно разделить число на 4, его дважды делят пополам. Например:</a:t>
            </a:r>
          </a:p>
          <a:p>
            <a:pPr algn="ctr" fontAlgn="t">
              <a:buNone/>
            </a:pPr>
            <a:r>
              <a:rPr lang="ru-RU" dirty="0" smtClean="0"/>
              <a:t>76:4 =38:2=19</a:t>
            </a:r>
          </a:p>
          <a:p>
            <a:pPr algn="ctr" fontAlgn="t">
              <a:buNone/>
            </a:pPr>
            <a:r>
              <a:rPr lang="ru-RU" dirty="0" smtClean="0"/>
              <a:t>236:4=118:2=59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Устное умножение на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ru-RU" dirty="0" smtClean="0"/>
              <a:t>Чтобы устно умножить число на 5, умножают его на 10/2, т. е. приписывают к числу ноль и делят пополам. Например:</a:t>
            </a:r>
          </a:p>
          <a:p>
            <a:pPr fontAlgn="t">
              <a:buNone/>
            </a:pPr>
            <a:r>
              <a:rPr lang="ru-RU" dirty="0" smtClean="0"/>
              <a:t>74*5= 740:2= 370</a:t>
            </a:r>
          </a:p>
          <a:p>
            <a:pPr fontAlgn="t">
              <a:buNone/>
            </a:pPr>
            <a:r>
              <a:rPr lang="ru-RU" dirty="0" smtClean="0"/>
              <a:t>243*5=2430:2=1215</a:t>
            </a:r>
          </a:p>
          <a:p>
            <a:pPr fontAlgn="t">
              <a:buNone/>
            </a:pPr>
            <a:r>
              <a:rPr lang="ru-RU" dirty="0" smtClean="0"/>
              <a:t>При умножении на </a:t>
            </a:r>
            <a:r>
              <a:rPr lang="ru-RU" smtClean="0"/>
              <a:t>5 четного числа удобнее </a:t>
            </a:r>
            <a:r>
              <a:rPr lang="ru-RU" dirty="0" smtClean="0"/>
              <a:t>сначала делить пополам и к полученному приписать ноль. Например:</a:t>
            </a:r>
          </a:p>
          <a:p>
            <a:pPr fontAlgn="t">
              <a:buNone/>
            </a:pPr>
            <a:r>
              <a:rPr lang="ru-RU" dirty="0" smtClean="0"/>
              <a:t>74X5 = 74/2*10=370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Устное деление числа на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dirty="0" smtClean="0"/>
              <a:t>Чтобы устно разделить число на 5, отделяют запятой в удвоенном числе последнюю цифру. Например:</a:t>
            </a:r>
          </a:p>
          <a:p>
            <a:pPr algn="ctr" fontAlgn="t">
              <a:buNone/>
            </a:pPr>
            <a:r>
              <a:rPr lang="ru-RU" dirty="0" smtClean="0"/>
              <a:t>68:5=136:10=13,6</a:t>
            </a:r>
          </a:p>
          <a:p>
            <a:pPr algn="ctr" fontAlgn="t">
              <a:buNone/>
            </a:pPr>
            <a:r>
              <a:rPr lang="ru-RU" dirty="0" smtClean="0"/>
              <a:t>или</a:t>
            </a:r>
          </a:p>
          <a:p>
            <a:pPr algn="ctr" fontAlgn="t">
              <a:buNone/>
            </a:pPr>
            <a:r>
              <a:rPr lang="ru-RU" dirty="0" smtClean="0"/>
              <a:t>237:5 =474:10=47,4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Устное умножение на 15, 75, 125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ru-RU" dirty="0" smtClean="0"/>
              <a:t>Умножение на 15 заменяют умножением на 10 и на 1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2</a:t>
            </a:r>
            <a:r>
              <a:rPr lang="ru-RU" dirty="0" smtClean="0"/>
              <a:t>, (потому что 10*1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2 </a:t>
            </a:r>
            <a:r>
              <a:rPr lang="ru-RU" dirty="0" smtClean="0"/>
              <a:t>=15) Например:</a:t>
            </a:r>
          </a:p>
          <a:p>
            <a:pPr fontAlgn="t">
              <a:buNone/>
            </a:pPr>
            <a:r>
              <a:rPr lang="ru-RU" dirty="0" smtClean="0"/>
              <a:t>18*15=18*1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2</a:t>
            </a:r>
            <a:r>
              <a:rPr lang="ru-RU" dirty="0" smtClean="0"/>
              <a:t>*10=270</a:t>
            </a:r>
          </a:p>
          <a:p>
            <a:pPr fontAlgn="t">
              <a:buNone/>
            </a:pPr>
            <a:r>
              <a:rPr lang="ru-RU" dirty="0" smtClean="0"/>
              <a:t>45*15=450+225=675</a:t>
            </a:r>
          </a:p>
          <a:p>
            <a:pPr fontAlgn="t"/>
            <a:r>
              <a:rPr lang="ru-RU" dirty="0" smtClean="0"/>
              <a:t>Умножение на 75 заменяют умножением на 100 и на </a:t>
            </a:r>
            <a:r>
              <a:rPr lang="ru-RU" baseline="30000" dirty="0" smtClean="0"/>
              <a:t>3</a:t>
            </a:r>
            <a:r>
              <a:rPr lang="ru-RU" dirty="0" smtClean="0"/>
              <a:t>/</a:t>
            </a:r>
            <a:r>
              <a:rPr lang="ru-RU" baseline="-25000" dirty="0" smtClean="0"/>
              <a:t>4</a:t>
            </a:r>
            <a:r>
              <a:rPr lang="ru-RU" dirty="0" smtClean="0"/>
              <a:t> (потому что 100*</a:t>
            </a:r>
            <a:r>
              <a:rPr lang="ru-RU" baseline="30000" dirty="0" smtClean="0"/>
              <a:t>3</a:t>
            </a:r>
            <a:r>
              <a:rPr lang="ru-RU" dirty="0" smtClean="0"/>
              <a:t>/</a:t>
            </a:r>
            <a:r>
              <a:rPr lang="ru-RU" baseline="-25000" dirty="0" smtClean="0"/>
              <a:t>4</a:t>
            </a:r>
            <a:r>
              <a:rPr lang="ru-RU" dirty="0" smtClean="0"/>
              <a:t>=75). Например:</a:t>
            </a:r>
          </a:p>
          <a:p>
            <a:pPr fontAlgn="t">
              <a:buNone/>
            </a:pPr>
            <a:r>
              <a:rPr lang="ru-RU" dirty="0" smtClean="0"/>
              <a:t>18*75= 18*100*</a:t>
            </a:r>
            <a:r>
              <a:rPr lang="ru-RU" baseline="30000" dirty="0" smtClean="0"/>
              <a:t>3</a:t>
            </a:r>
            <a:r>
              <a:rPr lang="ru-RU" dirty="0" smtClean="0"/>
              <a:t>/</a:t>
            </a:r>
            <a:r>
              <a:rPr lang="ru-RU" baseline="-25000" dirty="0" smtClean="0"/>
              <a:t>4 </a:t>
            </a:r>
            <a:r>
              <a:rPr lang="ru-RU" dirty="0" smtClean="0"/>
              <a:t>=1800* </a:t>
            </a:r>
            <a:r>
              <a:rPr lang="ru-RU" baseline="30000" dirty="0" smtClean="0"/>
              <a:t>3</a:t>
            </a:r>
            <a:r>
              <a:rPr lang="ru-RU" dirty="0" smtClean="0"/>
              <a:t>/</a:t>
            </a:r>
            <a:r>
              <a:rPr lang="ru-RU" baseline="-25000" dirty="0" smtClean="0"/>
              <a:t>4</a:t>
            </a:r>
            <a:r>
              <a:rPr lang="ru-RU" i="1" dirty="0" smtClean="0"/>
              <a:t> =(</a:t>
            </a:r>
            <a:r>
              <a:rPr lang="ru-RU" dirty="0" smtClean="0"/>
              <a:t>1800 + 900)/2=1350</a:t>
            </a:r>
          </a:p>
          <a:p>
            <a:pPr fontAlgn="t"/>
            <a:r>
              <a:rPr lang="ru-RU" dirty="0" smtClean="0"/>
              <a:t>Умножение на 125 заменяют умножением на 100 и на 1</a:t>
            </a:r>
            <a:r>
              <a:rPr lang="ru-RU" baseline="30000" dirty="0" smtClean="0"/>
              <a:t>1</a:t>
            </a:r>
            <a:r>
              <a:rPr lang="ru-RU" baseline="-25000" dirty="0" smtClean="0"/>
              <a:t>/4</a:t>
            </a:r>
            <a:r>
              <a:rPr lang="ru-RU" dirty="0" smtClean="0"/>
              <a:t> (потому что 100*1</a:t>
            </a:r>
            <a:r>
              <a:rPr lang="ru-RU" baseline="30000" dirty="0" smtClean="0"/>
              <a:t>1</a:t>
            </a:r>
            <a:r>
              <a:rPr lang="ru-RU" baseline="-25000" dirty="0" smtClean="0"/>
              <a:t>/4</a:t>
            </a:r>
            <a:r>
              <a:rPr lang="ru-RU" baseline="30000" dirty="0" smtClean="0"/>
              <a:t>=</a:t>
            </a:r>
            <a:r>
              <a:rPr lang="ru-RU" dirty="0" smtClean="0"/>
              <a:t>125). Например:</a:t>
            </a:r>
          </a:p>
          <a:p>
            <a:pPr fontAlgn="t">
              <a:buNone/>
            </a:pPr>
            <a:r>
              <a:rPr lang="ru-RU" dirty="0" smtClean="0"/>
              <a:t>26*125 = 26*100*1</a:t>
            </a:r>
            <a:r>
              <a:rPr lang="ru-RU" baseline="30000" dirty="0" smtClean="0"/>
              <a:t>1</a:t>
            </a:r>
            <a:r>
              <a:rPr lang="ru-RU" baseline="-25000" dirty="0" smtClean="0"/>
              <a:t>/4 </a:t>
            </a:r>
            <a:r>
              <a:rPr lang="ru-RU" dirty="0" smtClean="0"/>
              <a:t>= 2600 + 650 = 3250</a:t>
            </a:r>
          </a:p>
          <a:p>
            <a:pPr fontAlgn="t">
              <a:buNone/>
            </a:pPr>
            <a:r>
              <a:rPr lang="ru-RU" dirty="0" smtClean="0"/>
              <a:t>47*125 = 47*100*1</a:t>
            </a:r>
            <a:r>
              <a:rPr lang="ru-RU" baseline="30000" dirty="0" smtClean="0"/>
              <a:t>1</a:t>
            </a:r>
            <a:r>
              <a:rPr lang="ru-RU" baseline="-25000" dirty="0" smtClean="0"/>
              <a:t>/4</a:t>
            </a:r>
            <a:r>
              <a:rPr lang="ru-RU" dirty="0" smtClean="0"/>
              <a:t> = 4700+4700/4= 4700+1175 = 5875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868</TotalTime>
  <Words>590</Words>
  <Application>Microsoft Office PowerPoint</Application>
  <PresentationFormat>Экран (4:3)</PresentationFormat>
  <Paragraphs>110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Сложный простой                                          устный счет </vt:lpstr>
      <vt:lpstr>Цель работы:</vt:lpstr>
      <vt:lpstr>Результаты опроса :</vt:lpstr>
      <vt:lpstr>Результаты опроса :</vt:lpstr>
      <vt:lpstr>Несколько примеров устного счета:  </vt:lpstr>
      <vt:lpstr>Устное умножение и деление числа на 4</vt:lpstr>
      <vt:lpstr>Устное умножение на 5</vt:lpstr>
      <vt:lpstr>Устное деление числа на 5</vt:lpstr>
      <vt:lpstr>Устное умножение на 15, 75, 125</vt:lpstr>
      <vt:lpstr>Умножение чисел на 101, 1001, 10001</vt:lpstr>
      <vt:lpstr>Умножение с помощью формул сокращенного умножения</vt:lpstr>
      <vt:lpstr>Устное возведение в квадрат</vt:lpstr>
      <vt:lpstr>Полезно запомнить:</vt:lpstr>
      <vt:lpstr>Заключение </vt:lpstr>
      <vt:lpstr>Литература</vt:lpstr>
      <vt:lpstr>Спасибо за просмотр!</vt:lpstr>
    </vt:vector>
  </TitlesOfParts>
  <Company>sc539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Сложный простой устный счет </dc:title>
  <dc:creator>Student</dc:creator>
  <cp:lastModifiedBy>Антон</cp:lastModifiedBy>
  <cp:revision>104</cp:revision>
  <dcterms:created xsi:type="dcterms:W3CDTF">2012-01-13T11:12:20Z</dcterms:created>
  <dcterms:modified xsi:type="dcterms:W3CDTF">2014-05-21T14:14:07Z</dcterms:modified>
</cp:coreProperties>
</file>