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9" r:id="rId2"/>
    <p:sldId id="271" r:id="rId3"/>
    <p:sldId id="272" r:id="rId4"/>
    <p:sldId id="273" r:id="rId5"/>
    <p:sldId id="274" r:id="rId6"/>
    <p:sldId id="276" r:id="rId7"/>
    <p:sldId id="257" r:id="rId8"/>
    <p:sldId id="278" r:id="rId9"/>
    <p:sldId id="268" r:id="rId10"/>
    <p:sldId id="267" r:id="rId11"/>
    <p:sldId id="266" r:id="rId12"/>
    <p:sldId id="265" r:id="rId13"/>
    <p:sldId id="264" r:id="rId14"/>
    <p:sldId id="263" r:id="rId15"/>
    <p:sldId id="262" r:id="rId16"/>
    <p:sldId id="261" r:id="rId17"/>
    <p:sldId id="260" r:id="rId18"/>
    <p:sldId id="259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81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FA774-D7A5-4018-8124-AC11D3EAE3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F35A6-6D3B-4A97-BDDE-19529110C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35A6-6D3B-4A97-BDDE-19529110C78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astroscope.ru/horoskop/znaki_zodiaka/libra.html" TargetMode="External"/><Relationship Id="rId13" Type="http://schemas.openxmlformats.org/officeDocument/2006/relationships/hyperlink" Target="http://astroscope.ru/horoskop/znaki_zodiaka/pisces.html" TargetMode="External"/><Relationship Id="rId3" Type="http://schemas.openxmlformats.org/officeDocument/2006/relationships/hyperlink" Target="http://astroscope.ru/horoskop/znaki_zodiaka/taurus.html" TargetMode="External"/><Relationship Id="rId7" Type="http://schemas.openxmlformats.org/officeDocument/2006/relationships/hyperlink" Target="http://astroscope.ru/horoskop/znaki_zodiaka/virgo.html" TargetMode="External"/><Relationship Id="rId12" Type="http://schemas.openxmlformats.org/officeDocument/2006/relationships/hyperlink" Target="http://astroscope.ru/horoskop/znaki_zodiaka/aquarius.html" TargetMode="External"/><Relationship Id="rId2" Type="http://schemas.openxmlformats.org/officeDocument/2006/relationships/hyperlink" Target="http://astroscope.ru/horoskop/znaki_zodiaka/arie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astroscope.ru/horoskop/znaki_zodiaka/leo.html" TargetMode="External"/><Relationship Id="rId11" Type="http://schemas.openxmlformats.org/officeDocument/2006/relationships/hyperlink" Target="http://astroscope.ru/horoskop/znaki_zodiaka/capricorn.html" TargetMode="External"/><Relationship Id="rId5" Type="http://schemas.openxmlformats.org/officeDocument/2006/relationships/hyperlink" Target="http://astroscope.ru/horoskop/znaki_zodiaka/cancer.html" TargetMode="External"/><Relationship Id="rId10" Type="http://schemas.openxmlformats.org/officeDocument/2006/relationships/hyperlink" Target="http://astroscope.ru/horoskop/znaki_zodiaka/sagittarius.html" TargetMode="External"/><Relationship Id="rId4" Type="http://schemas.openxmlformats.org/officeDocument/2006/relationships/hyperlink" Target="http://astroscope.ru/horoskop/znaki_zodiaka/gemini.html" TargetMode="External"/><Relationship Id="rId9" Type="http://schemas.openxmlformats.org/officeDocument/2006/relationships/hyperlink" Target="http://astroscope.ru/horoskop/znaki_zodiaka/scorpio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Знаки зодиака на координатной плоскости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Выполнил:                                               Ученик 6 «А» класса </a:t>
            </a:r>
            <a:endParaRPr lang="ru-RU" dirty="0" smtClean="0"/>
          </a:p>
          <a:p>
            <a:r>
              <a:rPr lang="ru-RU" b="1" dirty="0" smtClean="0"/>
              <a:t>                                                                         Жбанов Иван</a:t>
            </a:r>
            <a:endParaRPr lang="ru-RU" dirty="0" smtClean="0"/>
          </a:p>
          <a:p>
            <a:r>
              <a:rPr lang="ru-RU" b="1" dirty="0" smtClean="0"/>
              <a:t>Руководитель:                                   Шереметьева Наталья              </a:t>
            </a:r>
            <a:endParaRPr lang="ru-RU" dirty="0" smtClean="0"/>
          </a:p>
          <a:p>
            <a:r>
              <a:rPr lang="ru-RU" b="1" dirty="0" smtClean="0"/>
              <a:t>                                                                         Владимировна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32" name="Прямая соединительная линия 31"/>
          <p:cNvCxnSpPr>
            <a:stCxn id="16" idx="1"/>
            <a:endCxn id="20" idx="1"/>
          </p:cNvCxnSpPr>
          <p:nvPr/>
        </p:nvCxnSpPr>
        <p:spPr>
          <a:xfrm rot="16200000" flipV="1">
            <a:off x="3414197" y="2842701"/>
            <a:ext cx="285752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6" idx="0"/>
            <a:endCxn id="75" idx="1"/>
          </p:cNvCxnSpPr>
          <p:nvPr/>
        </p:nvCxnSpPr>
        <p:spPr>
          <a:xfrm rot="16200000" flipH="1">
            <a:off x="3607984" y="3464322"/>
            <a:ext cx="49927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1" idx="0"/>
          </p:cNvCxnSpPr>
          <p:nvPr/>
        </p:nvCxnSpPr>
        <p:spPr>
          <a:xfrm rot="5400000" flipH="1" flipV="1">
            <a:off x="3108315" y="3249611"/>
            <a:ext cx="5000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8" idx="1"/>
            <a:endCxn id="18" idx="3"/>
          </p:cNvCxnSpPr>
          <p:nvPr/>
        </p:nvCxnSpPr>
        <p:spPr>
          <a:xfrm rot="16200000" flipH="1">
            <a:off x="2542146" y="4500570"/>
            <a:ext cx="1010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8" idx="7"/>
            <a:endCxn id="15" idx="7"/>
          </p:cNvCxnSpPr>
          <p:nvPr/>
        </p:nvCxnSpPr>
        <p:spPr>
          <a:xfrm rot="5400000" flipH="1" flipV="1">
            <a:off x="2693688" y="4021428"/>
            <a:ext cx="428628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4" idx="1"/>
            <a:endCxn id="21" idx="1"/>
          </p:cNvCxnSpPr>
          <p:nvPr/>
        </p:nvCxnSpPr>
        <p:spPr>
          <a:xfrm rot="16200000" flipV="1">
            <a:off x="3128445" y="3699957"/>
            <a:ext cx="1285884" cy="9286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1" idx="7"/>
            <a:endCxn id="15" idx="7"/>
          </p:cNvCxnSpPr>
          <p:nvPr/>
        </p:nvCxnSpPr>
        <p:spPr>
          <a:xfrm rot="16200000" flipH="1" flipV="1">
            <a:off x="3015159" y="3628519"/>
            <a:ext cx="500066" cy="2857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894001" y="2606669"/>
            <a:ext cx="92869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3286116" y="214311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3286116" y="292893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786182" y="321468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786182" y="357187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3286116" y="350043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000364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214810" y="478632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571736" y="442913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3357554" y="1857364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3357554" y="2714620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857620" y="3000372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3857620" y="3571876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3071802" y="335756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2786050" y="3857628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57422" y="421481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4286248" y="4786322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33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А( </a:t>
            </a:r>
            <a:r>
              <a:rPr lang="en-US" sz="2000" b="1" dirty="0" smtClean="0"/>
              <a:t>0</a:t>
            </a:r>
            <a:r>
              <a:rPr lang="ru-RU" sz="2000" b="1" dirty="0" smtClean="0"/>
              <a:t>;7),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 ( 0;3),</a:t>
            </a:r>
            <a:endParaRPr lang="ru-RU" sz="2000" dirty="0" smtClean="0"/>
          </a:p>
          <a:p>
            <a:r>
              <a:rPr lang="ru-RU" sz="2000" b="1" dirty="0" smtClean="0"/>
              <a:t>С ( 2;2), </a:t>
            </a:r>
            <a:r>
              <a:rPr lang="en-US" sz="2000" b="1" dirty="0" smtClean="0"/>
              <a:t>D</a:t>
            </a:r>
            <a:r>
              <a:rPr lang="ru-RU" sz="2000" b="1" dirty="0" smtClean="0"/>
              <a:t>(2;0), </a:t>
            </a:r>
            <a:r>
              <a:rPr lang="en-US" sz="2000" b="1" dirty="0" smtClean="0"/>
              <a:t>E</a:t>
            </a:r>
            <a:r>
              <a:rPr lang="ru-RU" sz="2000" b="1" dirty="0" smtClean="0"/>
              <a:t>(0;0), </a:t>
            </a:r>
          </a:p>
          <a:p>
            <a:r>
              <a:rPr lang="en-US" sz="2000" b="1" dirty="0" smtClean="0"/>
              <a:t>F</a:t>
            </a:r>
            <a:r>
              <a:rPr lang="ru-RU" sz="2000" b="1" dirty="0" smtClean="0"/>
              <a:t>(-2;-2, </a:t>
            </a:r>
            <a:r>
              <a:rPr lang="en-US" sz="2000" b="1" dirty="0" smtClean="0"/>
              <a:t>G</a:t>
            </a:r>
            <a:r>
              <a:rPr lang="ru-RU" sz="2000" b="1" dirty="0" smtClean="0"/>
              <a:t>(-3;-4), </a:t>
            </a:r>
            <a:r>
              <a:rPr lang="en-US" sz="2000" b="1" dirty="0" smtClean="0"/>
              <a:t>H</a:t>
            </a:r>
            <a:r>
              <a:rPr lang="ru-RU" sz="2000" b="1" dirty="0" smtClean="0"/>
              <a:t> (4;-5)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РАК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24" name="Прямая соединительная линия 23"/>
          <p:cNvCxnSpPr>
            <a:endCxn id="19" idx="3"/>
          </p:cNvCxnSpPr>
          <p:nvPr/>
        </p:nvCxnSpPr>
        <p:spPr>
          <a:xfrm flipV="1">
            <a:off x="1285852" y="3050886"/>
            <a:ext cx="1306808" cy="10419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8" idx="2"/>
            <a:endCxn id="17" idx="6"/>
          </p:cNvCxnSpPr>
          <p:nvPr/>
        </p:nvCxnSpPr>
        <p:spPr>
          <a:xfrm rot="10800000">
            <a:off x="1357290" y="4071942"/>
            <a:ext cx="10001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1" idx="1"/>
            <a:endCxn id="19" idx="6"/>
          </p:cNvCxnSpPr>
          <p:nvPr/>
        </p:nvCxnSpPr>
        <p:spPr>
          <a:xfrm rot="16200000" flipV="1">
            <a:off x="3500430" y="2214554"/>
            <a:ext cx="163800" cy="17354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16" idx="4"/>
            <a:endCxn id="21" idx="4"/>
          </p:cNvCxnSpPr>
          <p:nvPr/>
        </p:nvCxnSpPr>
        <p:spPr>
          <a:xfrm rot="5400000">
            <a:off x="4179091" y="2964653"/>
            <a:ext cx="64294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4" idx="7"/>
            <a:endCxn id="16" idx="7"/>
          </p:cNvCxnSpPr>
          <p:nvPr/>
        </p:nvCxnSpPr>
        <p:spPr>
          <a:xfrm rot="16200000" flipH="1" flipV="1">
            <a:off x="4622514" y="1878288"/>
            <a:ext cx="571504" cy="7143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15" idx="1"/>
            <a:endCxn id="14" idx="5"/>
          </p:cNvCxnSpPr>
          <p:nvPr/>
        </p:nvCxnSpPr>
        <p:spPr>
          <a:xfrm rot="16200000" flipV="1">
            <a:off x="5229737" y="2086473"/>
            <a:ext cx="256162" cy="1847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22" idx="1"/>
            <a:endCxn id="18" idx="1"/>
          </p:cNvCxnSpPr>
          <p:nvPr/>
        </p:nvCxnSpPr>
        <p:spPr>
          <a:xfrm rot="16200000" flipV="1">
            <a:off x="3271321" y="3128453"/>
            <a:ext cx="857256" cy="26432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20" idx="1"/>
            <a:endCxn id="22" idx="4"/>
          </p:cNvCxnSpPr>
          <p:nvPr/>
        </p:nvCxnSpPr>
        <p:spPr>
          <a:xfrm rot="16200000" flipH="1">
            <a:off x="4414329" y="4342899"/>
            <a:ext cx="1193522" cy="1219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20" idx="1"/>
            <a:endCxn id="21" idx="5"/>
          </p:cNvCxnSpPr>
          <p:nvPr/>
        </p:nvCxnSpPr>
        <p:spPr>
          <a:xfrm rot="16200000" flipV="1">
            <a:off x="4479638" y="3336638"/>
            <a:ext cx="541914" cy="399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Text Box 2"/>
          <p:cNvSpPr txBox="1">
            <a:spLocks noChangeArrowheads="1"/>
          </p:cNvSpPr>
          <p:nvPr/>
        </p:nvSpPr>
        <p:spPr bwMode="auto">
          <a:xfrm>
            <a:off x="1000100" y="4000504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Text Box 3"/>
          <p:cNvSpPr txBox="1">
            <a:spLocks noChangeArrowheads="1"/>
          </p:cNvSpPr>
          <p:nvPr/>
        </p:nvSpPr>
        <p:spPr bwMode="auto">
          <a:xfrm>
            <a:off x="2357422" y="371475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2571736" y="2643182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Text Box 5"/>
          <p:cNvSpPr txBox="1">
            <a:spLocks noChangeArrowheads="1"/>
          </p:cNvSpPr>
          <p:nvPr/>
        </p:nvSpPr>
        <p:spPr bwMode="auto">
          <a:xfrm>
            <a:off x="4786314" y="4929198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Text Box 6"/>
          <p:cNvSpPr txBox="1">
            <a:spLocks noChangeArrowheads="1"/>
          </p:cNvSpPr>
          <p:nvPr/>
        </p:nvSpPr>
        <p:spPr bwMode="auto">
          <a:xfrm>
            <a:off x="5000628" y="371475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4500562" y="3000372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500562" y="235743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929565" y="166684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286380" y="235743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1214414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571736" y="292893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357422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429124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929190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5000628" y="485776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429124" y="250030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143504" y="19288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429256" y="22859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Заголовок 18"/>
          <p:cNvSpPr txBox="1">
            <a:spLocks/>
          </p:cNvSpPr>
          <p:nvPr/>
        </p:nvSpPr>
        <p:spPr>
          <a:xfrm>
            <a:off x="5929322" y="1071546"/>
            <a:ext cx="321467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(-9;-2),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(-4;-2),С(-3;-3), </a:t>
            </a:r>
            <a:r>
              <a:rPr lang="en-US" sz="2000" b="1" dirty="0" smtClean="0"/>
              <a:t>D</a:t>
            </a:r>
            <a:r>
              <a:rPr lang="ru-RU" sz="2000" b="1" dirty="0" smtClean="0"/>
              <a:t>(7;-6), </a:t>
            </a:r>
            <a:r>
              <a:rPr lang="en-US" sz="2000" b="1" dirty="0" smtClean="0"/>
              <a:t>E</a:t>
            </a:r>
            <a:r>
              <a:rPr lang="ru-RU" sz="2000" b="1" dirty="0" smtClean="0"/>
              <a:t>(7;-1), </a:t>
            </a:r>
            <a:r>
              <a:rPr lang="en-US" sz="2000" b="1" dirty="0" smtClean="0"/>
              <a:t>F</a:t>
            </a:r>
            <a:r>
              <a:rPr lang="ru-RU" sz="2000" b="1" dirty="0" smtClean="0"/>
              <a:t>(5;2), </a:t>
            </a:r>
            <a:r>
              <a:rPr lang="en-US" sz="2000" b="1" dirty="0" smtClean="0"/>
              <a:t>G</a:t>
            </a:r>
            <a:r>
              <a:rPr lang="ru-RU" sz="2000" b="1" dirty="0" smtClean="0"/>
              <a:t>(5;6), </a:t>
            </a:r>
            <a:r>
              <a:rPr lang="en-US" sz="2000" b="1" dirty="0" smtClean="0"/>
              <a:t>H</a:t>
            </a:r>
            <a:r>
              <a:rPr lang="ru-RU" sz="2000" b="1" dirty="0" smtClean="0"/>
              <a:t> (8;8) , </a:t>
            </a:r>
            <a:r>
              <a:rPr lang="en-US" sz="2000" b="1" dirty="0" smtClean="0"/>
              <a:t>K</a:t>
            </a:r>
            <a:r>
              <a:rPr lang="ru-RU" sz="2000" b="1" dirty="0" smtClean="0"/>
              <a:t>(9;7)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ЛЕВ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06" y="857222"/>
          <a:ext cx="4656965" cy="5525475"/>
        </p:xfrm>
        <a:graphic>
          <a:graphicData uri="http://schemas.openxmlformats.org/drawingml/2006/table">
            <a:tbl>
              <a:tblPr/>
              <a:tblGrid>
                <a:gridCol w="243207"/>
                <a:gridCol w="243207"/>
                <a:gridCol w="243207"/>
                <a:gridCol w="243207"/>
                <a:gridCol w="243207"/>
                <a:gridCol w="243207"/>
                <a:gridCol w="243207"/>
                <a:gridCol w="243207"/>
                <a:gridCol w="243207"/>
                <a:gridCol w="243207"/>
                <a:gridCol w="36032"/>
                <a:gridCol w="243207"/>
                <a:gridCol w="243207"/>
                <a:gridCol w="243207"/>
                <a:gridCol w="243207"/>
                <a:gridCol w="243207"/>
                <a:gridCol w="243207"/>
                <a:gridCol w="243207"/>
                <a:gridCol w="243207"/>
                <a:gridCol w="243207"/>
              </a:tblGrid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0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465505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57187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388" y="3786190"/>
            <a:ext cx="3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21429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26" name="Прямая соединительная линия 25"/>
          <p:cNvCxnSpPr>
            <a:stCxn id="15" idx="1"/>
            <a:endCxn id="17" idx="1"/>
          </p:cNvCxnSpPr>
          <p:nvPr/>
        </p:nvCxnSpPr>
        <p:spPr>
          <a:xfrm rot="16200000" flipH="1">
            <a:off x="3557073" y="1985445"/>
            <a:ext cx="857256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4" idx="2"/>
            <a:endCxn id="17" idx="3"/>
          </p:cNvCxnSpPr>
          <p:nvPr/>
        </p:nvCxnSpPr>
        <p:spPr>
          <a:xfrm rot="10800000" flipV="1">
            <a:off x="4092858" y="1928802"/>
            <a:ext cx="764894" cy="6934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6" idx="0"/>
            <a:endCxn id="17" idx="3"/>
          </p:cNvCxnSpPr>
          <p:nvPr/>
        </p:nvCxnSpPr>
        <p:spPr>
          <a:xfrm rot="5400000" flipH="1" flipV="1">
            <a:off x="3357554" y="2622258"/>
            <a:ext cx="735304" cy="7353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8" idx="5"/>
            <a:endCxn id="16" idx="5"/>
          </p:cNvCxnSpPr>
          <p:nvPr/>
        </p:nvCxnSpPr>
        <p:spPr>
          <a:xfrm rot="16200000" flipH="1">
            <a:off x="2943721" y="3015167"/>
            <a:ext cx="428628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9" idx="1"/>
            <a:endCxn id="18" idx="2"/>
          </p:cNvCxnSpPr>
          <p:nvPr/>
        </p:nvCxnSpPr>
        <p:spPr>
          <a:xfrm rot="16200000" flipH="1">
            <a:off x="2199751" y="2414073"/>
            <a:ext cx="50514" cy="11220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9" idx="3"/>
            <a:endCxn id="20" idx="5"/>
          </p:cNvCxnSpPr>
          <p:nvPr/>
        </p:nvCxnSpPr>
        <p:spPr>
          <a:xfrm rot="16200000" flipH="1">
            <a:off x="1214414" y="3500438"/>
            <a:ext cx="1214446" cy="3153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23" idx="1"/>
            <a:endCxn id="24" idx="2"/>
          </p:cNvCxnSpPr>
          <p:nvPr/>
        </p:nvCxnSpPr>
        <p:spPr>
          <a:xfrm rot="16200000" flipH="1">
            <a:off x="2842693" y="3985709"/>
            <a:ext cx="479142" cy="9792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23" idx="2"/>
            <a:endCxn id="20" idx="3"/>
          </p:cNvCxnSpPr>
          <p:nvPr/>
        </p:nvCxnSpPr>
        <p:spPr>
          <a:xfrm rot="10800000">
            <a:off x="1878280" y="4265332"/>
            <a:ext cx="693456" cy="209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22" idx="0"/>
            <a:endCxn id="24" idx="3"/>
          </p:cNvCxnSpPr>
          <p:nvPr/>
        </p:nvCxnSpPr>
        <p:spPr>
          <a:xfrm rot="16200000" flipH="1" flipV="1">
            <a:off x="3378478" y="4214818"/>
            <a:ext cx="764894" cy="3362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3893339" y="3536157"/>
            <a:ext cx="520990" cy="4495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2428860" y="428625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3786182" y="1428736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Text Box 3"/>
          <p:cNvSpPr txBox="1">
            <a:spLocks noChangeArrowheads="1"/>
          </p:cNvSpPr>
          <p:nvPr/>
        </p:nvSpPr>
        <p:spPr bwMode="auto">
          <a:xfrm>
            <a:off x="5000628" y="1785926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3214678" y="3071810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4071934" y="2500306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1643042" y="2643182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3286116" y="464344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2714612" y="264318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571604" y="428625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857620" y="400050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4357686" y="3143248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</a:t>
            </a: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4857752" y="185736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857620" y="164305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071934" y="250030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286116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786050" y="292893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643042" y="292893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1857356" y="414338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2571736" y="421481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571868" y="464344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3857620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286248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(1;9),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(5;8),</a:t>
            </a:r>
            <a:endParaRPr lang="ru-RU" sz="2000" dirty="0" smtClean="0"/>
          </a:p>
          <a:p>
            <a:r>
              <a:rPr lang="ru-RU" sz="2000" b="1" dirty="0" smtClean="0"/>
              <a:t> С( 1;5), </a:t>
            </a:r>
            <a:r>
              <a:rPr lang="en-US" sz="2000" b="1" dirty="0" smtClean="0"/>
              <a:t>D</a:t>
            </a:r>
            <a:r>
              <a:rPr lang="ru-RU" sz="2000" b="1" dirty="0" smtClean="0"/>
              <a:t>(-1;-1), </a:t>
            </a:r>
            <a:r>
              <a:rPr lang="en-US" sz="2000" b="1" dirty="0" smtClean="0"/>
              <a:t>E</a:t>
            </a:r>
            <a:r>
              <a:rPr lang="ru-RU" sz="2000" b="1" dirty="0" smtClean="0"/>
              <a:t>(6;1), </a:t>
            </a:r>
            <a:r>
              <a:rPr lang="en-US" sz="2000" b="1" dirty="0" smtClean="0"/>
              <a:t>F</a:t>
            </a:r>
            <a:r>
              <a:rPr lang="ru-RU" sz="2000" b="1" dirty="0" smtClean="0"/>
              <a:t>(-8;3), </a:t>
            </a:r>
            <a:r>
              <a:rPr lang="en-US" sz="2000" b="1" dirty="0" smtClean="0"/>
              <a:t>G</a:t>
            </a:r>
            <a:r>
              <a:rPr lang="ru-RU" sz="2000" b="1" dirty="0" smtClean="0"/>
              <a:t> (-7;-3),  </a:t>
            </a:r>
            <a:r>
              <a:rPr lang="en-US" sz="2000" b="1" dirty="0" smtClean="0"/>
              <a:t>H</a:t>
            </a:r>
            <a:r>
              <a:rPr lang="ru-RU" sz="2000" b="1" dirty="0" smtClean="0"/>
              <a:t>(-4;-3) , </a:t>
            </a:r>
            <a:endParaRPr lang="ru-RU" sz="2000" dirty="0" smtClean="0"/>
          </a:p>
          <a:p>
            <a:r>
              <a:rPr lang="en-US" sz="2000" b="1" dirty="0" smtClean="0"/>
              <a:t>K</a:t>
            </a:r>
            <a:r>
              <a:rPr lang="ru-RU" sz="2000" b="1" dirty="0" smtClean="0"/>
              <a:t>(-1;-5),  </a:t>
            </a:r>
            <a:r>
              <a:rPr lang="en-US" sz="2000" b="1" dirty="0" smtClean="0"/>
              <a:t>L</a:t>
            </a:r>
            <a:r>
              <a:rPr lang="ru-RU" sz="2000" b="1" dirty="0" smtClean="0"/>
              <a:t>(0;-2), </a:t>
            </a:r>
            <a:r>
              <a:rPr lang="en-US" sz="2000" b="1" dirty="0" smtClean="0"/>
              <a:t>M</a:t>
            </a:r>
            <a:r>
              <a:rPr lang="ru-RU" sz="2000" b="1" dirty="0" smtClean="0"/>
              <a:t>(2;1)  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ДЕВА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19" name="Прямая соединительная линия 18"/>
          <p:cNvCxnSpPr>
            <a:stCxn id="16" idx="2"/>
            <a:endCxn id="15" idx="3"/>
          </p:cNvCxnSpPr>
          <p:nvPr/>
        </p:nvCxnSpPr>
        <p:spPr>
          <a:xfrm rot="10800000" flipV="1">
            <a:off x="1949718" y="2786058"/>
            <a:ext cx="1122084" cy="11220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6" idx="1"/>
            <a:endCxn id="17" idx="5"/>
          </p:cNvCxnSpPr>
          <p:nvPr/>
        </p:nvCxnSpPr>
        <p:spPr>
          <a:xfrm rot="16200000" flipH="1">
            <a:off x="3485635" y="2342635"/>
            <a:ext cx="1172598" cy="19584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4" idx="3"/>
            <a:endCxn id="17" idx="6"/>
          </p:cNvCxnSpPr>
          <p:nvPr/>
        </p:nvCxnSpPr>
        <p:spPr>
          <a:xfrm rot="5400000" flipH="1" flipV="1">
            <a:off x="3985701" y="3679033"/>
            <a:ext cx="907770" cy="12649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3071802" y="271462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929190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14" idx="6"/>
            <a:endCxn id="15" idx="6"/>
          </p:cNvCxnSpPr>
          <p:nvPr/>
        </p:nvCxnSpPr>
        <p:spPr>
          <a:xfrm flipH="1" flipV="1">
            <a:off x="2071670" y="3857628"/>
            <a:ext cx="1857388" cy="8572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3786182" y="464344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928794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857488" y="2428868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785918" y="3643314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929190" y="3857628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714744" y="442913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(-1;4),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(-6;-1), </a:t>
            </a:r>
          </a:p>
          <a:p>
            <a:r>
              <a:rPr lang="ru-RU" sz="2000" b="1" dirty="0" smtClean="0"/>
              <a:t>С ( 7;-1), </a:t>
            </a:r>
            <a:r>
              <a:rPr lang="en-US" sz="2000" b="1" dirty="0" smtClean="0"/>
              <a:t>D</a:t>
            </a:r>
            <a:r>
              <a:rPr lang="ru-RU" sz="2000" b="1" dirty="0" smtClean="0"/>
              <a:t>(2;-5) ,А (-1;4) 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ВЕСЫ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37" name="Прямая соединительная линия 36"/>
          <p:cNvCxnSpPr>
            <a:stCxn id="14" idx="1"/>
            <a:endCxn id="15" idx="1"/>
          </p:cNvCxnSpPr>
          <p:nvPr/>
        </p:nvCxnSpPr>
        <p:spPr>
          <a:xfrm rot="16200000" flipV="1">
            <a:off x="1413933" y="4271461"/>
            <a:ext cx="1588" cy="3571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6" idx="1"/>
            <a:endCxn id="15" idx="0"/>
          </p:cNvCxnSpPr>
          <p:nvPr/>
        </p:nvCxnSpPr>
        <p:spPr>
          <a:xfrm rot="16200000" flipV="1">
            <a:off x="1142976" y="4572008"/>
            <a:ext cx="378114" cy="923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7" idx="2"/>
            <a:endCxn id="16" idx="7"/>
          </p:cNvCxnSpPr>
          <p:nvPr/>
        </p:nvCxnSpPr>
        <p:spPr>
          <a:xfrm rot="10800000" flipH="1">
            <a:off x="1142976" y="4807246"/>
            <a:ext cx="336266" cy="2648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8" idx="1"/>
            <a:endCxn id="17" idx="1"/>
          </p:cNvCxnSpPr>
          <p:nvPr/>
        </p:nvCxnSpPr>
        <p:spPr>
          <a:xfrm rot="16200000" flipV="1">
            <a:off x="1199619" y="4985841"/>
            <a:ext cx="214314" cy="2857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8" idx="1"/>
            <a:endCxn id="19" idx="6"/>
          </p:cNvCxnSpPr>
          <p:nvPr/>
        </p:nvCxnSpPr>
        <p:spPr>
          <a:xfrm rot="16200000" flipH="1">
            <a:off x="2056875" y="4628651"/>
            <a:ext cx="50514" cy="12649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0" idx="1"/>
            <a:endCxn id="19" idx="5"/>
          </p:cNvCxnSpPr>
          <p:nvPr/>
        </p:nvCxnSpPr>
        <p:spPr>
          <a:xfrm rot="16200000" flipH="1">
            <a:off x="2271189" y="4914403"/>
            <a:ext cx="743970" cy="1010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21" idx="1"/>
            <a:endCxn id="20" idx="4"/>
          </p:cNvCxnSpPr>
          <p:nvPr/>
        </p:nvCxnSpPr>
        <p:spPr>
          <a:xfrm rot="16200000" flipH="1">
            <a:off x="2378346" y="4450056"/>
            <a:ext cx="479142" cy="505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22" idx="1"/>
            <a:endCxn id="21" idx="3"/>
          </p:cNvCxnSpPr>
          <p:nvPr/>
        </p:nvCxnSpPr>
        <p:spPr>
          <a:xfrm rot="16200000" flipH="1" flipV="1">
            <a:off x="2256394" y="3714752"/>
            <a:ext cx="958284" cy="2857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23" idx="1"/>
            <a:endCxn id="22" idx="3"/>
          </p:cNvCxnSpPr>
          <p:nvPr/>
        </p:nvCxnSpPr>
        <p:spPr>
          <a:xfrm rot="16200000" flipH="1" flipV="1">
            <a:off x="2827898" y="3214686"/>
            <a:ext cx="315342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24" idx="1"/>
            <a:endCxn id="23" idx="7"/>
          </p:cNvCxnSpPr>
          <p:nvPr/>
        </p:nvCxnSpPr>
        <p:spPr>
          <a:xfrm rot="16200000" flipV="1">
            <a:off x="3393273" y="2964653"/>
            <a:ext cx="1588" cy="399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25" idx="1"/>
            <a:endCxn id="24" idx="7"/>
          </p:cNvCxnSpPr>
          <p:nvPr/>
        </p:nvCxnSpPr>
        <p:spPr>
          <a:xfrm rot="16200000" flipH="1" flipV="1">
            <a:off x="3643306" y="2786058"/>
            <a:ext cx="428628" cy="327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7" idx="1"/>
            <a:endCxn id="25" idx="5"/>
          </p:cNvCxnSpPr>
          <p:nvPr/>
        </p:nvCxnSpPr>
        <p:spPr>
          <a:xfrm rot="16200000" flipH="1">
            <a:off x="3735668" y="2449792"/>
            <a:ext cx="672532" cy="1010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28" idx="1"/>
            <a:endCxn id="27" idx="3"/>
          </p:cNvCxnSpPr>
          <p:nvPr/>
        </p:nvCxnSpPr>
        <p:spPr>
          <a:xfrm rot="16200000" flipH="1" flipV="1">
            <a:off x="3863749" y="1893083"/>
            <a:ext cx="529656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29" idx="1"/>
            <a:endCxn id="28" idx="0"/>
          </p:cNvCxnSpPr>
          <p:nvPr/>
        </p:nvCxnSpPr>
        <p:spPr>
          <a:xfrm rot="16200000" flipV="1">
            <a:off x="4214810" y="1785926"/>
            <a:ext cx="378114" cy="2352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29" idx="1"/>
            <a:endCxn id="27" idx="7"/>
          </p:cNvCxnSpPr>
          <p:nvPr/>
        </p:nvCxnSpPr>
        <p:spPr>
          <a:xfrm rot="16200000" flipH="1" flipV="1">
            <a:off x="4286248" y="1928802"/>
            <a:ext cx="71438" cy="399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26" idx="1"/>
            <a:endCxn id="25" idx="0"/>
          </p:cNvCxnSpPr>
          <p:nvPr/>
        </p:nvCxnSpPr>
        <p:spPr>
          <a:xfrm rot="16200000" flipV="1">
            <a:off x="3964777" y="2821777"/>
            <a:ext cx="449552" cy="2352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30" idx="1"/>
            <a:endCxn id="26" idx="6"/>
          </p:cNvCxnSpPr>
          <p:nvPr/>
        </p:nvCxnSpPr>
        <p:spPr>
          <a:xfrm rot="16200000" flipV="1">
            <a:off x="4500562" y="3143248"/>
            <a:ext cx="163800" cy="3066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32" idx="1"/>
            <a:endCxn id="30" idx="7"/>
          </p:cNvCxnSpPr>
          <p:nvPr/>
        </p:nvCxnSpPr>
        <p:spPr>
          <a:xfrm rot="16200000" flipV="1">
            <a:off x="4822033" y="3393281"/>
            <a:ext cx="428628" cy="399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30" idx="1"/>
            <a:endCxn id="31" idx="4"/>
          </p:cNvCxnSpPr>
          <p:nvPr/>
        </p:nvCxnSpPr>
        <p:spPr>
          <a:xfrm rot="16200000" flipH="1">
            <a:off x="4485767" y="3628519"/>
            <a:ext cx="550580" cy="505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104" idx="0"/>
            <a:endCxn id="103" idx="0"/>
          </p:cNvCxnSpPr>
          <p:nvPr/>
        </p:nvCxnSpPr>
        <p:spPr>
          <a:xfrm rot="16200000" flipV="1">
            <a:off x="5007794" y="3574280"/>
            <a:ext cx="1588" cy="5666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узел 27"/>
          <p:cNvSpPr/>
          <p:nvPr/>
        </p:nvSpPr>
        <p:spPr>
          <a:xfrm>
            <a:off x="4214810" y="171448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4500562" y="207167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4000496" y="214311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4000496" y="271462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4286248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4714876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5214942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4714876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571868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071802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857488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2571736" y="421481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571736" y="457200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571736" y="521495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1428728" y="521495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142976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357290" y="478632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571604" y="442913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214414" y="442913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1714480" y="4143380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Text Box 3"/>
          <p:cNvSpPr txBox="1">
            <a:spLocks noChangeArrowheads="1"/>
          </p:cNvSpPr>
          <p:nvPr/>
        </p:nvSpPr>
        <p:spPr bwMode="auto">
          <a:xfrm>
            <a:off x="1142976" y="4143380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Text Box 4"/>
          <p:cNvSpPr txBox="1">
            <a:spLocks noChangeArrowheads="1"/>
          </p:cNvSpPr>
          <p:nvPr/>
        </p:nvSpPr>
        <p:spPr bwMode="auto">
          <a:xfrm>
            <a:off x="1428728" y="4714884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1000100" y="5000636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Text Box 6"/>
          <p:cNvSpPr txBox="1">
            <a:spLocks noChangeArrowheads="1"/>
          </p:cNvSpPr>
          <p:nvPr/>
        </p:nvSpPr>
        <p:spPr bwMode="auto">
          <a:xfrm>
            <a:off x="1357290" y="5286388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2500298" y="5286388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285984" y="450057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2357422" y="400050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2571736" y="314324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000364" y="2857496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428992" y="2786058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786182" y="2000240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714744" y="250030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V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071934" y="1428736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572000" y="192880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286248" y="2857496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714876" y="3071810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572000" y="385762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5143504" y="385762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Z</a:t>
            </a:r>
            <a:endParaRPr lang="ru-RU" dirty="0"/>
          </a:p>
        </p:txBody>
      </p:sp>
      <p:sp>
        <p:nvSpPr>
          <p:cNvPr id="68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(-7;-4),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(-9;-4)  (-8;-5),  </a:t>
            </a:r>
            <a:r>
              <a:rPr lang="en-US" sz="2000" b="1" dirty="0" smtClean="0"/>
              <a:t>D</a:t>
            </a:r>
            <a:r>
              <a:rPr lang="ru-RU" sz="2000" b="1" dirty="0" smtClean="0"/>
              <a:t>(-9;-6), </a:t>
            </a:r>
            <a:r>
              <a:rPr lang="en-US" sz="2000" b="1" dirty="0" smtClean="0"/>
              <a:t>E</a:t>
            </a:r>
            <a:r>
              <a:rPr lang="ru-RU" sz="2000" b="1" dirty="0" smtClean="0"/>
              <a:t>(-8;-7), </a:t>
            </a:r>
            <a:r>
              <a:rPr lang="en-US" sz="2000" b="1" dirty="0" smtClean="0"/>
              <a:t>F</a:t>
            </a:r>
            <a:r>
              <a:rPr lang="ru-RU" sz="2000" b="1" dirty="0" smtClean="0"/>
              <a:t>(-3;-7), </a:t>
            </a:r>
            <a:r>
              <a:rPr lang="en-US" sz="2000" b="1" dirty="0" smtClean="0"/>
              <a:t>G</a:t>
            </a:r>
            <a:r>
              <a:rPr lang="ru-RU" sz="2000" b="1" dirty="0" smtClean="0"/>
              <a:t>(-3;-4), </a:t>
            </a:r>
            <a:r>
              <a:rPr lang="en-US" sz="2000" b="1" dirty="0" smtClean="0"/>
              <a:t>H</a:t>
            </a:r>
            <a:r>
              <a:rPr lang="ru-RU" sz="2000" b="1" dirty="0" smtClean="0"/>
              <a:t> (-3;-3) ,  </a:t>
            </a:r>
            <a:r>
              <a:rPr lang="en-US" sz="2000" b="1" dirty="0" smtClean="0"/>
              <a:t>K</a:t>
            </a:r>
            <a:r>
              <a:rPr lang="ru-RU" sz="2000" b="1" dirty="0" smtClean="0"/>
              <a:t>(-2;1), </a:t>
            </a:r>
            <a:r>
              <a:rPr lang="en-US" sz="2000" b="1" dirty="0" smtClean="0"/>
              <a:t>L</a:t>
            </a:r>
            <a:r>
              <a:rPr lang="ru-RU" sz="2000" b="1" dirty="0" smtClean="0"/>
              <a:t>(-1;2), </a:t>
            </a:r>
            <a:r>
              <a:rPr lang="en-US" sz="2000" b="1" dirty="0" smtClean="0"/>
              <a:t>M</a:t>
            </a:r>
            <a:r>
              <a:rPr lang="ru-RU" sz="2000" b="1" dirty="0" smtClean="0"/>
              <a:t>(1;2), , </a:t>
            </a:r>
            <a:r>
              <a:rPr lang="en-US" sz="2000" b="1" dirty="0" smtClean="0"/>
              <a:t>V</a:t>
            </a:r>
            <a:r>
              <a:rPr lang="ru-RU" sz="2000" b="1" dirty="0" smtClean="0"/>
              <a:t> (3;4),  </a:t>
            </a:r>
            <a:r>
              <a:rPr lang="en-US" sz="2000" b="1" dirty="0" smtClean="0"/>
              <a:t>X</a:t>
            </a:r>
            <a:r>
              <a:rPr lang="ru-RU" sz="2000" b="1" dirty="0" smtClean="0"/>
              <a:t>(3;7), </a:t>
            </a:r>
            <a:r>
              <a:rPr lang="en-US" sz="2000" b="1" dirty="0" smtClean="0"/>
              <a:t>O</a:t>
            </a:r>
            <a:r>
              <a:rPr lang="ru-RU" sz="2000" b="1" dirty="0" smtClean="0"/>
              <a:t>(4;9), </a:t>
            </a:r>
            <a:r>
              <a:rPr lang="en-US" sz="2000" b="1" dirty="0" smtClean="0"/>
              <a:t>R</a:t>
            </a:r>
            <a:r>
              <a:rPr lang="ru-RU" sz="2000" b="1" dirty="0" smtClean="0"/>
              <a:t>(5;8), </a:t>
            </a:r>
            <a:r>
              <a:rPr lang="en-US" sz="2000" b="1" dirty="0" smtClean="0"/>
              <a:t>T</a:t>
            </a:r>
            <a:r>
              <a:rPr lang="ru-RU" sz="2000" b="1" dirty="0" smtClean="0"/>
              <a:t>(4;2), </a:t>
            </a:r>
            <a:r>
              <a:rPr lang="en-US" sz="2000" b="1" dirty="0" smtClean="0"/>
              <a:t>U</a:t>
            </a:r>
            <a:r>
              <a:rPr lang="ru-RU" sz="2000" b="1" dirty="0" smtClean="0"/>
              <a:t>(6;1),  </a:t>
            </a:r>
            <a:r>
              <a:rPr lang="en-US" sz="2000" b="1" dirty="0" smtClean="0"/>
              <a:t>Y</a:t>
            </a:r>
            <a:r>
              <a:rPr lang="ru-RU" sz="2000" b="1" dirty="0" smtClean="0"/>
              <a:t>(6;-1), </a:t>
            </a:r>
            <a:r>
              <a:rPr lang="en-US" sz="2000" b="1" dirty="0" smtClean="0"/>
              <a:t>Z</a:t>
            </a:r>
            <a:r>
              <a:rPr lang="ru-RU" sz="2000" b="1" dirty="0" smtClean="0"/>
              <a:t>(8;-1) 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СКОРПИОН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27" name="Прямая соединительная линия 26"/>
          <p:cNvCxnSpPr>
            <a:stCxn id="56" idx="2"/>
            <a:endCxn id="20" idx="3"/>
          </p:cNvCxnSpPr>
          <p:nvPr/>
        </p:nvCxnSpPr>
        <p:spPr>
          <a:xfrm rot="5400000">
            <a:off x="2013218" y="3078159"/>
            <a:ext cx="266417" cy="5362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1" idx="1"/>
            <a:endCxn id="20" idx="5"/>
          </p:cNvCxnSpPr>
          <p:nvPr/>
        </p:nvCxnSpPr>
        <p:spPr>
          <a:xfrm rot="16200000" flipV="1">
            <a:off x="1764994" y="3693828"/>
            <a:ext cx="541914" cy="1132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8" idx="1"/>
            <a:endCxn id="19" idx="5"/>
          </p:cNvCxnSpPr>
          <p:nvPr/>
        </p:nvCxnSpPr>
        <p:spPr>
          <a:xfrm rot="16200000" flipV="1">
            <a:off x="2479374" y="3265200"/>
            <a:ext cx="113286" cy="1132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55" idx="2"/>
            <a:endCxn id="21" idx="6"/>
          </p:cNvCxnSpPr>
          <p:nvPr/>
        </p:nvCxnSpPr>
        <p:spPr>
          <a:xfrm rot="5400000">
            <a:off x="2099053" y="3542903"/>
            <a:ext cx="644532" cy="4135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7" idx="2"/>
            <a:endCxn id="18" idx="6"/>
          </p:cNvCxnSpPr>
          <p:nvPr/>
        </p:nvCxnSpPr>
        <p:spPr>
          <a:xfrm rot="10800000" flipV="1">
            <a:off x="2714612" y="3214686"/>
            <a:ext cx="357190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6" idx="3"/>
            <a:endCxn id="17" idx="0"/>
          </p:cNvCxnSpPr>
          <p:nvPr/>
        </p:nvCxnSpPr>
        <p:spPr>
          <a:xfrm rot="5400000">
            <a:off x="3143240" y="2479382"/>
            <a:ext cx="663866" cy="6638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3" idx="1"/>
            <a:endCxn id="17" idx="5"/>
          </p:cNvCxnSpPr>
          <p:nvPr/>
        </p:nvCxnSpPr>
        <p:spPr>
          <a:xfrm rot="16200000" flipV="1">
            <a:off x="3086597" y="3372357"/>
            <a:ext cx="541914" cy="327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2" idx="2"/>
            <a:endCxn id="23" idx="6"/>
          </p:cNvCxnSpPr>
          <p:nvPr/>
        </p:nvCxnSpPr>
        <p:spPr>
          <a:xfrm rot="10800000">
            <a:off x="3643306" y="3857628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4"/>
          </p:cNvCxnSpPr>
          <p:nvPr/>
        </p:nvCxnSpPr>
        <p:spPr>
          <a:xfrm rot="5400000" flipH="1" flipV="1">
            <a:off x="3036083" y="4179099"/>
            <a:ext cx="857256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5" idx="4"/>
            <a:endCxn id="24" idx="4"/>
          </p:cNvCxnSpPr>
          <p:nvPr/>
        </p:nvCxnSpPr>
        <p:spPr>
          <a:xfrm rot="5400000" flipH="1">
            <a:off x="3250397" y="4822041"/>
            <a:ext cx="428628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3786182" y="235743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4000496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500430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071802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286116" y="457200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500430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2071670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1857356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357422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571736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3857620" y="2071678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928926" y="2928934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500298" y="3143248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2285984" y="2928934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1643042" y="3143248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928794" y="4071942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500430" y="378619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071934" y="385762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071802" y="442913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57554" y="5072074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sp>
        <p:nvSpPr>
          <p:cNvPr id="40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(2;6),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(-1;2),  </a:t>
            </a:r>
            <a:endParaRPr lang="ru-RU" sz="2000" dirty="0" smtClean="0"/>
          </a:p>
          <a:p>
            <a:r>
              <a:rPr lang="ru-RU" sz="2000" b="1" dirty="0" smtClean="0"/>
              <a:t>С ( -3;1),   </a:t>
            </a:r>
            <a:r>
              <a:rPr lang="en-US" sz="2000" b="1" dirty="0" smtClean="0"/>
              <a:t>D</a:t>
            </a:r>
            <a:r>
              <a:rPr lang="ru-RU" sz="2000" b="1" dirty="0" smtClean="0"/>
              <a:t>(-4;2),   </a:t>
            </a:r>
            <a:r>
              <a:rPr lang="en-US" sz="2000" b="1" dirty="0" smtClean="0"/>
              <a:t>E</a:t>
            </a:r>
            <a:r>
              <a:rPr lang="ru-RU" sz="2000" b="1" dirty="0" smtClean="0"/>
              <a:t>(-6;1),  </a:t>
            </a:r>
            <a:r>
              <a:rPr lang="en-US" sz="2000" b="1" dirty="0" smtClean="0"/>
              <a:t>F</a:t>
            </a:r>
            <a:r>
              <a:rPr lang="ru-RU" sz="2000" b="1" dirty="0" smtClean="0"/>
              <a:t>(-5;-2),  </a:t>
            </a:r>
            <a:r>
              <a:rPr lang="en-US" sz="2000" b="1" dirty="0" smtClean="0"/>
              <a:t>G</a:t>
            </a:r>
            <a:r>
              <a:rPr lang="ru-RU" sz="2000" b="1" dirty="0" smtClean="0"/>
              <a:t>(1;-1), </a:t>
            </a:r>
            <a:r>
              <a:rPr lang="en-US" sz="2000" b="1" dirty="0" smtClean="0"/>
              <a:t>H</a:t>
            </a:r>
            <a:r>
              <a:rPr lang="ru-RU" sz="2000" b="1" dirty="0" smtClean="0"/>
              <a:t> (3;-1) ,    </a:t>
            </a:r>
            <a:r>
              <a:rPr lang="en-US" sz="2000" b="1" dirty="0" smtClean="0"/>
              <a:t>K</a:t>
            </a:r>
            <a:r>
              <a:rPr lang="ru-RU" sz="2000" b="1" dirty="0" smtClean="0"/>
              <a:t>(0;-4),   </a:t>
            </a:r>
            <a:r>
              <a:rPr lang="en-US" sz="2000" b="1" dirty="0" smtClean="0"/>
              <a:t>L</a:t>
            </a:r>
            <a:r>
              <a:rPr lang="ru-RU" sz="2000" b="1" dirty="0" smtClean="0"/>
              <a:t>(1;-6)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СТРЕЛЕЦ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25" name="Прямая соединительная линия 24"/>
          <p:cNvCxnSpPr>
            <a:stCxn id="19" idx="1"/>
            <a:endCxn id="20" idx="6"/>
          </p:cNvCxnSpPr>
          <p:nvPr/>
        </p:nvCxnSpPr>
        <p:spPr>
          <a:xfrm rot="16200000" flipH="1">
            <a:off x="1592528" y="1663974"/>
            <a:ext cx="264828" cy="11220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2" idx="1"/>
            <a:endCxn id="20" idx="1"/>
          </p:cNvCxnSpPr>
          <p:nvPr/>
        </p:nvCxnSpPr>
        <p:spPr>
          <a:xfrm rot="16200000" flipV="1">
            <a:off x="2414065" y="2056883"/>
            <a:ext cx="642942" cy="1143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3" idx="6"/>
            <a:endCxn id="22" idx="7"/>
          </p:cNvCxnSpPr>
          <p:nvPr/>
        </p:nvCxnSpPr>
        <p:spPr>
          <a:xfrm flipH="1">
            <a:off x="3408068" y="1785926"/>
            <a:ext cx="1949750" cy="11639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1" idx="0"/>
            <a:endCxn id="23" idx="7"/>
          </p:cNvCxnSpPr>
          <p:nvPr/>
        </p:nvCxnSpPr>
        <p:spPr>
          <a:xfrm rot="5400000" flipH="1" flipV="1">
            <a:off x="4750595" y="1985445"/>
            <a:ext cx="836332" cy="3362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4" idx="1"/>
            <a:endCxn id="21" idx="0"/>
          </p:cNvCxnSpPr>
          <p:nvPr/>
        </p:nvCxnSpPr>
        <p:spPr>
          <a:xfrm rot="5400000" flipH="1" flipV="1">
            <a:off x="3286116" y="3307048"/>
            <a:ext cx="2449816" cy="9792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5" idx="1"/>
            <a:endCxn id="14" idx="0"/>
          </p:cNvCxnSpPr>
          <p:nvPr/>
        </p:nvCxnSpPr>
        <p:spPr>
          <a:xfrm rot="5400000" flipH="1" flipV="1">
            <a:off x="3607587" y="4914403"/>
            <a:ext cx="378114" cy="5505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7" idx="1"/>
            <a:endCxn id="16" idx="1"/>
          </p:cNvCxnSpPr>
          <p:nvPr/>
        </p:nvCxnSpPr>
        <p:spPr>
          <a:xfrm rot="16200000" flipH="1">
            <a:off x="2306908" y="4521494"/>
            <a:ext cx="571504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8" idx="1"/>
            <a:endCxn id="17" idx="5"/>
          </p:cNvCxnSpPr>
          <p:nvPr/>
        </p:nvCxnSpPr>
        <p:spPr>
          <a:xfrm rot="16200000" flipH="1">
            <a:off x="1485371" y="3557081"/>
            <a:ext cx="1172598" cy="8154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785786" y="2571744"/>
            <a:ext cx="1407836" cy="5505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3286116" y="292893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929190" y="257174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5214942" y="171448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000496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500430" y="535782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stCxn id="16" idx="1"/>
            <a:endCxn id="15" idx="6"/>
          </p:cNvCxnSpPr>
          <p:nvPr/>
        </p:nvCxnSpPr>
        <p:spPr>
          <a:xfrm rot="16200000" flipH="1">
            <a:off x="3021288" y="4807246"/>
            <a:ext cx="407704" cy="8363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2786050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357422" y="442913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1643042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142976" y="207167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143108" y="22859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5143504" y="1428736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3357554" y="2571744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2143108" y="2071678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142976" y="1785926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1643042" y="3143248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2071670" y="4429132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71736" y="500063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071934" y="500063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000628" y="2571744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357554" y="542926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39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(8;9),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(0;3),  С (-5;6),   </a:t>
            </a:r>
            <a:r>
              <a:rPr lang="en-US" sz="2000" b="1" dirty="0" smtClean="0"/>
              <a:t>D</a:t>
            </a:r>
            <a:r>
              <a:rPr lang="ru-RU" sz="2000" b="1" dirty="0" smtClean="0"/>
              <a:t>(-9;7),   </a:t>
            </a:r>
            <a:r>
              <a:rPr lang="en-US" sz="2000" b="1" dirty="0" smtClean="0"/>
              <a:t>E</a:t>
            </a:r>
            <a:r>
              <a:rPr lang="ru-RU" sz="2000" b="1" dirty="0" smtClean="0"/>
              <a:t>(-7;1),  </a:t>
            </a:r>
            <a:r>
              <a:rPr lang="en-US" sz="2000" b="1" dirty="0" smtClean="0"/>
              <a:t>F</a:t>
            </a:r>
            <a:r>
              <a:rPr lang="ru-RU" sz="2000" b="1" dirty="0" smtClean="0"/>
              <a:t>(-4;-4),  </a:t>
            </a:r>
            <a:r>
              <a:rPr lang="en-US" sz="2000" b="1" dirty="0" smtClean="0"/>
              <a:t>G</a:t>
            </a:r>
            <a:r>
              <a:rPr lang="ru-RU" sz="2000" b="1" dirty="0" smtClean="0"/>
              <a:t>(-2;-6), </a:t>
            </a:r>
            <a:r>
              <a:rPr lang="en-US" sz="2000" b="1" dirty="0" smtClean="0"/>
              <a:t>H</a:t>
            </a:r>
            <a:r>
              <a:rPr lang="ru-RU" sz="2000" b="1" dirty="0" smtClean="0"/>
              <a:t> (1;-8) ,    </a:t>
            </a:r>
            <a:r>
              <a:rPr lang="en-US" sz="2000" b="1" dirty="0" smtClean="0"/>
              <a:t>K</a:t>
            </a:r>
            <a:r>
              <a:rPr lang="ru-RU" sz="2000" b="1" dirty="0" smtClean="0"/>
              <a:t>(3;-6),   </a:t>
            </a:r>
            <a:r>
              <a:rPr lang="en-US" sz="2000" b="1" dirty="0" smtClean="0"/>
              <a:t>L</a:t>
            </a:r>
            <a:r>
              <a:rPr lang="ru-RU" sz="2000" b="1" dirty="0" smtClean="0"/>
              <a:t>(7;5)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КОЗЕРОГ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26" name="Прямая соединительная линия 25"/>
          <p:cNvCxnSpPr>
            <a:stCxn id="14" idx="1"/>
            <a:endCxn id="15" idx="7"/>
          </p:cNvCxnSpPr>
          <p:nvPr/>
        </p:nvCxnSpPr>
        <p:spPr>
          <a:xfrm rot="16200000" flipH="1" flipV="1">
            <a:off x="2250265" y="1964521"/>
            <a:ext cx="571504" cy="1132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6" idx="1"/>
            <a:endCxn id="15" idx="2"/>
          </p:cNvCxnSpPr>
          <p:nvPr/>
        </p:nvCxnSpPr>
        <p:spPr>
          <a:xfrm rot="16200000" flipH="1">
            <a:off x="2021156" y="2021164"/>
            <a:ext cx="193390" cy="4791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5" idx="1"/>
            <a:endCxn id="17" idx="0"/>
          </p:cNvCxnSpPr>
          <p:nvPr/>
        </p:nvCxnSpPr>
        <p:spPr>
          <a:xfrm rot="16200000" flipH="1">
            <a:off x="2378346" y="2306916"/>
            <a:ext cx="264828" cy="2648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2" idx="7"/>
            <a:endCxn id="51" idx="0"/>
          </p:cNvCxnSpPr>
          <p:nvPr/>
        </p:nvCxnSpPr>
        <p:spPr>
          <a:xfrm rot="16200000" flipH="1" flipV="1">
            <a:off x="2743187" y="2264053"/>
            <a:ext cx="336266" cy="4219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3" idx="1"/>
            <a:endCxn id="22" idx="1"/>
          </p:cNvCxnSpPr>
          <p:nvPr/>
        </p:nvCxnSpPr>
        <p:spPr>
          <a:xfrm rot="16200000" flipV="1">
            <a:off x="3092726" y="2235478"/>
            <a:ext cx="857256" cy="10001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4" idx="2"/>
            <a:endCxn id="23" idx="1"/>
          </p:cNvCxnSpPr>
          <p:nvPr/>
        </p:nvCxnSpPr>
        <p:spPr>
          <a:xfrm rot="10800000">
            <a:off x="4021420" y="3164172"/>
            <a:ext cx="1336398" cy="9077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8" idx="1"/>
            <a:endCxn id="17" idx="4"/>
          </p:cNvCxnSpPr>
          <p:nvPr/>
        </p:nvCxnSpPr>
        <p:spPr>
          <a:xfrm rot="5400000" flipH="1" flipV="1">
            <a:off x="1893075" y="2485511"/>
            <a:ext cx="520990" cy="9792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1"/>
            <a:endCxn id="19" idx="0"/>
          </p:cNvCxnSpPr>
          <p:nvPr/>
        </p:nvCxnSpPr>
        <p:spPr>
          <a:xfrm rot="5400000" flipH="1" flipV="1">
            <a:off x="1393009" y="4485775"/>
            <a:ext cx="592428" cy="505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56" idx="1"/>
            <a:endCxn id="20" idx="3"/>
          </p:cNvCxnSpPr>
          <p:nvPr/>
        </p:nvCxnSpPr>
        <p:spPr>
          <a:xfrm rot="10800000" flipH="1">
            <a:off x="1214414" y="4908274"/>
            <a:ext cx="449552" cy="6342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узел 22"/>
          <p:cNvSpPr/>
          <p:nvPr/>
        </p:nvSpPr>
        <p:spPr>
          <a:xfrm>
            <a:off x="4000496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357818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3000364" y="22859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571736" y="257174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357422" y="22859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571736" y="171448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857356" y="214311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1643042" y="321468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19" idx="4"/>
            <a:endCxn id="18" idx="0"/>
          </p:cNvCxnSpPr>
          <p:nvPr/>
        </p:nvCxnSpPr>
        <p:spPr>
          <a:xfrm rot="5400000" flipH="1">
            <a:off x="1142976" y="3786190"/>
            <a:ext cx="114300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1643042" y="421481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1643042" y="478632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142976" y="542926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2500298" y="1428736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714480" y="192880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143108" y="2071678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2571736" y="264318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1643042" y="3143248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1785918" y="4143380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14480" y="464344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214414" y="535782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235743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857620" y="3214686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143504" y="4071942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</a:t>
            </a:r>
            <a:endParaRPr lang="ru-RU" dirty="0"/>
          </a:p>
        </p:txBody>
      </p:sp>
      <p:sp>
        <p:nvSpPr>
          <p:cNvPr id="42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(-3;9), </a:t>
            </a:r>
            <a:r>
              <a:rPr lang="en-US" sz="2000" b="1" dirty="0" smtClean="0"/>
              <a:t>B </a:t>
            </a:r>
            <a:r>
              <a:rPr lang="ru-RU" sz="2000" b="1" dirty="0" smtClean="0"/>
              <a:t>   (-6;7),  С (-4;6 ),  </a:t>
            </a:r>
            <a:r>
              <a:rPr lang="en-US" sz="2000" b="1" dirty="0" smtClean="0"/>
              <a:t>D</a:t>
            </a:r>
            <a:r>
              <a:rPr lang="ru-RU" sz="2000" b="1" dirty="0" smtClean="0"/>
              <a:t>(-3;5), </a:t>
            </a:r>
            <a:r>
              <a:rPr lang="en-US" sz="2000" b="1" dirty="0" smtClean="0"/>
              <a:t>E</a:t>
            </a:r>
            <a:r>
              <a:rPr lang="ru-RU" sz="2000" b="1" dirty="0" smtClean="0"/>
              <a:t>(-7;2), </a:t>
            </a:r>
            <a:r>
              <a:rPr lang="en-US" sz="2000" b="1" dirty="0" smtClean="0"/>
              <a:t>F</a:t>
            </a:r>
            <a:r>
              <a:rPr lang="ru-RU" sz="2000" b="1" dirty="0" smtClean="0"/>
              <a:t>(-7;-3), </a:t>
            </a:r>
            <a:r>
              <a:rPr lang="en-US" sz="2000" b="1" dirty="0" smtClean="0"/>
              <a:t>G</a:t>
            </a:r>
            <a:r>
              <a:rPr lang="ru-RU" sz="2000" b="1" dirty="0" smtClean="0"/>
              <a:t>(-7;-5),            </a:t>
            </a:r>
            <a:r>
              <a:rPr lang="en-US" sz="2000" b="1" dirty="0" smtClean="0"/>
              <a:t>H</a:t>
            </a:r>
            <a:r>
              <a:rPr lang="ru-RU" sz="2000" b="1" dirty="0" smtClean="0"/>
              <a:t> (-9;-8) ,  </a:t>
            </a:r>
            <a:r>
              <a:rPr lang="en-US" sz="2000" b="1" dirty="0" smtClean="0"/>
              <a:t>K</a:t>
            </a:r>
            <a:r>
              <a:rPr lang="ru-RU" sz="2000" b="1" dirty="0" smtClean="0"/>
              <a:t>(-1;6), </a:t>
            </a:r>
            <a:r>
              <a:rPr lang="en-US" sz="2000" b="1" dirty="0" smtClean="0"/>
              <a:t>L</a:t>
            </a:r>
            <a:r>
              <a:rPr lang="ru-RU" sz="2000" b="1" dirty="0" smtClean="0"/>
              <a:t>(3;2), </a:t>
            </a:r>
            <a:r>
              <a:rPr lang="en-US" sz="2000" b="1" dirty="0" smtClean="0"/>
              <a:t>M</a:t>
            </a:r>
            <a:r>
              <a:rPr lang="ru-RU" sz="2000" b="1" dirty="0" smtClean="0"/>
              <a:t>(8;-2),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ВОДОЛЕЙ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32" name="Прямая соединительная линия 31"/>
          <p:cNvCxnSpPr>
            <a:stCxn id="14" idx="2"/>
            <a:endCxn id="15" idx="7"/>
          </p:cNvCxnSpPr>
          <p:nvPr/>
        </p:nvCxnSpPr>
        <p:spPr>
          <a:xfrm rot="10800000" flipV="1">
            <a:off x="2979440" y="2143116"/>
            <a:ext cx="92362" cy="209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5" idx="1"/>
            <a:endCxn id="16" idx="7"/>
          </p:cNvCxnSpPr>
          <p:nvPr/>
        </p:nvCxnSpPr>
        <p:spPr>
          <a:xfrm rot="16200000" flipH="1" flipV="1">
            <a:off x="2464579" y="2393149"/>
            <a:ext cx="642942" cy="1847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6" idx="7"/>
            <a:endCxn id="17" idx="3"/>
          </p:cNvCxnSpPr>
          <p:nvPr/>
        </p:nvCxnSpPr>
        <p:spPr>
          <a:xfrm rot="16200000" flipH="1" flipV="1">
            <a:off x="1949718" y="2949858"/>
            <a:ext cx="886846" cy="6010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8" idx="0"/>
            <a:endCxn id="17" idx="0"/>
          </p:cNvCxnSpPr>
          <p:nvPr/>
        </p:nvCxnSpPr>
        <p:spPr>
          <a:xfrm rot="5400000" flipH="1" flipV="1">
            <a:off x="1857356" y="3714752"/>
            <a:ext cx="428628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9" idx="0"/>
            <a:endCxn id="18" idx="0"/>
          </p:cNvCxnSpPr>
          <p:nvPr/>
        </p:nvCxnSpPr>
        <p:spPr>
          <a:xfrm rot="5400000" flipH="1" flipV="1">
            <a:off x="892943" y="4321975"/>
            <a:ext cx="1428760" cy="7858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1"/>
            <a:endCxn id="19" idx="7"/>
          </p:cNvCxnSpPr>
          <p:nvPr/>
        </p:nvCxnSpPr>
        <p:spPr>
          <a:xfrm rot="16200000" flipH="1" flipV="1">
            <a:off x="1285852" y="5286388"/>
            <a:ext cx="142876" cy="1847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0" idx="1"/>
            <a:endCxn id="21" idx="7"/>
          </p:cNvCxnSpPr>
          <p:nvPr/>
        </p:nvCxnSpPr>
        <p:spPr>
          <a:xfrm rot="5400000" flipH="1" flipV="1">
            <a:off x="1500166" y="5042484"/>
            <a:ext cx="214314" cy="3153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2" idx="2"/>
            <a:endCxn id="21" idx="7"/>
          </p:cNvCxnSpPr>
          <p:nvPr/>
        </p:nvCxnSpPr>
        <p:spPr>
          <a:xfrm rot="10800000" flipV="1">
            <a:off x="1764994" y="4714884"/>
            <a:ext cx="806742" cy="3781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3" idx="1"/>
            <a:endCxn id="22" idx="6"/>
          </p:cNvCxnSpPr>
          <p:nvPr/>
        </p:nvCxnSpPr>
        <p:spPr>
          <a:xfrm rot="16200000" flipV="1">
            <a:off x="2857488" y="4572008"/>
            <a:ext cx="92362" cy="3781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24" idx="1"/>
            <a:endCxn id="23" idx="2"/>
          </p:cNvCxnSpPr>
          <p:nvPr/>
        </p:nvCxnSpPr>
        <p:spPr>
          <a:xfrm rot="16200000" flipV="1">
            <a:off x="3321835" y="4607727"/>
            <a:ext cx="20924" cy="5209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5" idx="2"/>
            <a:endCxn id="24" idx="1"/>
          </p:cNvCxnSpPr>
          <p:nvPr/>
        </p:nvCxnSpPr>
        <p:spPr>
          <a:xfrm rot="10800000" flipV="1">
            <a:off x="3592792" y="4714884"/>
            <a:ext cx="693456" cy="163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26" idx="1"/>
            <a:endCxn id="95" idx="2"/>
          </p:cNvCxnSpPr>
          <p:nvPr/>
        </p:nvCxnSpPr>
        <p:spPr>
          <a:xfrm rot="16200000" flipV="1">
            <a:off x="4398651" y="4684410"/>
            <a:ext cx="294534" cy="3797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27" idx="1"/>
            <a:endCxn id="26" idx="7"/>
          </p:cNvCxnSpPr>
          <p:nvPr/>
        </p:nvCxnSpPr>
        <p:spPr>
          <a:xfrm rot="16200000" flipH="1" flipV="1">
            <a:off x="4929190" y="4786322"/>
            <a:ext cx="142876" cy="327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8" idx="1"/>
            <a:endCxn id="27" idx="7"/>
          </p:cNvCxnSpPr>
          <p:nvPr/>
        </p:nvCxnSpPr>
        <p:spPr>
          <a:xfrm rot="16200000" flipV="1">
            <a:off x="5250661" y="4893479"/>
            <a:ext cx="214314" cy="1847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30" idx="3"/>
            <a:endCxn id="28" idx="3"/>
          </p:cNvCxnSpPr>
          <p:nvPr/>
        </p:nvCxnSpPr>
        <p:spPr>
          <a:xfrm rot="5400000" flipH="1" flipV="1">
            <a:off x="5164428" y="5265464"/>
            <a:ext cx="357190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4999834" y="5215744"/>
            <a:ext cx="1588" cy="5715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26" idx="1"/>
            <a:endCxn id="29" idx="0"/>
          </p:cNvCxnSpPr>
          <p:nvPr/>
        </p:nvCxnSpPr>
        <p:spPr>
          <a:xfrm rot="16200000" flipH="1">
            <a:off x="4557205" y="5200155"/>
            <a:ext cx="407704" cy="505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3071802" y="207167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857488" y="214311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571736" y="278605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071670" y="357187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1928794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571736" y="464344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071802" y="478632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571868" y="485776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4286248" y="464344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4714876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4714876" y="542926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643042" y="507207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142976" y="542926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1428728" y="528638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5143504" y="485776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5429256" y="507207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5214942" y="542926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3000364" y="1785926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2643174" y="192880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2428860" y="2571744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2143108" y="3571876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1714480" y="3786190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1000100" y="5214950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285852" y="535782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14480" y="507207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2428860" y="471488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928926" y="4786322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3500430" y="4929198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572000" y="5429264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143504" y="5429264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429256" y="4857760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5072066" y="4643446"/>
            <a:ext cx="311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643438" y="4714884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214810" y="4357694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</a:t>
            </a:r>
            <a:endParaRPr lang="ru-RU" dirty="0"/>
          </a:p>
        </p:txBody>
      </p:sp>
      <p:sp>
        <p:nvSpPr>
          <p:cNvPr id="60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</a:t>
            </a:r>
            <a:r>
              <a:rPr lang="en-US" sz="2000" b="1" dirty="0" smtClean="0"/>
              <a:t> (-1;7),  B    ( -2;6), </a:t>
            </a:r>
            <a:r>
              <a:rPr lang="ru-RU" sz="2000" b="1" dirty="0" smtClean="0"/>
              <a:t>С</a:t>
            </a:r>
            <a:r>
              <a:rPr lang="en-US" sz="2000" b="1" dirty="0" smtClean="0"/>
              <a:t> (-3;4),   D(-5;0),  E(-6;-2), F(-9;-9), G(-8;-8),       H (-7;-7) ,  K(-3;-5), L(-1;-5),  M(1;-6),  N(5;-4)</a:t>
            </a:r>
            <a:br>
              <a:rPr lang="en-US" sz="2000" b="1" dirty="0" smtClean="0"/>
            </a:br>
            <a:r>
              <a:rPr lang="en-US" sz="2000" b="1" dirty="0" smtClean="0"/>
              <a:t>, O(6;-6), P(8;-6),  Q(9;-7),  R(8;-8),   S(6;-8).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РЫБЫ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Применение координатной плоскости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3571868" cy="4625609"/>
          </a:xfrm>
        </p:spPr>
        <p:txBody>
          <a:bodyPr/>
          <a:lstStyle/>
          <a:p>
            <a:r>
              <a:rPr lang="ru-RU" dirty="0" smtClean="0"/>
              <a:t>Радар (авиация и морские суда)</a:t>
            </a:r>
          </a:p>
          <a:p>
            <a:r>
              <a:rPr lang="ru-RU" dirty="0" smtClean="0"/>
              <a:t>Компьютерная техника</a:t>
            </a:r>
          </a:p>
          <a:p>
            <a:r>
              <a:rPr lang="ru-RU" dirty="0" smtClean="0"/>
              <a:t>Игры (морской бой и шахматы)</a:t>
            </a:r>
          </a:p>
          <a:p>
            <a:r>
              <a:rPr lang="ru-RU" dirty="0" smtClean="0"/>
              <a:t>Билеты</a:t>
            </a:r>
          </a:p>
        </p:txBody>
      </p:sp>
      <p:pic>
        <p:nvPicPr>
          <p:cNvPr id="36866" name="Picture 2" descr="F:\post-5869-0-01003700-13647243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857364"/>
            <a:ext cx="2340906" cy="2071702"/>
          </a:xfrm>
          <a:prstGeom prst="rect">
            <a:avLst/>
          </a:prstGeom>
          <a:noFill/>
        </p:spPr>
      </p:pic>
      <p:pic>
        <p:nvPicPr>
          <p:cNvPr id="36867" name="Picture 3" descr="F: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4575" y="4643446"/>
            <a:ext cx="3019425" cy="1514475"/>
          </a:xfrm>
          <a:prstGeom prst="rect">
            <a:avLst/>
          </a:prstGeom>
          <a:noFill/>
        </p:spPr>
      </p:pic>
      <p:pic>
        <p:nvPicPr>
          <p:cNvPr id="36868" name="Picture 4" descr="F: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285992"/>
            <a:ext cx="1971675" cy="2000250"/>
          </a:xfrm>
          <a:prstGeom prst="rect">
            <a:avLst/>
          </a:prstGeom>
          <a:noFill/>
        </p:spPr>
      </p:pic>
      <p:pic>
        <p:nvPicPr>
          <p:cNvPr id="36869" name="Picture 5" descr="F:\загруженное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4929198"/>
            <a:ext cx="2762250" cy="1657350"/>
          </a:xfrm>
          <a:prstGeom prst="rect">
            <a:avLst/>
          </a:prstGeom>
          <a:noFill/>
        </p:spPr>
      </p:pic>
      <p:pic>
        <p:nvPicPr>
          <p:cNvPr id="36870" name="Picture 6" descr="F:\harry_potter_ticket_19_07_2007.jpg"/>
          <p:cNvPicPr>
            <a:picLocks noChangeAspect="1" noChangeArrowheads="1"/>
          </p:cNvPicPr>
          <p:nvPr/>
        </p:nvPicPr>
        <p:blipFill>
          <a:blip r:embed="rId6"/>
          <a:srcRect l="8511" t="10448" b="9526"/>
          <a:stretch>
            <a:fillRect/>
          </a:stretch>
        </p:blipFill>
        <p:spPr bwMode="auto">
          <a:xfrm>
            <a:off x="571472" y="5354504"/>
            <a:ext cx="1928826" cy="1255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785794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Цель Работы: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Рассмотреть знаки зодиака, через теорию координатной плоскости.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>
          <a:xfrm>
            <a:off x="571472" y="2786058"/>
            <a:ext cx="8022336" cy="3857652"/>
          </a:xfrm>
        </p:spPr>
        <p:txBody>
          <a:bodyPr>
            <a:normAutofit/>
          </a:bodyPr>
          <a:lstStyle/>
          <a:p>
            <a:r>
              <a:rPr lang="ru-RU" sz="3200" b="1" u="heavy" dirty="0" smtClean="0"/>
              <a:t>Задачи:</a:t>
            </a:r>
            <a:endParaRPr lang="ru-RU" sz="32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Познакомиться с историей возникновения координат.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Изучить зодиакальные созвездия.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Построить изображения созвездий на координатной плоскости.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Провести астрологические исследования учащихся 6 «А» класса.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heavy" dirty="0" smtClean="0"/>
              <a:t>Заключение: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900" b="1" dirty="0" smtClean="0"/>
              <a:t>Работа над  проектом показала мне, что</a:t>
            </a:r>
          </a:p>
          <a:p>
            <a:pPr lvl="0"/>
            <a:r>
              <a:rPr lang="ru-RU" dirty="0" smtClean="0"/>
              <a:t>Я могу находить и обобщать нужную информацию, создавать презентацию, строить диаграммы и графики на координатной плоскости.</a:t>
            </a:r>
          </a:p>
          <a:p>
            <a:pPr lvl="0"/>
            <a:r>
              <a:rPr lang="ru-RU" dirty="0" smtClean="0"/>
              <a:t>Узнал много нового о созвездиях знаков зодиака.</a:t>
            </a:r>
          </a:p>
          <a:p>
            <a:pPr lvl="0"/>
            <a:r>
              <a:rPr lang="ru-RU" dirty="0" smtClean="0"/>
              <a:t>Теперь я могу поделиться собранной информацией с одноклассниками, им будет интересно увидеть свой знак зодиака на зодиакальной плоскости.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714876" y="1775191"/>
            <a:ext cx="3971924" cy="4625609"/>
          </a:xfrm>
        </p:spPr>
        <p:txBody>
          <a:bodyPr/>
          <a:lstStyle/>
          <a:p>
            <a:r>
              <a:rPr lang="ru-RU" b="1" dirty="0" smtClean="0"/>
              <a:t>А(1;3),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В(7;6</a:t>
            </a:r>
            <a:r>
              <a:rPr lang="ru-RU" b="1" dirty="0" smtClean="0"/>
              <a:t>),</a:t>
            </a:r>
          </a:p>
          <a:p>
            <a:r>
              <a:rPr lang="ru-RU" b="1" dirty="0" smtClean="0"/>
              <a:t> С(8;2),</a:t>
            </a:r>
          </a:p>
          <a:p>
            <a:r>
              <a:rPr lang="ru-RU" b="1" dirty="0" smtClean="0"/>
              <a:t> </a:t>
            </a:r>
            <a:r>
              <a:rPr lang="en-US" b="1" dirty="0" smtClean="0"/>
              <a:t>D</a:t>
            </a:r>
            <a:r>
              <a:rPr lang="ru-RU" b="1" dirty="0" smtClean="0"/>
              <a:t>(1;0),</a:t>
            </a:r>
          </a:p>
          <a:p>
            <a:r>
              <a:rPr lang="ru-RU" b="1" dirty="0" smtClean="0"/>
              <a:t>А(1;3),</a:t>
            </a:r>
          </a:p>
          <a:p>
            <a:r>
              <a:rPr lang="ru-RU" b="1" dirty="0" smtClean="0"/>
              <a:t> </a:t>
            </a:r>
            <a:r>
              <a:rPr lang="en-US" b="1" dirty="0" smtClean="0"/>
              <a:t>E</a:t>
            </a:r>
            <a:r>
              <a:rPr lang="ru-RU" b="1" dirty="0" smtClean="0"/>
              <a:t>(-3;3),</a:t>
            </a:r>
          </a:p>
          <a:p>
            <a:r>
              <a:rPr lang="ru-RU" b="1" dirty="0" smtClean="0"/>
              <a:t> </a:t>
            </a:r>
            <a:r>
              <a:rPr lang="en-US" b="1" dirty="0" smtClean="0"/>
              <a:t>F</a:t>
            </a:r>
            <a:r>
              <a:rPr lang="ru-RU" b="1" dirty="0" smtClean="0"/>
              <a:t>(-6;3)</a:t>
            </a:r>
            <a:endParaRPr lang="ru-RU" dirty="0" smtClean="0"/>
          </a:p>
          <a:p>
            <a:r>
              <a:rPr lang="en-US" b="1" dirty="0" smtClean="0"/>
              <a:t>G</a:t>
            </a:r>
            <a:r>
              <a:rPr lang="ru-RU" b="1" dirty="0" smtClean="0"/>
              <a:t>(-9;2)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357430"/>
          <a:ext cx="3571900" cy="4000542"/>
        </p:xfrm>
        <a:graphic>
          <a:graphicData uri="http://schemas.openxmlformats.org/drawingml/2006/table">
            <a:tbl>
              <a:tblPr/>
              <a:tblGrid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  <a:gridCol w="178595"/>
              </a:tblGrid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КП Жбанов И. 6а\70295783_1296993289_Appar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066800" y="3355975"/>
            <a:ext cx="8077200" cy="16732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490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История возникновения координат.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C:\Documents and Settings\Администратор\Рабочий стол\ваня к.п\Гиппократ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Администратор\Рабочий стол\ваня к.п\паралели и мередианы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857364"/>
            <a:ext cx="18152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дминистратор\Рабочий стол\ваня к.п\Рене Декарт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214686"/>
            <a:ext cx="306201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3929066"/>
            <a:ext cx="36433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Более чем за 100 лет до нашей эры греческий ученый </a:t>
            </a:r>
            <a:r>
              <a:rPr lang="ru-RU" b="1" dirty="0" smtClean="0"/>
              <a:t>Гиппократ</a:t>
            </a:r>
            <a:r>
              <a:rPr lang="ru-RU" dirty="0" smtClean="0"/>
              <a:t> предложил нарисовать на </a:t>
            </a:r>
            <a:r>
              <a:rPr lang="ru-RU" b="1" dirty="0" smtClean="0"/>
              <a:t>географической карте параллели и меридианы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1643050"/>
            <a:ext cx="45005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Именно </a:t>
            </a:r>
            <a:r>
              <a:rPr lang="ru-RU" b="1" dirty="0" smtClean="0"/>
              <a:t>Декарт стал обозначать “широту” буквой </a:t>
            </a:r>
            <a:r>
              <a:rPr lang="ru-RU" b="1" dirty="0" err="1" smtClean="0"/>
              <a:t>x</a:t>
            </a:r>
            <a:r>
              <a:rPr lang="ru-RU" b="1" dirty="0" smtClean="0"/>
              <a:t>, а “долготу” буквой </a:t>
            </a:r>
            <a:r>
              <a:rPr lang="ru-RU" b="1" dirty="0" err="1" smtClean="0"/>
              <a:t>y</a:t>
            </a:r>
            <a:r>
              <a:rPr lang="ru-RU" b="1" dirty="0" smtClean="0"/>
              <a:t>.</a:t>
            </a:r>
            <a:r>
              <a:rPr lang="ru-RU" dirty="0" smtClean="0"/>
              <a:t> Он разработал метод координат. И теперь любую геометрическую задачу можно было решить с помощью алгебраических уравнений.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490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Изучение зодиакальных созвездий.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C:\Documents and Settings\Администратор\Мои документы\Downloads\70295783_1296993289_Apparen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286676" cy="393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5534561"/>
            <a:ext cx="80010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Небесный круг разделен на 12 секторов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каждый составляет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30 градусов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соответственно. Каждый такой сектор и символизирует конкретный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знак Зодиака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именуемый в соответствии с зодиакальными созвездиями.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510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Описание знаков Зодиака, даты их действия.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hlinkClick r:id="rId2"/>
              </a:rPr>
              <a:t>Знак Зодиака Овен</a:t>
            </a:r>
            <a:endParaRPr lang="ru-RU" dirty="0" smtClean="0"/>
          </a:p>
          <a:p>
            <a:r>
              <a:rPr lang="ru-RU" dirty="0" smtClean="0"/>
              <a:t>даты: 21 марта - 20 апреля, Марс, Интуиция</a:t>
            </a:r>
          </a:p>
          <a:p>
            <a:r>
              <a:rPr lang="ru-RU" dirty="0" smtClean="0">
                <a:hlinkClick r:id="rId3"/>
              </a:rPr>
              <a:t>Знак Зодиака Телец</a:t>
            </a:r>
            <a:endParaRPr lang="ru-RU" dirty="0" smtClean="0"/>
          </a:p>
          <a:p>
            <a:r>
              <a:rPr lang="ru-RU" dirty="0" smtClean="0"/>
              <a:t>даты: 21 апреля - 21 мая, Венера, Вдохновение</a:t>
            </a:r>
          </a:p>
          <a:p>
            <a:r>
              <a:rPr lang="ru-RU" dirty="0" smtClean="0">
                <a:hlinkClick r:id="rId4"/>
              </a:rPr>
              <a:t>Знак Зодиака Близнецы</a:t>
            </a:r>
            <a:endParaRPr lang="ru-RU" dirty="0" smtClean="0"/>
          </a:p>
          <a:p>
            <a:r>
              <a:rPr lang="ru-RU" dirty="0" smtClean="0"/>
              <a:t>даты: 22 мая 21 июня, Меркурий, Сомнение</a:t>
            </a:r>
          </a:p>
          <a:p>
            <a:r>
              <a:rPr lang="ru-RU" dirty="0" smtClean="0">
                <a:hlinkClick r:id="rId5"/>
              </a:rPr>
              <a:t>Знак Зодиака Рак</a:t>
            </a:r>
            <a:endParaRPr lang="ru-RU" dirty="0" smtClean="0"/>
          </a:p>
          <a:p>
            <a:r>
              <a:rPr lang="ru-RU" dirty="0" smtClean="0"/>
              <a:t>даты: 22 июня - 22 июля, Луна, Чувства</a:t>
            </a:r>
          </a:p>
          <a:p>
            <a:r>
              <a:rPr lang="ru-RU" dirty="0" smtClean="0">
                <a:hlinkClick r:id="rId6"/>
              </a:rPr>
              <a:t>Знак Зодиака Лев</a:t>
            </a:r>
            <a:endParaRPr lang="ru-RU" dirty="0" smtClean="0"/>
          </a:p>
          <a:p>
            <a:r>
              <a:rPr lang="ru-RU" dirty="0" smtClean="0"/>
              <a:t>даты: 23 июля 23 август, Солнце, Созидание</a:t>
            </a:r>
          </a:p>
          <a:p>
            <a:r>
              <a:rPr lang="ru-RU" dirty="0" smtClean="0">
                <a:hlinkClick r:id="rId7"/>
              </a:rPr>
              <a:t>Знак Зодиака Дева</a:t>
            </a:r>
            <a:endParaRPr lang="ru-RU" dirty="0" smtClean="0"/>
          </a:p>
          <a:p>
            <a:r>
              <a:rPr lang="ru-RU" dirty="0" smtClean="0"/>
              <a:t>даты: 24 август 22 сентября, Меркурий, Посвящение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hlinkClick r:id="rId8"/>
              </a:rPr>
              <a:t>Знак Зодиака Весы</a:t>
            </a:r>
            <a:endParaRPr lang="ru-RU" dirty="0" smtClean="0"/>
          </a:p>
          <a:p>
            <a:r>
              <a:rPr lang="ru-RU" dirty="0" smtClean="0"/>
              <a:t>даты: 23 сентября 22 октября, Венера, Знание</a:t>
            </a:r>
          </a:p>
          <a:p>
            <a:r>
              <a:rPr lang="ru-RU" dirty="0" smtClean="0">
                <a:hlinkClick r:id="rId9"/>
              </a:rPr>
              <a:t>Знак Зодиака Скорпион</a:t>
            </a:r>
            <a:endParaRPr lang="ru-RU" dirty="0" smtClean="0"/>
          </a:p>
          <a:p>
            <a:r>
              <a:rPr lang="ru-RU" dirty="0" smtClean="0"/>
              <a:t>даты: 23 октября - 21 ноября, Плутон, Контроль</a:t>
            </a:r>
          </a:p>
          <a:p>
            <a:r>
              <a:rPr lang="ru-RU" dirty="0" smtClean="0">
                <a:hlinkClick r:id="rId10"/>
              </a:rPr>
              <a:t>Знак Зодиака Стрелец</a:t>
            </a:r>
            <a:endParaRPr lang="ru-RU" dirty="0" smtClean="0"/>
          </a:p>
          <a:p>
            <a:r>
              <a:rPr lang="ru-RU" dirty="0" smtClean="0"/>
              <a:t>даты: 22 ноября - 21 декабря, Юпитер, Разум</a:t>
            </a:r>
          </a:p>
          <a:p>
            <a:r>
              <a:rPr lang="ru-RU" dirty="0" smtClean="0">
                <a:hlinkClick r:id="rId11"/>
              </a:rPr>
              <a:t>Знак Зодиака Козерог</a:t>
            </a:r>
            <a:endParaRPr lang="ru-RU" dirty="0" smtClean="0"/>
          </a:p>
          <a:p>
            <a:r>
              <a:rPr lang="ru-RU" dirty="0" smtClean="0"/>
              <a:t>даты: 22 декабря - 20 января, Сатурн, Владыка</a:t>
            </a:r>
          </a:p>
          <a:p>
            <a:r>
              <a:rPr lang="ru-RU" dirty="0" smtClean="0">
                <a:hlinkClick r:id="rId12"/>
              </a:rPr>
              <a:t>Знак Зодиака Водолей</a:t>
            </a:r>
            <a:endParaRPr lang="ru-RU" dirty="0" smtClean="0"/>
          </a:p>
          <a:p>
            <a:r>
              <a:rPr lang="ru-RU" dirty="0" smtClean="0"/>
              <a:t>даты: 21 января - 19 февраля, Уран, Пространство</a:t>
            </a:r>
          </a:p>
          <a:p>
            <a:r>
              <a:rPr lang="ru-RU" dirty="0" smtClean="0">
                <a:hlinkClick r:id="rId13"/>
              </a:rPr>
              <a:t>Знак Зодиака Рыбы</a:t>
            </a:r>
            <a:endParaRPr lang="ru-RU" dirty="0" smtClean="0"/>
          </a:p>
          <a:p>
            <a:r>
              <a:rPr lang="ru-RU" dirty="0" smtClean="0"/>
              <a:t>даты: 20 февраля - 20 марта, Нептун, Вера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10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Соответствие дат рождения и знаков Зодиака учащихся 6 «А» класса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71612"/>
          <a:ext cx="4429124" cy="5026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1500198"/>
                <a:gridCol w="1214446"/>
              </a:tblGrid>
              <a:tr h="483637">
                <a:tc>
                  <a:txBody>
                    <a:bodyPr/>
                    <a:lstStyle/>
                    <a:p>
                      <a:pPr indent="3606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Фамилия имя учащегося 6 «А»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Дата рождения    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Знак зодиака  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Алимурадова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Эсмира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24.06.2001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Рак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Аллилуев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Артем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11.09.2001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Дева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Алехина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Карина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09.04.2001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Овен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Анютенкова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Виктория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22.06.2001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Рак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Артюхина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Арина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19.06.2001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Близнецы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Бабкина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Дарья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15.11.2001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Скорпион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Веселкин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Роман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04.03.2000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Рыбы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Ветлова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Анастасия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20.07.2001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Голубев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Александр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16.11.2000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Скорпион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Горбатова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Мария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25.05.2001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Близнец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Горбунова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Александра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11.11.2001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Скорпион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Горелова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Алиса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19.12.2000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Стрелец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Демиденко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Александр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07.07.2000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Рак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Донских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Дмитрий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13.01.2002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Козерог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ЕрмаковаМаргарита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11.12.2001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Скорпион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Жбанов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Иван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07.05.2002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Телец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570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Жукова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Александра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04.05.2001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Близнец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0" y="1571612"/>
          <a:ext cx="4429124" cy="514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285852"/>
                <a:gridCol w="1214446"/>
              </a:tblGrid>
              <a:tr h="583279">
                <a:tc>
                  <a:txBody>
                    <a:bodyPr/>
                    <a:lstStyle/>
                    <a:p>
                      <a:pPr indent="3606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Фамилия имя учащегося 6 «А»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Дата рождения    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6068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Знак зодиака  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Захаров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Федор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25.05.2001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Близнец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Ивочкин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Данила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21.01.2002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Водолей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Катков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Владимир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14.09.2001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Круглова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Мария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16.04.2001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Овен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Лопаткина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Александра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06.03.2001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Рыбы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Макова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Павлина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12.07.2001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Мамедова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Ксения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13.11.2001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Скорпион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Матюшкина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Дарья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23.01.2002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Водолей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Перцев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Алексей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21.07.2001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Серегин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Иван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05.04.2001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Овен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Смирнов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Максим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30.04.2002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Телец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Тахтоназарова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Александра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26.06.2001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Хлебущева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Злата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07.03.2002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Рыбы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Ховрахова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Виктория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05.10.2001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Весы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4017">
                <a:tc>
                  <a:txBody>
                    <a:bodyPr/>
                    <a:lstStyle/>
                    <a:p>
                      <a:pPr indent="3606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Щепетова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Екатерина</a:t>
                      </a:r>
                      <a:endParaRPr lang="ru-RU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04.05.2001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3606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Телец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45776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0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cxnSp>
        <p:nvCxnSpPr>
          <p:cNvPr id="18" name="Прямая соединительная линия 17"/>
          <p:cNvCxnSpPr>
            <a:stCxn id="14" idx="7"/>
            <a:endCxn id="15" idx="7"/>
          </p:cNvCxnSpPr>
          <p:nvPr/>
        </p:nvCxnSpPr>
        <p:spPr>
          <a:xfrm rot="5400000" flipH="1" flipV="1">
            <a:off x="3193754" y="3592800"/>
            <a:ext cx="642942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6" idx="1"/>
            <a:endCxn id="14" idx="5"/>
          </p:cNvCxnSpPr>
          <p:nvPr/>
        </p:nvCxnSpPr>
        <p:spPr>
          <a:xfrm rot="16200000" flipH="1">
            <a:off x="2449784" y="3164172"/>
            <a:ext cx="1101160" cy="8154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28611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16" idx="1"/>
            <a:endCxn id="15" idx="5"/>
          </p:cNvCxnSpPr>
          <p:nvPr/>
        </p:nvCxnSpPr>
        <p:spPr>
          <a:xfrm rot="16200000" flipH="1">
            <a:off x="2878412" y="2735544"/>
            <a:ext cx="458218" cy="10297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571736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500430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571736" y="2571744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500430" y="300037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357554" y="4071942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 idx="4294967295"/>
          </p:nvPr>
        </p:nvSpPr>
        <p:spPr>
          <a:xfrm>
            <a:off x="5929322" y="1071546"/>
            <a:ext cx="8229600" cy="12509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Координаты звёзд</a:t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А(-5;5), В(-1;3), С(0;2)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ОВЕН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Прямая соединительная линия 54"/>
          <p:cNvCxnSpPr>
            <a:stCxn id="16" idx="6"/>
            <a:endCxn id="15" idx="2"/>
          </p:cNvCxnSpPr>
          <p:nvPr/>
        </p:nvCxnSpPr>
        <p:spPr>
          <a:xfrm>
            <a:off x="4143372" y="3786190"/>
            <a:ext cx="571504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7" idx="1"/>
            <a:endCxn id="18" idx="1"/>
          </p:cNvCxnSpPr>
          <p:nvPr/>
        </p:nvCxnSpPr>
        <p:spPr>
          <a:xfrm rot="16200000" flipV="1">
            <a:off x="3771387" y="3985709"/>
            <a:ext cx="357190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8" idx="1"/>
            <a:endCxn id="19" idx="0"/>
          </p:cNvCxnSpPr>
          <p:nvPr/>
        </p:nvCxnSpPr>
        <p:spPr>
          <a:xfrm rot="16200000" flipV="1">
            <a:off x="3428992" y="3714752"/>
            <a:ext cx="449552" cy="163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3" idx="2"/>
            <a:endCxn id="20" idx="1"/>
          </p:cNvCxnSpPr>
          <p:nvPr/>
        </p:nvCxnSpPr>
        <p:spPr>
          <a:xfrm rot="10800000" flipH="1" flipV="1">
            <a:off x="1857356" y="3214686"/>
            <a:ext cx="1235370" cy="3781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 flipH="1" flipV="1">
            <a:off x="2214546" y="2571744"/>
            <a:ext cx="928694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1" idx="1"/>
            <a:endCxn id="19" idx="5"/>
          </p:cNvCxnSpPr>
          <p:nvPr/>
        </p:nvCxnSpPr>
        <p:spPr>
          <a:xfrm rot="16200000" flipH="1">
            <a:off x="3235602" y="3307048"/>
            <a:ext cx="458218" cy="3153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714876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000496" y="371475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143372" y="435769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714744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3286116" y="321468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3071802" y="292893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1857356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2143108" y="250030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stCxn id="21" idx="1"/>
            <a:endCxn id="22" idx="5"/>
          </p:cNvCxnSpPr>
          <p:nvPr/>
        </p:nvCxnSpPr>
        <p:spPr>
          <a:xfrm rot="16200000" flipV="1">
            <a:off x="3158035" y="3086605"/>
            <a:ext cx="184724" cy="1132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9" idx="6"/>
            <a:endCxn id="20" idx="6"/>
          </p:cNvCxnSpPr>
          <p:nvPr/>
        </p:nvCxnSpPr>
        <p:spPr>
          <a:xfrm flipH="1">
            <a:off x="3214678" y="3643314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6" idx="2"/>
            <a:endCxn id="19" idx="6"/>
          </p:cNvCxnSpPr>
          <p:nvPr/>
        </p:nvCxnSpPr>
        <p:spPr>
          <a:xfrm rot="10800000">
            <a:off x="3643306" y="3643314"/>
            <a:ext cx="357190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3071802" y="357187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3500430" y="357187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071670" y="2143116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00364" y="264318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357554" y="2928934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500430" y="3286124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000496" y="335756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857752" y="3643314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321468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857488" y="3714752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428992" y="400050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86248" y="428625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ТЕЛЕЦ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А(-5;5), В(-1;3), С(0;2), </a:t>
            </a:r>
            <a:r>
              <a:rPr lang="en-US" sz="2000" b="1" dirty="0" smtClean="0"/>
              <a:t>D</a:t>
            </a:r>
            <a:r>
              <a:rPr lang="ru-RU" sz="2000" b="1" dirty="0" smtClean="0"/>
              <a:t>(1;0), </a:t>
            </a:r>
            <a:r>
              <a:rPr lang="en-US" sz="2000" b="1" dirty="0" smtClean="0"/>
              <a:t>E</a:t>
            </a:r>
            <a:r>
              <a:rPr lang="ru-RU" sz="2000" b="1" dirty="0" smtClean="0"/>
              <a:t>(3;-1), </a:t>
            </a:r>
            <a:r>
              <a:rPr lang="en-US" sz="2000" b="1" dirty="0" smtClean="0"/>
              <a:t>F</a:t>
            </a:r>
            <a:r>
              <a:rPr lang="ru-RU" sz="2000" b="1" dirty="0" smtClean="0"/>
              <a:t>(6;-1)</a:t>
            </a:r>
            <a:endParaRPr lang="ru-RU" sz="2000" dirty="0" smtClean="0"/>
          </a:p>
          <a:p>
            <a:r>
              <a:rPr lang="en-US" sz="2000" b="1" dirty="0" smtClean="0"/>
              <a:t>G</a:t>
            </a:r>
            <a:r>
              <a:rPr lang="ru-RU" sz="2000" b="1" dirty="0" smtClean="0"/>
              <a:t>(-6;2),</a:t>
            </a:r>
            <a:r>
              <a:rPr lang="en-US" sz="2000" b="1" dirty="0" smtClean="0"/>
              <a:t>H</a:t>
            </a:r>
            <a:r>
              <a:rPr lang="ru-RU" sz="2000" b="1" dirty="0" smtClean="0"/>
              <a:t> (1;0), </a:t>
            </a:r>
            <a:r>
              <a:rPr lang="en-US" sz="2000" b="1" dirty="0" smtClean="0"/>
              <a:t>K</a:t>
            </a:r>
            <a:r>
              <a:rPr lang="ru-RU" sz="2000" b="1" dirty="0" smtClean="0"/>
              <a:t>(2;-2), </a:t>
            </a:r>
            <a:r>
              <a:rPr lang="en-US" sz="2000" b="1" dirty="0" smtClean="0"/>
              <a:t>L</a:t>
            </a:r>
            <a:r>
              <a:rPr lang="ru-RU" sz="2000" b="1" dirty="0" smtClean="0"/>
              <a:t>(4;-4)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70"/>
          <a:ext cx="4714900" cy="5429294"/>
        </p:xfrm>
        <a:graphic>
          <a:graphicData uri="http://schemas.openxmlformats.org/drawingml/2006/table">
            <a:tbl>
              <a:tblPr/>
              <a:tblGrid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  <a:gridCol w="235745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179753" y="892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571500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7884" y="364331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5716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571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2861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6" name="Овал 15"/>
          <p:cNvSpPr/>
          <p:nvPr/>
        </p:nvSpPr>
        <p:spPr>
          <a:xfrm>
            <a:off x="4214810" y="47863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18" idx="6"/>
            <a:endCxn id="16" idx="2"/>
          </p:cNvCxnSpPr>
          <p:nvPr/>
        </p:nvCxnSpPr>
        <p:spPr>
          <a:xfrm>
            <a:off x="3214678" y="4714884"/>
            <a:ext cx="1000132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9" idx="2"/>
          </p:cNvCxnSpPr>
          <p:nvPr/>
        </p:nvCxnSpPr>
        <p:spPr>
          <a:xfrm>
            <a:off x="3071802" y="4071942"/>
            <a:ext cx="92869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3" idx="5"/>
            <a:endCxn id="25" idx="1"/>
          </p:cNvCxnSpPr>
          <p:nvPr/>
        </p:nvCxnSpPr>
        <p:spPr>
          <a:xfrm rot="16200000" flipH="1">
            <a:off x="4051010" y="3336638"/>
            <a:ext cx="541914" cy="399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21" idx="0"/>
            <a:endCxn id="22" idx="0"/>
          </p:cNvCxnSpPr>
          <p:nvPr/>
        </p:nvCxnSpPr>
        <p:spPr>
          <a:xfrm rot="16200000" flipH="1">
            <a:off x="1821637" y="3464719"/>
            <a:ext cx="64294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28" idx="1"/>
            <a:endCxn id="21" idx="1"/>
          </p:cNvCxnSpPr>
          <p:nvPr/>
        </p:nvCxnSpPr>
        <p:spPr>
          <a:xfrm rot="16200000" flipH="1">
            <a:off x="1771123" y="2842701"/>
            <a:ext cx="214314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34" idx="2"/>
            <a:endCxn id="33" idx="2"/>
          </p:cNvCxnSpPr>
          <p:nvPr/>
        </p:nvCxnSpPr>
        <p:spPr>
          <a:xfrm rot="10800000" flipH="1" flipV="1">
            <a:off x="2071670" y="2592052"/>
            <a:ext cx="714380" cy="511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21" idx="3"/>
            <a:endCxn id="26" idx="6"/>
          </p:cNvCxnSpPr>
          <p:nvPr/>
        </p:nvCxnSpPr>
        <p:spPr>
          <a:xfrm rot="5400000" flipH="1" flipV="1">
            <a:off x="2271189" y="2821777"/>
            <a:ext cx="264828" cy="6220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33" idx="4"/>
            <a:endCxn id="23" idx="2"/>
          </p:cNvCxnSpPr>
          <p:nvPr/>
        </p:nvCxnSpPr>
        <p:spPr>
          <a:xfrm rot="16200000" flipH="1">
            <a:off x="3186665" y="2400855"/>
            <a:ext cx="500066" cy="11275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4107653" y="3893347"/>
            <a:ext cx="315342" cy="5296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29" idx="3"/>
            <a:endCxn id="33" idx="3"/>
          </p:cNvCxnSpPr>
          <p:nvPr/>
        </p:nvCxnSpPr>
        <p:spPr>
          <a:xfrm rot="5400000">
            <a:off x="2702074" y="2303044"/>
            <a:ext cx="500066" cy="2812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21" idx="1"/>
            <a:endCxn id="17" idx="4"/>
          </p:cNvCxnSpPr>
          <p:nvPr/>
        </p:nvCxnSpPr>
        <p:spPr>
          <a:xfrm rot="16200000" flipH="1">
            <a:off x="2092594" y="3164172"/>
            <a:ext cx="979208" cy="9792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8" idx="1"/>
            <a:endCxn id="18" idx="1"/>
          </p:cNvCxnSpPr>
          <p:nvPr/>
        </p:nvCxnSpPr>
        <p:spPr>
          <a:xfrm rot="5400000" flipH="1" flipV="1">
            <a:off x="3092726" y="466437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17" idx="1"/>
            <a:endCxn id="18" idx="4"/>
          </p:cNvCxnSpPr>
          <p:nvPr/>
        </p:nvCxnSpPr>
        <p:spPr>
          <a:xfrm rot="16200000" flipH="1">
            <a:off x="2699817" y="4342899"/>
            <a:ext cx="764894" cy="1219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23" idx="1"/>
            <a:endCxn id="24" idx="2"/>
          </p:cNvCxnSpPr>
          <p:nvPr/>
        </p:nvCxnSpPr>
        <p:spPr>
          <a:xfrm rot="16200000" flipH="1">
            <a:off x="4235734" y="2949858"/>
            <a:ext cx="264828" cy="6934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1643042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071670" y="2500306"/>
            <a:ext cx="173699" cy="183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071802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071670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071670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000364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000496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71487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50056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429124" y="421481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0049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071802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>
            <a:stCxn id="33" idx="3"/>
            <a:endCxn id="26" idx="7"/>
          </p:cNvCxnSpPr>
          <p:nvPr/>
        </p:nvCxnSpPr>
        <p:spPr>
          <a:xfrm rot="5400000">
            <a:off x="2624507" y="2762877"/>
            <a:ext cx="256162" cy="117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571736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786050" y="2571744"/>
            <a:ext cx="173699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Text Box 2"/>
          <p:cNvSpPr txBox="1">
            <a:spLocks noChangeArrowheads="1"/>
          </p:cNvSpPr>
          <p:nvPr/>
        </p:nvSpPr>
        <p:spPr bwMode="auto">
          <a:xfrm>
            <a:off x="2071670" y="2143116"/>
            <a:ext cx="2555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Text Box 3"/>
          <p:cNvSpPr txBox="1">
            <a:spLocks noChangeArrowheads="1"/>
          </p:cNvSpPr>
          <p:nvPr/>
        </p:nvSpPr>
        <p:spPr bwMode="auto">
          <a:xfrm>
            <a:off x="2643174" y="228599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" name="Text Box 5"/>
          <p:cNvSpPr txBox="1">
            <a:spLocks noChangeArrowheads="1"/>
          </p:cNvSpPr>
          <p:nvPr/>
        </p:nvSpPr>
        <p:spPr bwMode="auto">
          <a:xfrm>
            <a:off x="4000496" y="2786058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Text Box 4"/>
          <p:cNvSpPr txBox="1">
            <a:spLocks noChangeArrowheads="1"/>
          </p:cNvSpPr>
          <p:nvPr/>
        </p:nvSpPr>
        <p:spPr bwMode="auto">
          <a:xfrm>
            <a:off x="2928926" y="1714488"/>
            <a:ext cx="255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6" name="Text Box 6"/>
          <p:cNvSpPr txBox="1">
            <a:spLocks noChangeArrowheads="1"/>
          </p:cNvSpPr>
          <p:nvPr/>
        </p:nvSpPr>
        <p:spPr bwMode="auto">
          <a:xfrm>
            <a:off x="4714876" y="3000372"/>
            <a:ext cx="257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Text Box 7"/>
          <p:cNvSpPr txBox="1">
            <a:spLocks noChangeArrowheads="1"/>
          </p:cNvSpPr>
          <p:nvPr/>
        </p:nvSpPr>
        <p:spPr bwMode="auto">
          <a:xfrm>
            <a:off x="4643438" y="3786190"/>
            <a:ext cx="2555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214414" y="278605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1725365" y="3018743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1785918" y="371475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2714612" y="4000504"/>
            <a:ext cx="28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4286248" y="428625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2714612" y="457200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4143372" y="4857760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V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3857620" y="364331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4572000" y="414338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</a:t>
            </a:r>
            <a:endParaRPr lang="ru-RU" dirty="0"/>
          </a:p>
        </p:txBody>
      </p:sp>
      <p:sp>
        <p:nvSpPr>
          <p:cNvPr id="54" name="Заголовок 18"/>
          <p:cNvSpPr txBox="1">
            <a:spLocks/>
          </p:cNvSpPr>
          <p:nvPr/>
        </p:nvSpPr>
        <p:spPr>
          <a:xfrm>
            <a:off x="5929322" y="1071546"/>
            <a:ext cx="2928958" cy="27146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звёзд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b="1" dirty="0" smtClean="0"/>
              <a:t> А (-5; 5), </a:t>
            </a:r>
            <a:r>
              <a:rPr lang="en-US" sz="2000" b="1" dirty="0" smtClean="0"/>
              <a:t>B</a:t>
            </a:r>
            <a:r>
              <a:rPr lang="ru-RU" sz="2000" b="1" dirty="0" smtClean="0"/>
              <a:t>( -2; 5),          С (-1;8),</a:t>
            </a:r>
            <a:r>
              <a:rPr lang="en-US" sz="2000" b="1" dirty="0" smtClean="0"/>
              <a:t>D</a:t>
            </a:r>
            <a:r>
              <a:rPr lang="ru-RU" sz="2000" b="1" dirty="0" smtClean="0"/>
              <a:t>(3;2), </a:t>
            </a:r>
            <a:r>
              <a:rPr lang="en-US" sz="2000" b="1" dirty="0" smtClean="0"/>
              <a:t>E</a:t>
            </a:r>
            <a:r>
              <a:rPr lang="ru-RU" sz="2000" b="1" dirty="0" smtClean="0"/>
              <a:t>(6;1), </a:t>
            </a:r>
            <a:r>
              <a:rPr lang="en-US" sz="2000" b="1" dirty="0" smtClean="0"/>
              <a:t>F</a:t>
            </a:r>
            <a:r>
              <a:rPr lang="ru-RU" sz="2000" b="1" dirty="0" smtClean="0"/>
              <a:t>(5;-1), (-7;3), </a:t>
            </a:r>
            <a:r>
              <a:rPr lang="en-US" sz="2000" b="1" dirty="0" smtClean="0"/>
              <a:t>H</a:t>
            </a:r>
            <a:r>
              <a:rPr lang="ru-RU" sz="2000" b="1" dirty="0" smtClean="0"/>
              <a:t> (-5;2) , </a:t>
            </a:r>
            <a:r>
              <a:rPr lang="en-US" sz="2000" b="1" dirty="0" smtClean="0"/>
              <a:t>K</a:t>
            </a:r>
            <a:r>
              <a:rPr lang="ru-RU" sz="2000" b="1" dirty="0" smtClean="0"/>
              <a:t>(-5;1), </a:t>
            </a:r>
            <a:r>
              <a:rPr lang="en-US" sz="2000" b="1" dirty="0" smtClean="0"/>
              <a:t>L</a:t>
            </a:r>
            <a:r>
              <a:rPr lang="ru-RU" sz="2000" b="1" dirty="0" smtClean="0"/>
              <a:t>(-2;-2), </a:t>
            </a:r>
            <a:r>
              <a:rPr lang="en-US" sz="2000" b="1" dirty="0" smtClean="0"/>
              <a:t>M</a:t>
            </a:r>
            <a:r>
              <a:rPr lang="ru-RU" sz="2000" b="1" dirty="0" smtClean="0"/>
              <a:t>(3;-2),  </a:t>
            </a:r>
            <a:r>
              <a:rPr lang="en-US" sz="2000" b="1" dirty="0" smtClean="0"/>
              <a:t>O</a:t>
            </a:r>
            <a:r>
              <a:rPr lang="ru-RU" sz="2000" b="1" dirty="0" smtClean="0"/>
              <a:t>(5;-3),  </a:t>
            </a:r>
            <a:r>
              <a:rPr lang="en-US" sz="2000" b="1" dirty="0" smtClean="0"/>
              <a:t>X</a:t>
            </a:r>
            <a:r>
              <a:rPr lang="ru-RU" sz="2000" b="1" dirty="0" smtClean="0"/>
              <a:t>(-1;-5),  </a:t>
            </a:r>
            <a:r>
              <a:rPr lang="en-US" sz="2000" b="1" dirty="0" smtClean="0"/>
              <a:t>V</a:t>
            </a:r>
            <a:r>
              <a:rPr lang="ru-RU" sz="2000" b="1" dirty="0" smtClean="0"/>
              <a:t>(4;-5) </a:t>
            </a:r>
            <a:endParaRPr lang="ru-RU" sz="2000" dirty="0" smtClean="0"/>
          </a:p>
          <a:p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357158" y="142852"/>
          <a:ext cx="6096000" cy="8229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5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Близнецы 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361</TotalTime>
  <Words>809</Words>
  <PresentationFormat>Экран (4:3)</PresentationFormat>
  <Paragraphs>380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Модульная</vt:lpstr>
      <vt:lpstr>Знаки зодиака на координатной плоскости </vt:lpstr>
      <vt:lpstr>Цель Работы: Рассмотреть знаки зодиака, через теорию координатной плоскости. </vt:lpstr>
      <vt:lpstr>1. История возникновения координат. </vt:lpstr>
      <vt:lpstr>2. Изучение зодиакальных созвездий. </vt:lpstr>
      <vt:lpstr>Описание знаков Зодиака, даты их действия.  </vt:lpstr>
      <vt:lpstr>Соответствие дат рождения и знаков Зодиака учащихся 6 «А» класса</vt:lpstr>
      <vt:lpstr>Координаты звёзд А(-5;5), В(-1;3), С(0;2)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3. Применение координатной плоскости</vt:lpstr>
      <vt:lpstr>Заключение: </vt:lpstr>
      <vt:lpstr>Задание: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34</cp:revision>
  <dcterms:modified xsi:type="dcterms:W3CDTF">2014-05-15T10:02:50Z</dcterms:modified>
</cp:coreProperties>
</file>