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img_url=http://img0.liveinternet.ru/images/attach/c/0/48/107/48107369_030bs6.jpg&amp;uinfo=sw-1345-sh-598-fw-0-fh-448-pd-1&amp;text=%D0%BE%D1%81%D0%B5%D0%BD%D1%8C%20%D0%BA%D0%B0%D1%80%D1%82%D0%B8%D0%BD%D0%BA%D0%B8&amp;noreask=1&amp;pos=27&amp;lr=1093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myjulia.ru/data/cache/2009/02/05/33428_2560-110x0.jpg&amp;uinfo=sw-1345-sh-598-fw-0-fh-448-pd-1&amp;text=%D1%82%D1%83%D1%80%D0%B3%D0%B5%D0%BD%D0%B5%D0%B2%20%D0%BA%D0%B0%D1%80%D1%82%D0%B8%D0%BD%D0%BA%D0%B8&amp;noreask=1&amp;pos=1&amp;lr=1093&amp;rpt=simage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Великое русское </a:t>
            </a:r>
            <a:r>
              <a:rPr lang="ru-RU" b="1" dirty="0" smtClean="0">
                <a:solidFill>
                  <a:srgbClr val="C00000"/>
                </a:solidFill>
              </a:rPr>
              <a:t>слово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Великое русское </a:t>
            </a:r>
            <a:r>
              <a:rPr lang="ru-RU" sz="6000" b="1" dirty="0" smtClean="0">
                <a:solidFill>
                  <a:srgbClr val="C00000"/>
                </a:solidFill>
              </a:rPr>
              <a:t>слово</a:t>
            </a:r>
            <a:endParaRPr lang="ru-RU" sz="6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       И </a:t>
            </a:r>
            <a:r>
              <a:rPr lang="ru-RU" dirty="0" smtClean="0">
                <a:solidFill>
                  <a:schemeClr val="bg1"/>
                </a:solidFill>
              </a:rPr>
              <a:t>мы сохраним тебя, </a:t>
            </a:r>
            <a:r>
              <a:rPr lang="ru-RU" b="1" dirty="0" smtClean="0">
                <a:solidFill>
                  <a:srgbClr val="C00000"/>
                </a:solidFill>
              </a:rPr>
              <a:t>русская речь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         Великое </a:t>
            </a:r>
            <a:r>
              <a:rPr lang="ru-RU" dirty="0" smtClean="0">
                <a:solidFill>
                  <a:srgbClr val="C00000"/>
                </a:solidFill>
              </a:rPr>
              <a:t>русское </a:t>
            </a:r>
            <a:r>
              <a:rPr lang="ru-RU" b="1" dirty="0" smtClean="0">
                <a:solidFill>
                  <a:srgbClr val="C00000"/>
                </a:solidFill>
              </a:rPr>
              <a:t>слово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               </a:t>
            </a:r>
            <a:r>
              <a:rPr lang="ru-RU" dirty="0" smtClean="0">
                <a:solidFill>
                  <a:schemeClr val="bg1"/>
                </a:solidFill>
              </a:rPr>
              <a:t>Свободным </a:t>
            </a:r>
            <a:r>
              <a:rPr lang="ru-RU" dirty="0" smtClean="0">
                <a:solidFill>
                  <a:schemeClr val="bg1"/>
                </a:solidFill>
              </a:rPr>
              <a:t>и чистым тебя пронесем,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</a:t>
            </a:r>
            <a:r>
              <a:rPr lang="ru-RU" dirty="0" smtClean="0">
                <a:solidFill>
                  <a:schemeClr val="bg1"/>
                </a:solidFill>
              </a:rPr>
              <a:t>       И </a:t>
            </a:r>
            <a:r>
              <a:rPr lang="ru-RU" dirty="0" smtClean="0">
                <a:solidFill>
                  <a:schemeClr val="bg1"/>
                </a:solidFill>
              </a:rPr>
              <a:t>внукам дадим, и от плена спасем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     </a:t>
            </a:r>
            <a:r>
              <a:rPr lang="ru-RU" b="1" dirty="0" smtClean="0">
                <a:solidFill>
                  <a:schemeClr val="bg1"/>
                </a:solidFill>
              </a:rPr>
              <a:t>       Навеки</a:t>
            </a:r>
            <a:r>
              <a:rPr lang="ru-RU" dirty="0" smtClean="0">
                <a:solidFill>
                  <a:schemeClr val="bg1"/>
                </a:solidFill>
              </a:rPr>
              <a:t>!                                        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                                              А</a:t>
            </a:r>
            <a:r>
              <a:rPr lang="ru-RU" b="1" dirty="0" smtClean="0">
                <a:solidFill>
                  <a:schemeClr val="bg1"/>
                </a:solidFill>
              </a:rPr>
              <a:t>. Ахматова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http://the100.ru/images/womens/id917/4600.jpg"/>
          <p:cNvPicPr/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0" y="1556792"/>
            <a:ext cx="2051720" cy="4608512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Русские писатели о языке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Во дни сомнений, во дни тягостных раздумий о судьбах моей Родины – ты один мне поддержка и опора, о </a:t>
            </a:r>
            <a:r>
              <a:rPr lang="ru-RU" b="1" dirty="0" smtClean="0">
                <a:solidFill>
                  <a:srgbClr val="C00000"/>
                </a:solidFill>
              </a:rPr>
              <a:t>великий, могучий, правдивый и свободный русский язык</a:t>
            </a:r>
            <a:r>
              <a:rPr lang="ru-RU" b="1" dirty="0" smtClean="0">
                <a:solidFill>
                  <a:schemeClr val="bg1"/>
                </a:solidFill>
              </a:rPr>
              <a:t>! … Но нельзя верить, чтобы такой язык не был дан великому народу. (И.С.Тургенев)</a:t>
            </a: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Язык – история народа. (А.И.Куприн)</a:t>
            </a: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Величайшее богатство народа – его язык. (М.А.Шолохов)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Пословицы и поговорки о языке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Язык – </a:t>
            </a:r>
            <a:r>
              <a:rPr lang="ru-RU" dirty="0" smtClean="0">
                <a:solidFill>
                  <a:schemeClr val="bg1"/>
                </a:solidFill>
              </a:rPr>
              <a:t>к </a:t>
            </a:r>
            <a:r>
              <a:rPr lang="ru-RU" dirty="0" smtClean="0">
                <a:solidFill>
                  <a:schemeClr val="bg1"/>
                </a:solidFill>
              </a:rPr>
              <a:t>знанию </a:t>
            </a:r>
            <a:r>
              <a:rPr lang="ru-RU" dirty="0" smtClean="0">
                <a:solidFill>
                  <a:schemeClr val="bg1"/>
                </a:solidFill>
              </a:rPr>
              <a:t>ключ.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Без </a:t>
            </a:r>
            <a:r>
              <a:rPr lang="ru-RU" dirty="0" smtClean="0">
                <a:solidFill>
                  <a:schemeClr val="bg1"/>
                </a:solidFill>
              </a:rPr>
              <a:t>языка </a:t>
            </a:r>
            <a:r>
              <a:rPr lang="ru-RU" dirty="0" smtClean="0">
                <a:solidFill>
                  <a:schemeClr val="bg1"/>
                </a:solidFill>
              </a:rPr>
              <a:t>и колокол </a:t>
            </a:r>
            <a:r>
              <a:rPr lang="ru-RU" dirty="0" smtClean="0">
                <a:solidFill>
                  <a:schemeClr val="bg1"/>
                </a:solidFill>
              </a:rPr>
              <a:t>нем.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Не спеши языком – торопись делом.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Острый язык – дарование, длинный язык – </a:t>
            </a:r>
            <a:r>
              <a:rPr lang="ru-RU" dirty="0" smtClean="0">
                <a:solidFill>
                  <a:schemeClr val="bg1"/>
                </a:solidFill>
              </a:rPr>
              <a:t>наказание.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Язык до Киева доведет.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Язык телу якорь.</a:t>
            </a:r>
          </a:p>
          <a:p>
            <a:pPr algn="ctr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C00000"/>
                </a:solidFill>
              </a:rPr>
              <a:t>Адыгейские </a:t>
            </a:r>
            <a:r>
              <a:rPr lang="ru-RU" sz="4900" b="1" dirty="0" smtClean="0">
                <a:solidFill>
                  <a:srgbClr val="C00000"/>
                </a:solidFill>
              </a:rPr>
              <a:t>пословицы </a:t>
            </a:r>
            <a:r>
              <a:rPr lang="ru-RU" b="1" dirty="0" smtClean="0">
                <a:solidFill>
                  <a:srgbClr val="FFC000"/>
                </a:solidFill>
              </a:rPr>
              <a:t/>
            </a:r>
            <a:br>
              <a:rPr lang="ru-RU" b="1" dirty="0" smtClean="0">
                <a:solidFill>
                  <a:srgbClr val="FFC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 fontScale="70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Языком мастер, а делом левша.</a:t>
            </a:r>
            <a:endParaRPr lang="ru-RU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Чья речь сладка, тот и змею из норы выманит.</a:t>
            </a:r>
            <a:endParaRPr lang="ru-RU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Видишь голову медведя - не ищи его след.</a:t>
            </a:r>
            <a:endParaRPr lang="ru-RU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Не брани и не хвали того, кто не испытан тобою ни в деле, ни в пути.</a:t>
            </a:r>
            <a:endParaRPr lang="ru-RU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Рана от сабли заживет, от языка – нет.</a:t>
            </a:r>
            <a:endParaRPr lang="ru-RU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Соревнующиеся богатеют, а строящие друг другу козни разоряются.</a:t>
            </a:r>
            <a:endParaRPr lang="ru-RU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Своих птенцов и грач считает красивыми.</a:t>
            </a:r>
            <a:endParaRPr lang="ru-RU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Что говорят в народе, то правда.</a:t>
            </a:r>
            <a:endParaRPr lang="ru-RU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Кому нет дела до тебя, тому о своей головной боли не рассказывай.</a:t>
            </a:r>
            <a:endParaRPr lang="ru-RU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Кто своего места не знает, тот без места останется.</a:t>
            </a:r>
            <a:endParaRPr lang="ru-RU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Если сердце не смотрит, то и глаза не видят.</a:t>
            </a:r>
            <a:endParaRPr lang="ru-RU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 всякого дела свой черед.</a:t>
            </a:r>
            <a:endParaRPr lang="ru-RU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4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Составить </a:t>
            </a:r>
            <a:r>
              <a:rPr lang="ru-RU" sz="4000" b="1" dirty="0" err="1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синквейн</a:t>
            </a:r>
            <a:r>
              <a:rPr lang="ru-RU" sz="4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на тему: </a:t>
            </a:r>
            <a:br>
              <a:rPr lang="ru-RU" sz="4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«Знатоки и любители русского языка»</a:t>
            </a:r>
            <a:r>
              <a:rPr lang="ru-RU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 fontScale="70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Синквейн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состоит из пяти строк: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 строка – это существительное, заключающее в себе тему;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 строка – это два прилагательных, определяющих первое существительное;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 строка – состоит из трех слов, одно из которых – опорный глагол;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 строка – заключает в себе отношение автора к теме разговора;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 строка – синоним к первому слову, вывод.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Например, </a:t>
            </a:r>
            <a:r>
              <a:rPr lang="ru-RU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синквейн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на тему «</a:t>
            </a:r>
            <a:r>
              <a:rPr lang="ru-RU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Осень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Осень</a:t>
            </a:r>
            <a:endParaRPr lang="ru-RU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Яркая, красивая,</a:t>
            </a:r>
            <a:endParaRPr lang="ru-RU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Сводит поэтов с ума.</a:t>
            </a:r>
            <a:endParaRPr lang="ru-RU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Жду с нетерпением это время года.</a:t>
            </a:r>
            <a:endParaRPr lang="ru-RU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Очей очарованье!</a:t>
            </a:r>
            <a:endParaRPr lang="ru-RU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" name="Рисунок 3" descr="http://im3-tub-ru.yandex.net/i?id=10177750-41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789040"/>
            <a:ext cx="3384376" cy="2304256"/>
          </a:xfrm>
          <a:prstGeom prst="rect">
            <a:avLst/>
          </a:prstGeom>
          <a:noFill/>
          <a:ln w="9525">
            <a:solidFill>
              <a:srgbClr val="E02C7D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Берегите наш русский язык</a:t>
            </a:r>
            <a:r>
              <a:rPr lang="ru-RU" b="1" dirty="0" smtClean="0">
                <a:solidFill>
                  <a:srgbClr val="FFC000"/>
                </a:solidFill>
              </a:rPr>
              <a:t/>
            </a:r>
            <a:br>
              <a:rPr lang="ru-RU" b="1" dirty="0" smtClean="0">
                <a:solidFill>
                  <a:srgbClr val="FFC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Русский язык.</a:t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Великий, могучий.</a:t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Существует, развивается, обогащается.</a:t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Берегите наш русский язык</a:t>
            </a:r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Люди!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Синквейн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Русский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язык.</a:t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Нужный, важный.</a:t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Учитесь писать, думать.</a:t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Русский язык самый важный для человека!</a:t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должны его знать!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Синквейн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476672"/>
            <a:ext cx="4546848" cy="5904656"/>
          </a:xfrm>
          <a:solidFill>
            <a:schemeClr val="tx2"/>
          </a:solidFill>
        </p:spPr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По праву </a:t>
            </a:r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русский язык 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велик и могуч.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Помните слова И.С.Тургенева: «</a:t>
            </a:r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Берегите наш язык, наш прекрасный русский язык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это клад, это достояние, переданное нам нашими предшественниками! Обращайтесь почтительно с этим могущественным орудием; в руках умелых оно в состоянии совершать чудеса!»</a:t>
            </a:r>
          </a:p>
          <a:p>
            <a:endParaRPr lang="ru-RU" dirty="0"/>
          </a:p>
        </p:txBody>
      </p:sp>
      <p:pic>
        <p:nvPicPr>
          <p:cNvPr id="6" name="Содержимое 5" descr="http://im7-tub-ru.yandex.net/i?id=87389555-45-72&amp;n=21">
            <a:hlinkClick r:id="rId2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539552" y="908720"/>
            <a:ext cx="3024336" cy="511256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Источники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Презентация «Могущество слова»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Презентацию подготовила: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Куадже</a:t>
            </a:r>
            <a:r>
              <a:rPr lang="ru-RU" dirty="0" smtClean="0">
                <a:solidFill>
                  <a:schemeClr val="bg1"/>
                </a:solidFill>
              </a:rPr>
              <a:t> Ася </a:t>
            </a:r>
            <a:r>
              <a:rPr lang="ru-RU" dirty="0" err="1" smtClean="0">
                <a:solidFill>
                  <a:schemeClr val="bg1"/>
                </a:solidFill>
              </a:rPr>
              <a:t>Шумафовна</a:t>
            </a:r>
            <a:r>
              <a:rPr lang="ru-RU" dirty="0" smtClean="0">
                <a:solidFill>
                  <a:schemeClr val="bg1"/>
                </a:solidFill>
              </a:rPr>
              <a:t>, учитель русского языка и литературы ГБОУ «Адыгейская республиканская гимназия»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Майкоп, 2014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462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Великое русское слово</vt:lpstr>
      <vt:lpstr>Русские писатели о языке</vt:lpstr>
      <vt:lpstr>Пословицы и поговорки о языке</vt:lpstr>
      <vt:lpstr>Адыгейские пословицы  </vt:lpstr>
      <vt:lpstr>Составить синквейн на тему:  «Знатоки и любители русского языка» </vt:lpstr>
      <vt:lpstr>Берегите наш русский язык </vt:lpstr>
      <vt:lpstr>Слайд 7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Великое русское слово</dc:title>
  <dc:creator>Асечка!</dc:creator>
  <cp:lastModifiedBy>Эля</cp:lastModifiedBy>
  <cp:revision>10</cp:revision>
  <dcterms:created xsi:type="dcterms:W3CDTF">2014-08-24T07:04:02Z</dcterms:created>
  <dcterms:modified xsi:type="dcterms:W3CDTF">2014-08-24T07:45:24Z</dcterms:modified>
</cp:coreProperties>
</file>