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053" autoAdjust="0"/>
  </p:normalViewPr>
  <p:slideViewPr>
    <p:cSldViewPr>
      <p:cViewPr varScale="1">
        <p:scale>
          <a:sx n="49" d="100"/>
          <a:sy n="49" d="100"/>
        </p:scale>
        <p:origin x="-90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4214E-B5F3-465A-8514-EE90D16DCB95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722E4-B9C5-4087-9CA0-8187D487F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36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i="0" u="sng" dirty="0" smtClean="0">
                <a:solidFill>
                  <a:srgbClr val="000000"/>
                </a:solidFill>
                <a:effectLst/>
                <a:latin typeface="Arial"/>
              </a:rPr>
              <a:t>Распределительная </a:t>
            </a:r>
            <a:r>
              <a:rPr lang="ru-RU" b="1" i="0" u="sng" dirty="0" err="1" smtClean="0">
                <a:solidFill>
                  <a:srgbClr val="000000"/>
                </a:solidFill>
                <a:effectLst/>
                <a:latin typeface="Arial"/>
              </a:rPr>
              <a:t>работа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/>
              </a:rPr>
              <a:t>болит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 переносица, собрание переносится, чистая водица, не буду с ним водиться, белая курица, вулкан курится,  какая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/>
              </a:rPr>
              <a:t>разница,нельзя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 дразниться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722E4-B9C5-4087-9CA0-8187D487F2C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903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ru-RU" sz="1200" b="0" i="0" u="sng" dirty="0" smtClean="0">
                <a:solidFill>
                  <a:srgbClr val="000000"/>
                </a:solidFill>
                <a:effectLst/>
                <a:latin typeface="Arial"/>
              </a:rPr>
              <a:t>4.</a:t>
            </a:r>
            <a:r>
              <a:rPr lang="ru-RU" sz="1200" b="1" i="0" u="sng" dirty="0" smtClean="0">
                <a:solidFill>
                  <a:srgbClr val="000000"/>
                </a:solidFill>
                <a:effectLst/>
                <a:latin typeface="Arial"/>
              </a:rPr>
              <a:t>Дополнительный дидактический материал</a:t>
            </a:r>
            <a:r>
              <a:rPr lang="ru-RU" sz="1200" b="0" i="0" u="sng" dirty="0" smtClean="0">
                <a:solidFill>
                  <a:srgbClr val="000000"/>
                </a:solidFill>
                <a:effectLst/>
                <a:latin typeface="Arial"/>
              </a:rPr>
              <a:t>.</a:t>
            </a:r>
            <a:endParaRPr lang="ru-RU" sz="1200" b="0" i="0" dirty="0" smtClean="0">
              <a:solidFill>
                <a:srgbClr val="000000"/>
              </a:solidFill>
              <a:effectLst/>
              <a:latin typeface="Arial"/>
            </a:endParaRPr>
          </a:p>
          <a:p>
            <a:pPr algn="l" rtl="0"/>
            <a:r>
              <a:rPr lang="ru-RU" sz="1200" b="1" i="0" dirty="0" smtClean="0">
                <a:solidFill>
                  <a:srgbClr val="000000"/>
                </a:solidFill>
                <a:effectLst/>
                <a:latin typeface="Arial"/>
              </a:rPr>
              <a:t>4а. Синичья скороговорка.</a:t>
            </a:r>
            <a:endParaRPr lang="ru-RU" sz="1200" b="0" i="0" dirty="0" smtClean="0">
              <a:solidFill>
                <a:srgbClr val="000000"/>
              </a:solidFill>
              <a:effectLst/>
              <a:latin typeface="Arial"/>
            </a:endParaRPr>
          </a:p>
          <a:p>
            <a:pPr algn="l" rtl="0"/>
            <a:r>
              <a:rPr lang="ru-RU" sz="1200" b="0" i="0" dirty="0" smtClean="0">
                <a:solidFill>
                  <a:srgbClr val="000000"/>
                </a:solidFill>
                <a:effectLst/>
                <a:latin typeface="Arial"/>
              </a:rPr>
              <a:t>Солнце садится, струится водица,</a:t>
            </a:r>
          </a:p>
          <a:p>
            <a:pPr algn="l" rtl="0"/>
            <a:r>
              <a:rPr lang="ru-RU" sz="1200" b="0" i="0" dirty="0" smtClean="0">
                <a:solidFill>
                  <a:srgbClr val="000000"/>
                </a:solidFill>
                <a:effectLst/>
                <a:latin typeface="Arial"/>
              </a:rPr>
              <a:t>Птица –синица в водицу глядится,</a:t>
            </a:r>
          </a:p>
          <a:p>
            <a:pPr algn="l" rtl="0"/>
            <a:r>
              <a:rPr lang="ru-RU" sz="1200" b="0" i="0" dirty="0" smtClean="0">
                <a:solidFill>
                  <a:srgbClr val="000000"/>
                </a:solidFill>
                <a:effectLst/>
                <a:latin typeface="Arial"/>
              </a:rPr>
              <a:t>Чистой водицы синица напьётся-</a:t>
            </a:r>
          </a:p>
          <a:p>
            <a:pPr algn="l" rtl="0"/>
            <a:r>
              <a:rPr lang="ru-RU" sz="1200" b="0" i="0" dirty="0" smtClean="0">
                <a:solidFill>
                  <a:srgbClr val="000000"/>
                </a:solidFill>
                <a:effectLst/>
                <a:latin typeface="Arial"/>
              </a:rPr>
              <a:t>Славно сегодня </a:t>
            </a:r>
            <a:r>
              <a:rPr lang="ru-RU" sz="1200" b="0" i="0" dirty="0" err="1" smtClean="0">
                <a:solidFill>
                  <a:srgbClr val="000000"/>
                </a:solidFill>
                <a:effectLst/>
                <a:latin typeface="Arial"/>
              </a:rPr>
              <a:t>звенится</a:t>
            </a:r>
            <a:r>
              <a:rPr lang="ru-RU" sz="1200" b="0" i="0" dirty="0" smtClean="0">
                <a:solidFill>
                  <a:srgbClr val="000000"/>
                </a:solidFill>
                <a:effectLst/>
                <a:latin typeface="Arial"/>
              </a:rPr>
              <a:t>-поётся.</a:t>
            </a:r>
          </a:p>
          <a:p>
            <a:pPr algn="l" rtl="0"/>
            <a:r>
              <a:rPr lang="ru-RU" sz="1200" b="1" i="0" dirty="0" smtClean="0">
                <a:solidFill>
                  <a:srgbClr val="000000"/>
                </a:solidFill>
                <a:effectLst/>
                <a:latin typeface="Arial"/>
              </a:rPr>
              <a:t>4б. Сентябрьская скороговорка.</a:t>
            </a:r>
            <a:endParaRPr lang="ru-RU" sz="1200" b="0" i="0" dirty="0" smtClean="0">
              <a:solidFill>
                <a:srgbClr val="000000"/>
              </a:solidFill>
              <a:effectLst/>
              <a:latin typeface="Arial"/>
            </a:endParaRPr>
          </a:p>
          <a:p>
            <a:pPr algn="l" rtl="0"/>
            <a:r>
              <a:rPr lang="ru-RU" sz="1200" b="0" i="0" dirty="0" smtClean="0">
                <a:solidFill>
                  <a:srgbClr val="000000"/>
                </a:solidFill>
                <a:effectLst/>
                <a:latin typeface="Arial"/>
              </a:rPr>
              <a:t>Все клёны стали рыжие,</a:t>
            </a:r>
          </a:p>
          <a:p>
            <a:pPr algn="l" rtl="0"/>
            <a:r>
              <a:rPr lang="ru-RU" sz="1200" b="0" i="0" dirty="0" smtClean="0">
                <a:solidFill>
                  <a:srgbClr val="000000"/>
                </a:solidFill>
                <a:effectLst/>
                <a:latin typeface="Arial"/>
              </a:rPr>
              <a:t>И ни один не дразнится:</a:t>
            </a:r>
          </a:p>
          <a:p>
            <a:pPr algn="l" rtl="0"/>
            <a:r>
              <a:rPr lang="ru-RU" sz="1200" b="0" i="0" dirty="0" smtClean="0">
                <a:solidFill>
                  <a:srgbClr val="000000"/>
                </a:solidFill>
                <a:effectLst/>
                <a:latin typeface="Arial"/>
              </a:rPr>
              <a:t>Раз всё равно все рыжие-</a:t>
            </a:r>
          </a:p>
          <a:p>
            <a:pPr algn="l" rtl="0"/>
            <a:r>
              <a:rPr lang="ru-RU" sz="1200" b="0" i="0" dirty="0" smtClean="0">
                <a:solidFill>
                  <a:srgbClr val="000000"/>
                </a:solidFill>
                <a:effectLst/>
                <a:latin typeface="Arial"/>
              </a:rPr>
              <a:t>Кому какая разница.</a:t>
            </a:r>
          </a:p>
          <a:p>
            <a:pPr algn="l" rtl="0"/>
            <a:r>
              <a:rPr lang="ru-RU" sz="1200" b="1" i="0" dirty="0" smtClean="0">
                <a:solidFill>
                  <a:srgbClr val="000000"/>
                </a:solidFill>
                <a:effectLst/>
                <a:latin typeface="Arial"/>
              </a:rPr>
              <a:t>4г. Прибаутка.</a:t>
            </a:r>
            <a:endParaRPr lang="ru-RU" sz="1200" b="0" i="0" dirty="0" smtClean="0">
              <a:solidFill>
                <a:srgbClr val="000000"/>
              </a:solidFill>
              <a:effectLst/>
              <a:latin typeface="Arial"/>
            </a:endParaRPr>
          </a:p>
          <a:p>
            <a:pPr algn="l" rtl="0"/>
            <a:r>
              <a:rPr lang="ru-RU" sz="1200" b="0" i="0" dirty="0" smtClean="0">
                <a:solidFill>
                  <a:srgbClr val="000000"/>
                </a:solidFill>
                <a:effectLst/>
                <a:latin typeface="Arial"/>
              </a:rPr>
              <a:t>На болоте стоит пень,</a:t>
            </a:r>
          </a:p>
          <a:p>
            <a:pPr algn="l" rtl="0"/>
            <a:r>
              <a:rPr lang="ru-RU" sz="1200" b="0" i="0" dirty="0" smtClean="0">
                <a:solidFill>
                  <a:srgbClr val="000000"/>
                </a:solidFill>
                <a:effectLst/>
                <a:latin typeface="Arial"/>
              </a:rPr>
              <a:t>Шевелиться ему лень.</a:t>
            </a:r>
          </a:p>
          <a:p>
            <a:pPr algn="l" rtl="0"/>
            <a:r>
              <a:rPr lang="ru-RU" sz="1200" b="0" i="0" dirty="0" smtClean="0">
                <a:solidFill>
                  <a:srgbClr val="000000"/>
                </a:solidFill>
                <a:effectLst/>
                <a:latin typeface="Arial"/>
              </a:rPr>
              <a:t>Шея не ворочается,</a:t>
            </a:r>
          </a:p>
          <a:p>
            <a:pPr algn="l" rtl="0"/>
            <a:r>
              <a:rPr lang="ru-RU" sz="1200" b="0" i="0" dirty="0" smtClean="0">
                <a:solidFill>
                  <a:srgbClr val="000000"/>
                </a:solidFill>
                <a:effectLst/>
                <a:latin typeface="Arial"/>
              </a:rPr>
              <a:t>А посмеяться хочется.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722E4-B9C5-4087-9CA0-8187D487F2C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904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722E4-B9C5-4087-9CA0-8187D487F2C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775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CD1D-DC3C-4296-9C55-5EF16FCC8665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EE62-2274-4EF8-8444-22682DC2C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710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CD1D-DC3C-4296-9C55-5EF16FCC8665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EE62-2274-4EF8-8444-22682DC2C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957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CD1D-DC3C-4296-9C55-5EF16FCC8665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EE62-2274-4EF8-8444-22682DC2C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764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CD1D-DC3C-4296-9C55-5EF16FCC8665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EE62-2274-4EF8-8444-22682DC2C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613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CD1D-DC3C-4296-9C55-5EF16FCC8665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EE62-2274-4EF8-8444-22682DC2C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874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CD1D-DC3C-4296-9C55-5EF16FCC8665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EE62-2274-4EF8-8444-22682DC2C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707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CD1D-DC3C-4296-9C55-5EF16FCC8665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EE62-2274-4EF8-8444-22682DC2C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497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CD1D-DC3C-4296-9C55-5EF16FCC8665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EE62-2274-4EF8-8444-22682DC2C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766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CD1D-DC3C-4296-9C55-5EF16FCC8665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EE62-2274-4EF8-8444-22682DC2C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684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CD1D-DC3C-4296-9C55-5EF16FCC8665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EE62-2274-4EF8-8444-22682DC2C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2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CD1D-DC3C-4296-9C55-5EF16FCC8665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EE62-2274-4EF8-8444-22682DC2C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762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FCD1D-DC3C-4296-9C55-5EF16FCC8665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4EE62-2274-4EF8-8444-22682DC2C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65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ТСЯ и ТЬСЯ в глаголах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5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405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Запишите только словосочетания глагол + наречие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b="1" dirty="0" smtClean="0"/>
              <a:t>Дверь тихонько отворилась,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/>
              <a:t>И царевна очутилась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/>
              <a:t>В светлой горнице; кругом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/>
              <a:t>Лавки, крытые ковром…</a:t>
            </a:r>
          </a:p>
          <a:p>
            <a:pPr marL="0" indent="0">
              <a:spcBef>
                <a:spcPts val="0"/>
              </a:spcBef>
              <a:buNone/>
            </a:pPr>
            <a:endParaRPr lang="ru-RU" b="1" dirty="0"/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/>
              <a:t>Дом царевна обошла,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/>
              <a:t>Всё порядком убрала,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/>
              <a:t>Засветила Богу свечку,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/>
              <a:t>Затопила жарко печку,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/>
              <a:t>На полати взобралась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/>
              <a:t>И тихонько улеглась.</a:t>
            </a:r>
          </a:p>
        </p:txBody>
      </p:sp>
    </p:spTree>
    <p:extLst>
      <p:ext uri="{BB962C8B-B14F-4D97-AF65-F5344CB8AC3E}">
        <p14:creationId xmlns:p14="http://schemas.microsoft.com/office/powerpoint/2010/main" val="64826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Если ЧТО ДЕЛАТЬ? ЧТО  СДЕЛАТЬ? </a:t>
            </a:r>
          </a:p>
          <a:p>
            <a:r>
              <a:rPr lang="ru-RU" dirty="0" smtClean="0"/>
              <a:t>Значит, в глаголе пишем –ТЬСЯ</a:t>
            </a:r>
          </a:p>
          <a:p>
            <a:pPr marL="0" indent="0">
              <a:buNone/>
            </a:pPr>
            <a:r>
              <a:rPr lang="ru-RU" dirty="0" smtClean="0"/>
              <a:t>Если ЧТО ДЕЛАЕТ? ЧТО СДЕЛАЕТ?</a:t>
            </a:r>
          </a:p>
          <a:p>
            <a:r>
              <a:rPr lang="ru-RU" dirty="0" smtClean="0"/>
              <a:t>Значит, в глаголе пишем –ТСЯ.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643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b="1" i="0" dirty="0" err="1" smtClean="0">
                <a:solidFill>
                  <a:srgbClr val="000000"/>
                </a:solidFill>
                <a:effectLst/>
                <a:latin typeface="Arial"/>
              </a:rPr>
              <a:t>Пунктуационо</a:t>
            </a:r>
            <a:r>
              <a:rPr lang="ru-RU" sz="3100" b="1" i="0" dirty="0" smtClean="0">
                <a:solidFill>
                  <a:srgbClr val="000000"/>
                </a:solidFill>
                <a:effectLst/>
                <a:latin typeface="Arial"/>
              </a:rPr>
              <a:t>-орфографическая разминка. Спишите. Расставьте пропущенные  буквы и знаки. Вставьте и объясните графически </a:t>
            </a:r>
            <a:br>
              <a:rPr lang="ru-RU" sz="3100" b="1" i="0" dirty="0" smtClean="0">
                <a:solidFill>
                  <a:srgbClr val="000000"/>
                </a:solidFill>
                <a:effectLst/>
                <a:latin typeface="Arial"/>
              </a:rPr>
            </a:br>
            <a:r>
              <a:rPr lang="ru-RU" sz="3100" b="1" i="0" dirty="0" smtClean="0">
                <a:solidFill>
                  <a:srgbClr val="000000"/>
                </a:solidFill>
                <a:effectLst/>
                <a:latin typeface="Arial"/>
              </a:rPr>
              <a:t>-</a:t>
            </a:r>
            <a:r>
              <a:rPr lang="ru-RU" sz="3100" b="1" i="0" dirty="0" err="1" smtClean="0">
                <a:solidFill>
                  <a:srgbClr val="000000"/>
                </a:solidFill>
                <a:effectLst/>
                <a:latin typeface="Arial"/>
              </a:rPr>
              <a:t>ться</a:t>
            </a:r>
            <a:r>
              <a:rPr lang="ru-RU" sz="3100" b="1" i="0" dirty="0" smtClean="0">
                <a:solidFill>
                  <a:srgbClr val="000000"/>
                </a:solidFill>
                <a:effectLst/>
                <a:latin typeface="Arial"/>
              </a:rPr>
              <a:t>  или –</a:t>
            </a:r>
            <a:r>
              <a:rPr lang="ru-RU" sz="3100" b="1" i="0" dirty="0" err="1" smtClean="0">
                <a:solidFill>
                  <a:srgbClr val="000000"/>
                </a:solidFill>
                <a:effectLst/>
                <a:latin typeface="Arial"/>
              </a:rPr>
              <a:t>тся</a:t>
            </a:r>
            <a:r>
              <a:rPr lang="ru-RU" sz="3100" b="1" i="0" dirty="0" smtClean="0">
                <a:solidFill>
                  <a:srgbClr val="000000"/>
                </a:solidFill>
                <a:effectLst/>
                <a:latin typeface="Arial"/>
              </a:rPr>
              <a:t>.</a:t>
            </a:r>
            <a:r>
              <a:rPr lang="ru-RU" sz="3100" b="0" i="0" dirty="0" smtClean="0">
                <a:solidFill>
                  <a:srgbClr val="000000"/>
                </a:solidFill>
                <a:effectLst/>
                <a:latin typeface="Arial"/>
              </a:rPr>
              <a:t/>
            </a:r>
            <a:br>
              <a:rPr lang="ru-RU" sz="3100" b="0" i="0" dirty="0" smtClean="0">
                <a:solidFill>
                  <a:srgbClr val="000000"/>
                </a:solidFill>
                <a:effectLst/>
                <a:latin typeface="Arial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Алиса нашла ящик поудобнее чтобы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/>
              </a:rPr>
              <a:t>усес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… на него. </a:t>
            </a: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Пираты решили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/>
              </a:rPr>
              <a:t>укры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… в город…  до завтра, а потом верну… на космодром. Но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/>
              </a:rPr>
              <a:t>сначал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… надо было зам…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/>
              </a:rPr>
              <a:t>скирова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…</a:t>
            </a: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Мы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/>
              </a:rPr>
              <a:t>каже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… с вами где-то уже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/>
              </a:rPr>
              <a:t>встр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…ч…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/>
              </a:rPr>
              <a:t>лись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.</a:t>
            </a: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Вы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/>
              </a:rPr>
              <a:t>разумее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… завтра придёте вовремя.</a:t>
            </a: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Коля ты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/>
              </a:rPr>
              <a:t>каже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… х…тел что-то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/>
              </a:rPr>
              <a:t>ск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….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/>
              </a:rPr>
              <a:t>зать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.</a:t>
            </a: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Всё замерло в природе, ничто не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/>
              </a:rPr>
              <a:t>шелохнё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… ни листик  ни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/>
              </a:rPr>
              <a:t>тр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…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/>
              </a:rPr>
              <a:t>винка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646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Вставьте пропуски, </a:t>
            </a:r>
            <a:br>
              <a:rPr lang="ru-RU" dirty="0" smtClean="0"/>
            </a:br>
            <a:r>
              <a:rPr lang="ru-RU" dirty="0" smtClean="0"/>
              <a:t>применяя правило: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ru-RU" b="1" dirty="0">
                <a:solidFill>
                  <a:srgbClr val="000000"/>
                </a:solidFill>
                <a:latin typeface="Arial"/>
              </a:rPr>
              <a:t>На болоте стоит пень,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0000"/>
                </a:solidFill>
                <a:latin typeface="Arial"/>
              </a:rPr>
              <a:t>Шевели…</a:t>
            </a:r>
            <a:r>
              <a:rPr lang="ru-RU" b="1" dirty="0" err="1" smtClean="0">
                <a:solidFill>
                  <a:srgbClr val="000000"/>
                </a:solidFill>
                <a:latin typeface="Arial"/>
              </a:rPr>
              <a:t>ся</a:t>
            </a:r>
            <a:r>
              <a:rPr lang="ru-RU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Arial"/>
              </a:rPr>
              <a:t>ему лень.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b="1" dirty="0">
                <a:solidFill>
                  <a:srgbClr val="000000"/>
                </a:solidFill>
                <a:latin typeface="Arial"/>
              </a:rPr>
              <a:t>Шея не </a:t>
            </a:r>
            <a:r>
              <a:rPr lang="ru-RU" b="1" dirty="0" err="1" smtClean="0">
                <a:solidFill>
                  <a:srgbClr val="000000"/>
                </a:solidFill>
                <a:latin typeface="Arial"/>
              </a:rPr>
              <a:t>ворочае</a:t>
            </a:r>
            <a:r>
              <a:rPr lang="ru-RU" b="1" dirty="0" smtClean="0">
                <a:solidFill>
                  <a:srgbClr val="FF0000"/>
                </a:solidFill>
                <a:latin typeface="Arial"/>
              </a:rPr>
              <a:t>…</a:t>
            </a:r>
            <a:r>
              <a:rPr lang="ru-RU" b="1" dirty="0" err="1" smtClean="0">
                <a:solidFill>
                  <a:srgbClr val="000000"/>
                </a:solidFill>
                <a:latin typeface="Arial"/>
              </a:rPr>
              <a:t>ся</a:t>
            </a:r>
            <a:r>
              <a:rPr lang="ru-RU" b="1" dirty="0">
                <a:solidFill>
                  <a:srgbClr val="000000"/>
                </a:solidFill>
                <a:latin typeface="Arial"/>
              </a:rPr>
              <a:t>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b="1" dirty="0">
                <a:solidFill>
                  <a:srgbClr val="000000"/>
                </a:solidFill>
                <a:latin typeface="Arial"/>
              </a:rPr>
              <a:t>А </a:t>
            </a:r>
            <a:r>
              <a:rPr lang="ru-RU" b="1" dirty="0" err="1" smtClean="0">
                <a:solidFill>
                  <a:srgbClr val="000000"/>
                </a:solidFill>
                <a:latin typeface="Arial"/>
              </a:rPr>
              <a:t>посмея</a:t>
            </a:r>
            <a:r>
              <a:rPr lang="ru-RU" b="1" dirty="0" smtClean="0">
                <a:solidFill>
                  <a:srgbClr val="FF0000"/>
                </a:solidFill>
                <a:latin typeface="Arial"/>
              </a:rPr>
              <a:t>…</a:t>
            </a:r>
            <a:r>
              <a:rPr lang="ru-RU" b="1" dirty="0" err="1" smtClean="0">
                <a:solidFill>
                  <a:srgbClr val="000000"/>
                </a:solidFill>
                <a:latin typeface="Arial"/>
              </a:rPr>
              <a:t>ся</a:t>
            </a:r>
            <a:r>
              <a:rPr lang="ru-RU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Arial"/>
              </a:rPr>
              <a:t>хоч</a:t>
            </a:r>
            <a:r>
              <a:rPr lang="ru-RU" b="1" dirty="0" err="1" smtClean="0">
                <a:latin typeface="Arial"/>
              </a:rPr>
              <a:t>е</a:t>
            </a:r>
            <a:r>
              <a:rPr lang="ru-RU" b="1" dirty="0" smtClean="0">
                <a:solidFill>
                  <a:srgbClr val="FF0000"/>
                </a:solidFill>
                <a:latin typeface="Arial"/>
              </a:rPr>
              <a:t>…</a:t>
            </a:r>
            <a:r>
              <a:rPr lang="ru-RU" b="1" dirty="0" err="1" smtClean="0">
                <a:solidFill>
                  <a:srgbClr val="000000"/>
                </a:solidFill>
                <a:latin typeface="Arial"/>
              </a:rPr>
              <a:t>ся</a:t>
            </a:r>
            <a:r>
              <a:rPr lang="ru-RU" b="1" dirty="0">
                <a:solidFill>
                  <a:srgbClr val="000000"/>
                </a:solidFill>
                <a:latin typeface="Arial"/>
              </a:rPr>
              <a:t>.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9114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ru-RU" b="1" dirty="0">
                <a:solidFill>
                  <a:srgbClr val="000000"/>
                </a:solidFill>
                <a:latin typeface="Arial"/>
              </a:rPr>
              <a:t>На болоте стоит пень,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b="1" dirty="0">
                <a:solidFill>
                  <a:srgbClr val="000000"/>
                </a:solidFill>
                <a:latin typeface="Arial"/>
              </a:rPr>
              <a:t>Шевели</a:t>
            </a:r>
            <a:r>
              <a:rPr lang="ru-RU" b="1" dirty="0">
                <a:solidFill>
                  <a:srgbClr val="FF0000"/>
                </a:solidFill>
                <a:latin typeface="Arial"/>
              </a:rPr>
              <a:t>ть</a:t>
            </a:r>
            <a:r>
              <a:rPr lang="ru-RU" b="1" dirty="0">
                <a:solidFill>
                  <a:srgbClr val="000000"/>
                </a:solidFill>
                <a:latin typeface="Arial"/>
              </a:rPr>
              <a:t>ся ему лень.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b="1" dirty="0">
                <a:solidFill>
                  <a:srgbClr val="000000"/>
                </a:solidFill>
                <a:latin typeface="Arial"/>
              </a:rPr>
              <a:t>Шея не вороча</a:t>
            </a:r>
            <a:r>
              <a:rPr lang="ru-RU" b="1" dirty="0">
                <a:solidFill>
                  <a:srgbClr val="FF0000"/>
                </a:solidFill>
                <a:latin typeface="Arial"/>
              </a:rPr>
              <a:t>ет</a:t>
            </a:r>
            <a:r>
              <a:rPr lang="ru-RU" b="1" dirty="0">
                <a:solidFill>
                  <a:srgbClr val="000000"/>
                </a:solidFill>
                <a:latin typeface="Arial"/>
              </a:rPr>
              <a:t>ся,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b="1" dirty="0">
                <a:solidFill>
                  <a:srgbClr val="000000"/>
                </a:solidFill>
                <a:latin typeface="Arial"/>
              </a:rPr>
              <a:t>А посмея</a:t>
            </a:r>
            <a:r>
              <a:rPr lang="ru-RU" b="1" dirty="0">
                <a:solidFill>
                  <a:srgbClr val="FF0000"/>
                </a:solidFill>
                <a:latin typeface="Arial"/>
              </a:rPr>
              <a:t>ть</a:t>
            </a:r>
            <a:r>
              <a:rPr lang="ru-RU" b="1" dirty="0">
                <a:solidFill>
                  <a:srgbClr val="000000"/>
                </a:solidFill>
                <a:latin typeface="Arial"/>
              </a:rPr>
              <a:t>ся хоч</a:t>
            </a:r>
            <a:r>
              <a:rPr lang="ru-RU" b="1" dirty="0">
                <a:solidFill>
                  <a:srgbClr val="FF0000"/>
                </a:solidFill>
                <a:latin typeface="Arial"/>
              </a:rPr>
              <a:t>ет</a:t>
            </a:r>
            <a:r>
              <a:rPr lang="ru-RU" b="1" dirty="0">
                <a:solidFill>
                  <a:srgbClr val="000000"/>
                </a:solidFill>
                <a:latin typeface="Arial"/>
              </a:rPr>
              <a:t>ся.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59524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Спишите, </a:t>
            </a:r>
            <a:br>
              <a:rPr lang="ru-RU" dirty="0" smtClean="0"/>
            </a:br>
            <a:r>
              <a:rPr lang="ru-RU" dirty="0" smtClean="0"/>
              <a:t>вставьте пропущенные буквы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(Не)</a:t>
            </a:r>
            <a:r>
              <a:rPr lang="ru-RU" dirty="0" err="1" smtClean="0"/>
              <a:t>навид</a:t>
            </a:r>
            <a:r>
              <a:rPr lang="ru-RU" dirty="0" smtClean="0"/>
              <a:t>…ш… лень</a:t>
            </a:r>
          </a:p>
          <a:p>
            <a:r>
              <a:rPr lang="ru-RU" dirty="0" smtClean="0"/>
              <a:t>(не)</a:t>
            </a:r>
            <a:r>
              <a:rPr lang="ru-RU" dirty="0" err="1" smtClean="0"/>
              <a:t>упуст</a:t>
            </a:r>
            <a:r>
              <a:rPr lang="ru-RU" dirty="0" smtClean="0"/>
              <a:t>…м возможность</a:t>
            </a:r>
          </a:p>
          <a:p>
            <a:r>
              <a:rPr lang="ru-RU" dirty="0" smtClean="0"/>
              <a:t>Они (не)смотр…т</a:t>
            </a:r>
          </a:p>
          <a:p>
            <a:r>
              <a:rPr lang="ru-RU" dirty="0" smtClean="0"/>
              <a:t>(не)</a:t>
            </a:r>
            <a:r>
              <a:rPr lang="ru-RU" dirty="0" err="1" smtClean="0"/>
              <a:t>хоч</a:t>
            </a:r>
            <a:r>
              <a:rPr lang="ru-RU" dirty="0" smtClean="0"/>
              <a:t>…т…</a:t>
            </a:r>
            <a:r>
              <a:rPr lang="ru-RU" dirty="0" err="1" smtClean="0"/>
              <a:t>ся</a:t>
            </a:r>
            <a:r>
              <a:rPr lang="ru-RU" dirty="0" smtClean="0"/>
              <a:t> </a:t>
            </a:r>
            <a:r>
              <a:rPr lang="ru-RU" dirty="0" err="1" smtClean="0"/>
              <a:t>занимат</a:t>
            </a:r>
            <a:r>
              <a:rPr lang="ru-RU" dirty="0" smtClean="0"/>
              <a:t>…</a:t>
            </a:r>
            <a:r>
              <a:rPr lang="ru-RU" dirty="0" err="1" smtClean="0"/>
              <a:t>ся</a:t>
            </a:r>
            <a:endParaRPr lang="ru-RU" dirty="0" smtClean="0"/>
          </a:p>
          <a:p>
            <a:r>
              <a:rPr lang="ru-RU" dirty="0" smtClean="0"/>
              <a:t>Дело (не)дела…т…</a:t>
            </a:r>
            <a:r>
              <a:rPr lang="ru-RU" dirty="0" err="1" smtClean="0"/>
              <a:t>ся</a:t>
            </a:r>
            <a:endParaRPr lang="ru-RU" dirty="0" smtClean="0"/>
          </a:p>
          <a:p>
            <a:r>
              <a:rPr lang="ru-RU" dirty="0" smtClean="0"/>
              <a:t>(не)</a:t>
            </a:r>
            <a:r>
              <a:rPr lang="ru-RU" dirty="0" err="1" smtClean="0"/>
              <a:t>догон</a:t>
            </a:r>
            <a:r>
              <a:rPr lang="ru-RU" dirty="0" smtClean="0"/>
              <a:t>…ш… автобус</a:t>
            </a:r>
          </a:p>
          <a:p>
            <a:r>
              <a:rPr lang="ru-RU" dirty="0" smtClean="0"/>
              <a:t>Дети (не)купа…т…</a:t>
            </a:r>
            <a:r>
              <a:rPr lang="ru-RU" dirty="0" err="1" smtClean="0"/>
              <a:t>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617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Подведение итогов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вы знаете о глаголе как части речи?</a:t>
            </a:r>
          </a:p>
          <a:p>
            <a:r>
              <a:rPr lang="ru-RU" dirty="0" smtClean="0"/>
              <a:t>Какие правила правописания глаголов мы повторили?</a:t>
            </a:r>
          </a:p>
          <a:p>
            <a:r>
              <a:rPr lang="ru-RU" dirty="0" smtClean="0"/>
              <a:t>Какие правила для вас кажутся трудными?</a:t>
            </a:r>
          </a:p>
          <a:p>
            <a:r>
              <a:rPr lang="ru-RU" dirty="0" smtClean="0"/>
              <a:t>Какие ошибки вы делаете при написании глаголов?</a:t>
            </a:r>
          </a:p>
          <a:p>
            <a:r>
              <a:rPr lang="ru-RU" dirty="0" smtClean="0"/>
              <a:t>Что представляется вам легким в теме «Глагол»?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78393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314</Words>
  <Application>Microsoft Office PowerPoint</Application>
  <PresentationFormat>Экран (4:3)</PresentationFormat>
  <Paragraphs>70</Paragraphs>
  <Slides>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ТСЯ и ТЬСЯ в глаголах</vt:lpstr>
      <vt:lpstr>Запишите только словосочетания глагол + наречие</vt:lpstr>
      <vt:lpstr>Правило</vt:lpstr>
      <vt:lpstr>Пунктуационо-орфографическая разминка. Спишите. Расставьте пропущенные  буквы и знаки. Вставьте и объясните графически  -ться  или –тся. </vt:lpstr>
      <vt:lpstr>Вставьте пропуски,  применяя правило:</vt:lpstr>
      <vt:lpstr>Проверка:</vt:lpstr>
      <vt:lpstr>Спишите,  вставьте пропущенные буквы</vt:lpstr>
      <vt:lpstr>Подведение итогов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ТСЯ и ТЬСЯ в глаголах</dc:title>
  <dc:creator>User</dc:creator>
  <cp:lastModifiedBy>Olga</cp:lastModifiedBy>
  <cp:revision>12</cp:revision>
  <dcterms:created xsi:type="dcterms:W3CDTF">2013-09-28T11:13:40Z</dcterms:created>
  <dcterms:modified xsi:type="dcterms:W3CDTF">2014-08-20T12:30:40Z</dcterms:modified>
</cp:coreProperties>
</file>