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6" r:id="rId4"/>
    <p:sldId id="258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4" d="100"/>
          <a:sy n="74" d="100"/>
        </p:scale>
        <p:origin x="-118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3CF6-D1AD-440B-8D40-4C03CA3B6D0C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D025-9FB8-4F4E-9BF1-C2B5823AA65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3CF6-D1AD-440B-8D40-4C03CA3B6D0C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D025-9FB8-4F4E-9BF1-C2B5823AA6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3CF6-D1AD-440B-8D40-4C03CA3B6D0C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D025-9FB8-4F4E-9BF1-C2B5823AA6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3CF6-D1AD-440B-8D40-4C03CA3B6D0C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D025-9FB8-4F4E-9BF1-C2B5823AA6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3CF6-D1AD-440B-8D40-4C03CA3B6D0C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D025-9FB8-4F4E-9BF1-C2B5823AA65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3CF6-D1AD-440B-8D40-4C03CA3B6D0C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D025-9FB8-4F4E-9BF1-C2B5823AA6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3CF6-D1AD-440B-8D40-4C03CA3B6D0C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D025-9FB8-4F4E-9BF1-C2B5823AA6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3CF6-D1AD-440B-8D40-4C03CA3B6D0C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D025-9FB8-4F4E-9BF1-C2B5823AA6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3CF6-D1AD-440B-8D40-4C03CA3B6D0C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D025-9FB8-4F4E-9BF1-C2B5823AA6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3CF6-D1AD-440B-8D40-4C03CA3B6D0C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D025-9FB8-4F4E-9BF1-C2B5823AA6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3CF6-D1AD-440B-8D40-4C03CA3B6D0C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A5D025-9FB8-4F4E-9BF1-C2B5823AA65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713CF6-D1AD-440B-8D40-4C03CA3B6D0C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A5D025-9FB8-4F4E-9BF1-C2B5823AA65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du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pb.rabota.ru/guide/professii__.html" TargetMode="External"/><Relationship Id="rId2" Type="http://schemas.openxmlformats.org/officeDocument/2006/relationships/hyperlink" Target="http://atlas.rosminzdrav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udvsem.ru/" TargetMode="External"/><Relationship Id="rId2" Type="http://schemas.openxmlformats.org/officeDocument/2006/relationships/hyperlink" Target="http://www.gks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spb.r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ru/" TargetMode="External"/><Relationship Id="rId2" Type="http://schemas.openxmlformats.org/officeDocument/2006/relationships/hyperlink" Target="http://univer-rating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eloros.ru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rsr-olymp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496944" cy="230124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Как </a:t>
            </a:r>
            <a:r>
              <a:rPr lang="ru-RU" sz="7200" dirty="0" smtClean="0"/>
              <a:t>выбирать</a:t>
            </a:r>
            <a:br>
              <a:rPr lang="ru-RU" sz="7200" dirty="0" smtClean="0"/>
            </a:br>
            <a:r>
              <a:rPr lang="ru-RU" sz="7200" dirty="0" smtClean="0"/>
              <a:t>профессию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373216"/>
            <a:ext cx="7416824" cy="1124744"/>
          </a:xfrm>
        </p:spPr>
        <p:txBody>
          <a:bodyPr>
            <a:normAutofit/>
          </a:bodyPr>
          <a:lstStyle/>
          <a:p>
            <a:r>
              <a:rPr lang="ru-RU" dirty="0" smtClean="0"/>
              <a:t>Педагог-психолог </a:t>
            </a:r>
            <a:r>
              <a:rPr lang="ru-RU" dirty="0" smtClean="0"/>
              <a:t>ГБОУ СОШ №490</a:t>
            </a:r>
            <a:br>
              <a:rPr lang="ru-RU" dirty="0" smtClean="0"/>
            </a:br>
            <a:r>
              <a:rPr lang="ru-RU" dirty="0" err="1" smtClean="0"/>
              <a:t>Радчук</a:t>
            </a:r>
            <a:r>
              <a:rPr lang="ru-RU" dirty="0" smtClean="0"/>
              <a:t> </a:t>
            </a:r>
            <a:r>
              <a:rPr lang="ru-RU" dirty="0" smtClean="0"/>
              <a:t>Т.В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Выбор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колледжа, техникума </a:t>
            </a:r>
            <a:r>
              <a:rPr lang="ru-RU" b="1" dirty="0" smtClean="0"/>
              <a:t>или лицея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Среднее </a:t>
            </a:r>
            <a:r>
              <a:rPr lang="ru-RU" sz="2000" dirty="0" smtClean="0"/>
              <a:t>профессиональное образование возможно получить в учреждениях профессионального образования нескольких типов</a:t>
            </a:r>
            <a:r>
              <a:rPr lang="en-US" sz="2000" dirty="0" smtClean="0"/>
              <a:t>: </a:t>
            </a:r>
            <a:r>
              <a:rPr lang="ru-RU" sz="2000" dirty="0" smtClean="0"/>
              <a:t>техникум, колледж, институт, академия, университет. По творческим направлениям (художественное, музыкальное), а также по медицине учреждения могут иметь статус  училища. У перечисленных учебных заведений должна быть лицензия и свидетельство о государственной аккредитации, в приложении должен быть указан перечень программ среднего профессионального образования повышенного или базового уровня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Информацию о Днях открытых дверей можно получить на сайтах учебных заведений или в соответствующем разделе Федерального интернет-портала «Российское образование» </a:t>
            </a:r>
            <a:r>
              <a:rPr lang="ru-RU" sz="2000" dirty="0" smtClean="0"/>
              <a:t>(</a:t>
            </a:r>
            <a:r>
              <a:rPr lang="en-US" sz="2000" dirty="0" smtClean="0">
                <a:hlinkClick r:id="rId2"/>
              </a:rPr>
              <a:t>edu.ru</a:t>
            </a:r>
            <a:r>
              <a:rPr lang="en-US" sz="2000" dirty="0" smtClean="0"/>
              <a:t>).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244827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Осознанный выбор профессии – залог успешной профессиональной карьеры!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340768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/>
              <a:t>Дорогие старшеклассники! </a:t>
            </a:r>
            <a:endParaRPr lang="ru-RU" sz="2800" dirty="0" smtClean="0"/>
          </a:p>
          <a:p>
            <a:pPr>
              <a:buNone/>
            </a:pPr>
            <a:endParaRPr lang="ru-RU" sz="2800" dirty="0"/>
          </a:p>
          <a:p>
            <a:pPr>
              <a:buNone/>
            </a:pPr>
            <a:r>
              <a:rPr lang="ru-RU" sz="2800" dirty="0" smtClean="0"/>
              <a:t>Выбор </a:t>
            </a:r>
            <a:r>
              <a:rPr lang="ru-RU" sz="2800" dirty="0"/>
              <a:t>профессии – это первое ответственное решение, которое Вы должны принять самостоятельно, проанализировав множество факторов, в том числе свои личностные </a:t>
            </a:r>
            <a:r>
              <a:rPr lang="ru-RU" sz="2800" dirty="0" smtClean="0"/>
              <a:t>особенности, состояние </a:t>
            </a:r>
            <a:r>
              <a:rPr lang="ru-RU" sz="2800" dirty="0"/>
              <a:t>здоровья, советы родителей, друзей и учителей в школе, специалистов по профориентации. </a:t>
            </a:r>
          </a:p>
        </p:txBody>
      </p:sp>
    </p:spTree>
    <p:extLst>
      <p:ext uri="{BB962C8B-B14F-4D97-AF65-F5344CB8AC3E}">
        <p14:creationId xmlns:p14="http://schemas.microsoft.com/office/powerpoint/2010/main" val="244660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25202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400" b="1" dirty="0" smtClean="0"/>
              <a:t>УДАЧИ</a:t>
            </a:r>
            <a:r>
              <a:rPr lang="ru-RU" sz="5400" b="1" dirty="0"/>
              <a:t>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01115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76096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Оптимальный</a:t>
            </a:r>
            <a:r>
              <a:rPr lang="ru-RU" b="1" dirty="0" smtClean="0"/>
              <a:t> выбор профессии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848192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Основой правильного выбора профессии </a:t>
            </a:r>
            <a:r>
              <a:rPr lang="ru-RU" sz="2400" dirty="0" smtClean="0"/>
              <a:t>является информационная </a:t>
            </a:r>
            <a:r>
              <a:rPr lang="ru-RU" sz="2400" dirty="0" smtClean="0"/>
              <a:t>готовность. Для того, чтобы не </a:t>
            </a:r>
            <a:r>
              <a:rPr lang="ru-RU" sz="2400" dirty="0" smtClean="0"/>
              <a:t>ошибиться, </a:t>
            </a:r>
            <a:r>
              <a:rPr lang="ru-RU" sz="2400" dirty="0" smtClean="0"/>
              <a:t>Вам необходимо собрать максимум </a:t>
            </a:r>
            <a:r>
              <a:rPr lang="ru-RU" sz="2400" dirty="0" smtClean="0"/>
              <a:t>достоверной </a:t>
            </a:r>
            <a:r>
              <a:rPr lang="ru-RU" sz="2400" dirty="0" smtClean="0"/>
              <a:t>и полной информации</a:t>
            </a:r>
            <a:r>
              <a:rPr lang="en-US" sz="2400" dirty="0" smtClean="0"/>
              <a:t>: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О себе </a:t>
            </a:r>
            <a:r>
              <a:rPr lang="ru-RU" sz="2400" dirty="0" smtClean="0"/>
              <a:t>(личных </a:t>
            </a:r>
            <a:r>
              <a:rPr lang="ru-RU" sz="2400" dirty="0" smtClean="0"/>
              <a:t>качествах, способностях и возможностях)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О мире профессий (многообразии профессионального мира, содержании профессий, их </a:t>
            </a:r>
            <a:r>
              <a:rPr lang="ru-RU" sz="2400" dirty="0" smtClean="0"/>
              <a:t>востребованности </a:t>
            </a:r>
            <a:r>
              <a:rPr lang="ru-RU" sz="2400" dirty="0" smtClean="0"/>
              <a:t>на современном рынке труда)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О системе профессионального образования (путях получения профессии, учебных заведениях)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зар\Desktop\мамины работы\g3GqItV5gp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7164288" cy="46357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652120" y="2924944"/>
            <a:ext cx="3096344" cy="36933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Хочу</a:t>
            </a:r>
            <a:r>
              <a:rPr lang="ru-RU" dirty="0" smtClean="0"/>
              <a:t> – Ваши склонности, интересы, </a:t>
            </a:r>
            <a:r>
              <a:rPr lang="ru-RU" dirty="0" smtClean="0"/>
              <a:t>желания.</a:t>
            </a:r>
          </a:p>
          <a:p>
            <a:endParaRPr lang="ru-RU" dirty="0" smtClean="0"/>
          </a:p>
          <a:p>
            <a:r>
              <a:rPr lang="ru-RU" b="1" dirty="0" smtClean="0"/>
              <a:t>Могу</a:t>
            </a:r>
            <a:r>
              <a:rPr lang="ru-RU" dirty="0" smtClean="0"/>
              <a:t> – Ваши способности к той или иной деятельности, уровень обучаемости и состояние </a:t>
            </a:r>
            <a:r>
              <a:rPr lang="ru-RU" dirty="0" smtClean="0"/>
              <a:t>здоровья.</a:t>
            </a:r>
          </a:p>
          <a:p>
            <a:endParaRPr lang="ru-RU" dirty="0" smtClean="0"/>
          </a:p>
          <a:p>
            <a:r>
              <a:rPr lang="ru-RU" b="1" dirty="0" smtClean="0"/>
              <a:t>Надо</a:t>
            </a:r>
            <a:r>
              <a:rPr lang="ru-RU" dirty="0" smtClean="0"/>
              <a:t> – насколько востребована заинтересовавшая Вас профессия на рынке </a:t>
            </a:r>
            <a:r>
              <a:rPr lang="ru-RU" dirty="0" smtClean="0"/>
              <a:t>труда.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136904" cy="43204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«Волшебная формула»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7829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Мир профессий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 smtClean="0"/>
              <a:t>Профессиограмма</a:t>
            </a:r>
            <a:r>
              <a:rPr lang="ru-RU" b="1" dirty="0" smtClean="0"/>
              <a:t> </a:t>
            </a:r>
            <a:r>
              <a:rPr lang="ru-RU" dirty="0" smtClean="0"/>
              <a:t> </a:t>
            </a:r>
            <a:r>
              <a:rPr lang="ru-RU" sz="2400" dirty="0" smtClean="0"/>
              <a:t>(от лат.</a:t>
            </a:r>
            <a:r>
              <a:rPr lang="en-US" sz="2400" dirty="0" smtClean="0"/>
              <a:t> </a:t>
            </a:r>
            <a:r>
              <a:rPr lang="en-US" sz="2400" dirty="0" err="1" smtClean="0"/>
              <a:t>Professio</a:t>
            </a:r>
            <a:r>
              <a:rPr lang="en-US" sz="2400" dirty="0" smtClean="0"/>
              <a:t> –</a:t>
            </a:r>
            <a:r>
              <a:rPr lang="ru-RU" sz="2400" dirty="0" smtClean="0"/>
              <a:t> специальность, </a:t>
            </a:r>
            <a:r>
              <a:rPr lang="en-US" sz="2400" dirty="0" err="1" smtClean="0"/>
              <a:t>Gramma</a:t>
            </a:r>
            <a:r>
              <a:rPr lang="en-US" sz="2400" dirty="0" smtClean="0"/>
              <a:t> – </a:t>
            </a:r>
            <a:r>
              <a:rPr lang="ru-RU" sz="2400" dirty="0" smtClean="0"/>
              <a:t>запись) </a:t>
            </a:r>
            <a:r>
              <a:rPr lang="ru-RU" sz="2400" dirty="0" smtClean="0"/>
              <a:t>– описание </a:t>
            </a:r>
            <a:r>
              <a:rPr lang="ru-RU" sz="2400" dirty="0" smtClean="0"/>
              <a:t>профессии, которое составлено на основе анализа профессиональной деятельности. </a:t>
            </a:r>
            <a:r>
              <a:rPr lang="ru-RU" sz="2400" dirty="0" err="1" smtClean="0"/>
              <a:t>Профессиограмма</a:t>
            </a:r>
            <a:r>
              <a:rPr lang="ru-RU" sz="2400" dirty="0" smtClean="0"/>
              <a:t> включает в себя общую характеристику </a:t>
            </a:r>
            <a:r>
              <a:rPr lang="ru-RU" sz="2400" dirty="0" smtClean="0"/>
              <a:t>профессии </a:t>
            </a:r>
            <a:r>
              <a:rPr lang="ru-RU" sz="2400" dirty="0" smtClean="0"/>
              <a:t>(описание основного содержания, предмета и условий труда</a:t>
            </a:r>
            <a:r>
              <a:rPr lang="ru-RU" sz="2400" dirty="0" smtClean="0"/>
              <a:t>), перечень </a:t>
            </a:r>
            <a:r>
              <a:rPr lang="ru-RU" sz="2400" dirty="0" smtClean="0"/>
              <a:t>требований, которые профессия предъявляет человеку (образование, личностные качества), а также перспективы карьерного роста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Подробное описание содержания, условий труда, требований к  профессиям </a:t>
            </a:r>
            <a:r>
              <a:rPr lang="ru-RU" sz="2400" dirty="0" smtClean="0"/>
              <a:t>(</a:t>
            </a:r>
            <a:r>
              <a:rPr lang="en-US" sz="2400" dirty="0" smtClean="0">
                <a:hlinkClick r:id="rId2"/>
              </a:rPr>
              <a:t>atlas.rosminzdrav.ru</a:t>
            </a:r>
            <a:r>
              <a:rPr lang="en-US" sz="2400" dirty="0" smtClean="0"/>
              <a:t>, </a:t>
            </a:r>
            <a:r>
              <a:rPr lang="en-US" sz="2400" dirty="0" smtClean="0">
                <a:hlinkClick r:id="rId3"/>
              </a:rPr>
              <a:t>spb.rabota.ru/guide/professii</a:t>
            </a:r>
            <a:r>
              <a:rPr lang="en-US" sz="2400" dirty="0" smtClean="0">
                <a:hlinkClick r:id="rId3"/>
              </a:rPr>
              <a:t>_.html</a:t>
            </a:r>
            <a:r>
              <a:rPr lang="en-US" sz="2400" dirty="0" smtClean="0"/>
              <a:t>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Информация </a:t>
            </a:r>
            <a:r>
              <a:rPr lang="ru-RU" b="1" dirty="0" smtClean="0"/>
              <a:t>о рынке труда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Федеральная служба государственной статистики (</a:t>
            </a:r>
            <a:r>
              <a:rPr lang="en-US" sz="2400" dirty="0" smtClean="0">
                <a:hlinkClick r:id="rId2"/>
              </a:rPr>
              <a:t>www.gks.ru</a:t>
            </a:r>
            <a:r>
              <a:rPr lang="en-US" sz="2400" dirty="0" smtClean="0"/>
              <a:t>): </a:t>
            </a:r>
            <a:r>
              <a:rPr lang="ru-RU" sz="2400" dirty="0" smtClean="0"/>
              <a:t> официальная </a:t>
            </a:r>
            <a:r>
              <a:rPr lang="ru-RU" sz="2400" dirty="0" smtClean="0"/>
              <a:t>статистическая информация о занятости и заработной плате в </a:t>
            </a:r>
            <a:r>
              <a:rPr lang="ru-RU" sz="2400" dirty="0" smtClean="0"/>
              <a:t>России.</a:t>
            </a:r>
            <a:endParaRPr lang="ru-RU" sz="2400" dirty="0" smtClean="0"/>
          </a:p>
          <a:p>
            <a:r>
              <a:rPr lang="ru-RU" sz="2400" dirty="0" smtClean="0"/>
              <a:t>Общероссийский банк вакансий Федеральной службы по труду и занятости России (</a:t>
            </a:r>
            <a:r>
              <a:rPr lang="en-US" sz="2400" dirty="0" smtClean="0">
                <a:hlinkClick r:id="rId3"/>
              </a:rPr>
              <a:t>www.trudvsem.ru</a:t>
            </a:r>
            <a:r>
              <a:rPr lang="en-US" sz="2400" dirty="0" smtClean="0"/>
              <a:t>):</a:t>
            </a:r>
            <a:r>
              <a:rPr lang="ru-RU" sz="2400" dirty="0" smtClean="0"/>
              <a:t> информация о рынке труда России, наиболее востребованные профессии и </a:t>
            </a:r>
            <a:r>
              <a:rPr lang="ru-RU" sz="2400" dirty="0" smtClean="0"/>
              <a:t>должности.</a:t>
            </a:r>
            <a:endParaRPr lang="ru-RU" sz="2400" dirty="0" smtClean="0"/>
          </a:p>
          <a:p>
            <a:r>
              <a:rPr lang="ru-RU" sz="2400" dirty="0" smtClean="0"/>
              <a:t>Комитет по труду и занятости населения Санкт-Петербурга (</a:t>
            </a:r>
            <a:r>
              <a:rPr lang="en-US" sz="2400" dirty="0" smtClean="0">
                <a:hlinkClick r:id="rId4"/>
              </a:rPr>
              <a:t>www.rspb.ru</a:t>
            </a:r>
            <a:r>
              <a:rPr lang="en-US" sz="2400" dirty="0" smtClean="0"/>
              <a:t>): </a:t>
            </a:r>
            <a:r>
              <a:rPr lang="ru-RU" sz="2400" dirty="0" smtClean="0"/>
              <a:t>информация </a:t>
            </a:r>
            <a:r>
              <a:rPr lang="ru-RU" sz="2400" dirty="0" smtClean="0"/>
              <a:t>о </a:t>
            </a:r>
            <a:r>
              <a:rPr lang="ru-RU" sz="2400" dirty="0" smtClean="0"/>
              <a:t>рынке труда Санкт-Петербурга, наиболее востребованные профессии и должности, программы трудоустройства </a:t>
            </a:r>
            <a:r>
              <a:rPr lang="ru-RU" sz="2400" dirty="0" smtClean="0"/>
              <a:t>молодежи.</a:t>
            </a:r>
            <a:endParaRPr lang="ru-RU" sz="2400" dirty="0" smtClean="0"/>
          </a:p>
          <a:p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Куда пойти </a:t>
            </a:r>
            <a:r>
              <a:rPr lang="ru-RU" b="1" dirty="0" smtClean="0"/>
              <a:t>учиться?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Согласно Закону РФ «Об образовании» в России существуют образовательные </a:t>
            </a:r>
            <a:r>
              <a:rPr lang="ru-RU" dirty="0" smtClean="0"/>
              <a:t>учреждения: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b="1" dirty="0" smtClean="0"/>
              <a:t>начального </a:t>
            </a:r>
            <a:r>
              <a:rPr lang="ru-RU" b="1" dirty="0" smtClean="0"/>
              <a:t>профессионального образования</a:t>
            </a:r>
            <a:r>
              <a:rPr lang="ru-RU" dirty="0" smtClean="0"/>
              <a:t> – профессиональные училища и профессиональные лицеи, </a:t>
            </a:r>
            <a:endParaRPr lang="ru-RU" dirty="0" smtClean="0"/>
          </a:p>
          <a:p>
            <a:r>
              <a:rPr lang="ru-RU" b="1" dirty="0" smtClean="0"/>
              <a:t>среднего </a:t>
            </a:r>
            <a:r>
              <a:rPr lang="ru-RU" b="1" dirty="0"/>
              <a:t>профессионального образования </a:t>
            </a:r>
            <a:r>
              <a:rPr lang="ru-RU" dirty="0"/>
              <a:t>– </a:t>
            </a:r>
            <a:r>
              <a:rPr lang="ru-RU" dirty="0" smtClean="0"/>
              <a:t>техникумы и колледжи, </a:t>
            </a:r>
            <a:endParaRPr lang="ru-RU" dirty="0" smtClean="0"/>
          </a:p>
          <a:p>
            <a:r>
              <a:rPr lang="ru-RU" b="1" dirty="0" smtClean="0"/>
              <a:t>высшего </a:t>
            </a:r>
            <a:r>
              <a:rPr lang="ru-RU" b="1" dirty="0" smtClean="0"/>
              <a:t>профессионального </a:t>
            </a:r>
            <a:r>
              <a:rPr lang="ru-RU" b="1" dirty="0" smtClean="0"/>
              <a:t>образования</a:t>
            </a:r>
            <a:r>
              <a:rPr lang="ru-RU" dirty="0"/>
              <a:t> – </a:t>
            </a:r>
            <a:r>
              <a:rPr lang="ru-RU" dirty="0" smtClean="0"/>
              <a:t>академии, институты и университеты.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ru-RU" b="1" dirty="0" smtClean="0"/>
              <a:t>Выбор </a:t>
            </a:r>
            <a:r>
              <a:rPr lang="ru-RU" b="1" dirty="0" smtClean="0"/>
              <a:t>ВУЗа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Национальный рейтинг университетов по общественной оценке качества образования в рамках совместного проекта международной информационной группы «Интерфакс» и радиостанции «Эхо Москвы» (</a:t>
            </a:r>
            <a:r>
              <a:rPr lang="en-US" dirty="0">
                <a:hlinkClick r:id="rId2"/>
              </a:rPr>
              <a:t>univer-rating.ru</a:t>
            </a:r>
            <a:r>
              <a:rPr lang="ru-RU" dirty="0"/>
              <a:t>)</a:t>
            </a:r>
            <a:r>
              <a:rPr lang="en-US" dirty="0"/>
              <a:t>.</a:t>
            </a:r>
          </a:p>
          <a:p>
            <a:r>
              <a:rPr lang="ru-RU" dirty="0" smtClean="0"/>
              <a:t>Рейтинг </a:t>
            </a:r>
            <a:r>
              <a:rPr lang="ru-RU" dirty="0" smtClean="0"/>
              <a:t>ВУЗов на основе минимальных баллов ЕГЭ </a:t>
            </a:r>
            <a:r>
              <a:rPr lang="ru-RU" dirty="0" smtClean="0"/>
              <a:t>(</a:t>
            </a:r>
            <a:r>
              <a:rPr lang="en-US" dirty="0" smtClean="0">
                <a:hlinkClick r:id="rId3"/>
              </a:rPr>
              <a:t>www.edu.ru</a:t>
            </a:r>
            <a:r>
              <a:rPr lang="en-US" dirty="0" smtClean="0"/>
              <a:t>).</a:t>
            </a:r>
          </a:p>
          <a:p>
            <a:r>
              <a:rPr lang="ru-RU" dirty="0" smtClean="0"/>
              <a:t>Рейтинг ООО «Деловая Россия» дает оценку российским ВУЗам с точки зрения востребованности их выпускников на рынке труда </a:t>
            </a:r>
            <a:r>
              <a:rPr lang="ru-RU" dirty="0" smtClean="0"/>
              <a:t>(</a:t>
            </a:r>
            <a:r>
              <a:rPr lang="en-US" dirty="0" smtClean="0">
                <a:hlinkClick r:id="rId4"/>
              </a:rPr>
              <a:t>www.deloros.ru</a:t>
            </a:r>
            <a:r>
              <a:rPr lang="en-US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Льготы при поступлении в ВУЗ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178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Льготы при поступлении в ВУЗ имеют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Дети </a:t>
            </a:r>
            <a:r>
              <a:rPr lang="ru-RU" dirty="0" smtClean="0"/>
              <a:t>– </a:t>
            </a:r>
            <a:r>
              <a:rPr lang="ru-RU" dirty="0" smtClean="0"/>
              <a:t>сироты;</a:t>
            </a:r>
            <a:endParaRPr lang="en-US" dirty="0"/>
          </a:p>
          <a:p>
            <a:r>
              <a:rPr lang="ru-RU" dirty="0" smtClean="0"/>
              <a:t>Дети</a:t>
            </a:r>
            <a:r>
              <a:rPr lang="ru-RU" dirty="0" smtClean="0"/>
              <a:t>, оставшиеся без попечительства </a:t>
            </a:r>
            <a:r>
              <a:rPr lang="ru-RU" dirty="0" smtClean="0"/>
              <a:t>родителей;</a:t>
            </a:r>
            <a:endParaRPr lang="en-US" dirty="0" smtClean="0"/>
          </a:p>
          <a:p>
            <a:r>
              <a:rPr lang="ru-RU" dirty="0" smtClean="0"/>
              <a:t>Дети-инвалиды </a:t>
            </a:r>
            <a:r>
              <a:rPr lang="en-US" dirty="0" smtClean="0"/>
              <a:t>I </a:t>
            </a:r>
            <a:r>
              <a:rPr lang="ru-RU" dirty="0" smtClean="0"/>
              <a:t>и</a:t>
            </a:r>
            <a:r>
              <a:rPr lang="en-US" dirty="0" smtClean="0"/>
              <a:t> II</a:t>
            </a:r>
            <a:r>
              <a:rPr lang="ru-RU" dirty="0" smtClean="0"/>
              <a:t> групп, которым не противопоказано обучение в </a:t>
            </a:r>
            <a:r>
              <a:rPr lang="ru-RU" dirty="0" smtClean="0"/>
              <a:t>ВУЗе;</a:t>
            </a:r>
            <a:endParaRPr lang="en-US" dirty="0" smtClean="0"/>
          </a:p>
          <a:p>
            <a:r>
              <a:rPr lang="ru-RU" dirty="0" smtClean="0"/>
              <a:t>Молодые </a:t>
            </a:r>
            <a:r>
              <a:rPr lang="ru-RU" dirty="0" smtClean="0"/>
              <a:t>люди в возрасте до 20 лет, имеющие только одного родителя – инвалида </a:t>
            </a:r>
            <a:r>
              <a:rPr lang="en-US" dirty="0" smtClean="0"/>
              <a:t>I</a:t>
            </a:r>
            <a:r>
              <a:rPr lang="ru-RU" dirty="0" smtClean="0"/>
              <a:t> группы и если доход семьи ниже величины прожиточного </a:t>
            </a:r>
            <a:r>
              <a:rPr lang="ru-RU" dirty="0" smtClean="0"/>
              <a:t>минимума;</a:t>
            </a:r>
            <a:endParaRPr lang="en-US" dirty="0" smtClean="0"/>
          </a:p>
          <a:p>
            <a:r>
              <a:rPr lang="ru-RU" dirty="0" smtClean="0"/>
              <a:t>Граждане</a:t>
            </a:r>
            <a:r>
              <a:rPr lang="ru-RU" dirty="0" smtClean="0"/>
              <a:t>, проходившие и проходящие в течение не менее трех лет военную службу по контракту в вооруженных силах РФ.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Прием в </a:t>
            </a:r>
            <a:r>
              <a:rPr lang="ru-RU" b="1" dirty="0" smtClean="0"/>
              <a:t>ВУЗ</a:t>
            </a:r>
            <a:r>
              <a:rPr lang="ru-RU" b="1" dirty="0" smtClean="0"/>
              <a:t>ы </a:t>
            </a:r>
            <a:r>
              <a:rPr lang="ru-RU" b="1" dirty="0" smtClean="0"/>
              <a:t>и олимпиады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0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 smtClean="0"/>
              <a:t>Олимпиады, результаты участия в которых дают различные льготы при поступлении в </a:t>
            </a:r>
            <a:r>
              <a:rPr lang="ru-RU" sz="2000" dirty="0" smtClean="0"/>
              <a:t>ВУЗы: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Международные олимпиады по общеобразовательным предметам </a:t>
            </a:r>
            <a:r>
              <a:rPr lang="ru-RU" sz="2000" dirty="0" smtClean="0"/>
              <a:t>школьников;</a:t>
            </a:r>
          </a:p>
          <a:p>
            <a:r>
              <a:rPr lang="ru-RU" sz="2000" dirty="0" smtClean="0"/>
              <a:t>Всероссийская </a:t>
            </a:r>
            <a:r>
              <a:rPr lang="ru-RU" sz="2000" dirty="0" smtClean="0"/>
              <a:t>олимпиада </a:t>
            </a:r>
            <a:r>
              <a:rPr lang="ru-RU" sz="2000" dirty="0" smtClean="0"/>
              <a:t>школьников;</a:t>
            </a:r>
          </a:p>
          <a:p>
            <a:r>
              <a:rPr lang="ru-RU" sz="2000" dirty="0" smtClean="0"/>
              <a:t>Олимпийские</a:t>
            </a:r>
            <a:r>
              <a:rPr lang="ru-RU" sz="2000" dirty="0" smtClean="0"/>
              <a:t>, </a:t>
            </a:r>
            <a:r>
              <a:rPr lang="ru-RU" sz="2000" dirty="0" err="1" smtClean="0"/>
              <a:t>Паралимпийские</a:t>
            </a:r>
            <a:r>
              <a:rPr lang="ru-RU" sz="2000" dirty="0" smtClean="0"/>
              <a:t> и </a:t>
            </a:r>
            <a:r>
              <a:rPr lang="ru-RU" sz="2000" dirty="0" err="1" smtClean="0"/>
              <a:t>Сурдлимпийские</a:t>
            </a:r>
            <a:r>
              <a:rPr lang="ru-RU" sz="2000" dirty="0" smtClean="0"/>
              <a:t> </a:t>
            </a:r>
            <a:r>
              <a:rPr lang="ru-RU" sz="2000" dirty="0" smtClean="0"/>
              <a:t>игры.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ВУЗ в зависимости от уровня олимпиады и от общеобразовательного предмета самостоятельно определяет, какая льгота предоставляется</a:t>
            </a:r>
            <a:r>
              <a:rPr lang="en-US" sz="2000" dirty="0" smtClean="0"/>
              <a:t>: </a:t>
            </a:r>
            <a:r>
              <a:rPr lang="ru-RU" sz="2000" dirty="0" smtClean="0"/>
              <a:t>первого или второго порядка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Информацию об олимпиадах Вы можете найти на официальном сайте российского совета олимпиад школьников «Мир олимпиад» </a:t>
            </a:r>
            <a:r>
              <a:rPr lang="ru-RU" sz="2000" dirty="0" smtClean="0"/>
              <a:t>(</a:t>
            </a:r>
            <a:r>
              <a:rPr lang="en-US" sz="2000" dirty="0">
                <a:hlinkClick r:id="rId2"/>
              </a:rPr>
              <a:t>rsr-olymp.ru</a:t>
            </a:r>
            <a:r>
              <a:rPr lang="en-US" sz="2000" dirty="0" smtClean="0"/>
              <a:t>).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1546</TotalTime>
  <Words>682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Как выбирать профессию</vt:lpstr>
      <vt:lpstr>Оптимальный выбор профессии</vt:lpstr>
      <vt:lpstr>«Волшебная формула»</vt:lpstr>
      <vt:lpstr>Мир профессий</vt:lpstr>
      <vt:lpstr>Информация о рынке труда</vt:lpstr>
      <vt:lpstr>Куда пойти учиться?</vt:lpstr>
      <vt:lpstr>Выбор ВУЗа</vt:lpstr>
      <vt:lpstr>Льготы при поступлении в ВУЗ</vt:lpstr>
      <vt:lpstr>Прием в ВУЗы и олимпиады</vt:lpstr>
      <vt:lpstr>Выбор  колледжа, техникума или лицея</vt:lpstr>
      <vt:lpstr>Осознанный выбор профессии – залог успешной профессиональной карьеры!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выбирать профессию</dc:title>
  <dc:creator>Назар</dc:creator>
  <cp:lastModifiedBy>Константин</cp:lastModifiedBy>
  <cp:revision>33</cp:revision>
  <dcterms:created xsi:type="dcterms:W3CDTF">2014-11-23T17:41:44Z</dcterms:created>
  <dcterms:modified xsi:type="dcterms:W3CDTF">2014-11-24T19:40:23Z</dcterms:modified>
</cp:coreProperties>
</file>