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DFF8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27T13:17:21.406" idx="1">
    <p:pos x="-974" y="1934"/>
    <p:text/>
  </p:cm>
  <p:cm authorId="0" dt="2014-04-27T13:17:25.562" idx="2">
    <p:pos x="-1244" y="2319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30457-6298-4E8A-A778-1E5D5BF373FE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4E868-2B80-4049-B5BE-2F2975F311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17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b="1" dirty="0" smtClean="0"/>
              <a:t>Текст </a:t>
            </a:r>
            <a:r>
              <a:rPr lang="ru-RU" sz="2200" b="1" dirty="0"/>
              <a:t>1. </a:t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	Вулкан пробудился. Звери и птицы пустились подальше. Земля начала медленно подрагивать. Минеральные источники забурлили. Вулкан принялся ворчать, пускать дым. И вот из жерла вулкана показалась раскаленная лава. Извержение началось.</a:t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Текст 2.</a:t>
            </a:r>
            <a:br>
              <a:rPr lang="ru-RU" sz="2200" b="1" dirty="0"/>
            </a:br>
            <a:r>
              <a:rPr lang="ru-RU" sz="2200" b="1" dirty="0"/>
              <a:t>	Вулкан, дремавший несколько столетий, пробудился. Почувствовав неладное, звери и птицы пустились дальше. Земля начала медленно подрагивать, словно волнуясь. Минеральные источники, разогретые внутренним жаром, забурлили. Постепенно набирая силу, вулкан принялся ворчать, пускать дым. И вот из жерла показалась раскаленная лава. Извержение началось.</a:t>
            </a:r>
            <a:br>
              <a:rPr lang="ru-RU" sz="2200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61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lvl="1">
              <a:buFont typeface="+mj-lt"/>
              <a:buAutoNum type="arabicPeriod"/>
              <a:tabLst>
                <a:tab pos="914400" algn="l"/>
              </a:tabLst>
            </a:pPr>
            <a:endParaRPr lang="ru-RU" sz="3200" dirty="0" smtClean="0">
              <a:latin typeface="Times New Roman"/>
              <a:ea typeface="Calibri"/>
            </a:endParaRPr>
          </a:p>
          <a:p>
            <a:pPr marL="457200" lvl="1" indent="0">
              <a:buNone/>
              <a:tabLst>
                <a:tab pos="914400" algn="l"/>
              </a:tabLst>
            </a:pPr>
            <a:r>
              <a:rPr lang="ru-RU" sz="3200" dirty="0" smtClean="0">
                <a:latin typeface="Times New Roman"/>
                <a:ea typeface="Calibri"/>
              </a:rPr>
              <a:t>1.Утром </a:t>
            </a:r>
            <a:r>
              <a:rPr lang="ru-RU" sz="3200" dirty="0">
                <a:latin typeface="Times New Roman"/>
                <a:ea typeface="Calibri"/>
              </a:rPr>
              <a:t>морозным на крыльцо вышел Николка  хрупкую тишину леса ломая перезвоном подкованных </a:t>
            </a:r>
            <a:r>
              <a:rPr lang="ru-RU" sz="3200" dirty="0" smtClean="0">
                <a:latin typeface="Times New Roman"/>
                <a:ea typeface="Calibri"/>
              </a:rPr>
              <a:t>сапог.                                           2.По </a:t>
            </a:r>
            <a:r>
              <a:rPr lang="ru-RU" sz="3200" dirty="0">
                <a:latin typeface="Times New Roman"/>
                <a:ea typeface="Calibri"/>
              </a:rPr>
              <a:t>утрам степь как земля снегом покрывалась </a:t>
            </a:r>
            <a:r>
              <a:rPr lang="ru-RU" sz="3200" dirty="0" smtClean="0">
                <a:latin typeface="Times New Roman"/>
                <a:ea typeface="Calibri"/>
              </a:rPr>
              <a:t>туманом.                                                         3.Несмотря </a:t>
            </a:r>
            <a:r>
              <a:rPr lang="ru-RU" sz="3200" dirty="0">
                <a:latin typeface="Times New Roman"/>
                <a:ea typeface="Calibri"/>
              </a:rPr>
              <a:t>на нестерпимую боль Григорий улыбнулся.</a:t>
            </a:r>
          </a:p>
          <a:p>
            <a:pPr marL="457200" lvl="1" indent="0">
              <a:buNone/>
              <a:tabLst>
                <a:tab pos="914400" algn="l"/>
              </a:tabLst>
            </a:pPr>
            <a:r>
              <a:rPr lang="ru-RU" sz="3200" dirty="0" smtClean="0">
                <a:latin typeface="Times New Roman"/>
                <a:ea typeface="Calibri"/>
              </a:rPr>
              <a:t>4.Еще </a:t>
            </a:r>
            <a:r>
              <a:rPr lang="ru-RU" sz="3200" dirty="0">
                <a:latin typeface="Times New Roman"/>
                <a:ea typeface="Calibri"/>
              </a:rPr>
              <a:t>там на фронте он твердо решил заняться воспитанием своих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62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179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ru-RU" sz="4400" b="1" dirty="0"/>
              <a:t>Памятка № 2</a:t>
            </a:r>
            <a:endParaRPr lang="ru-RU" sz="4400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Универсальные условия обособления обстоятельств. </a:t>
            </a:r>
            <a:endParaRPr lang="ru-RU" b="1" dirty="0"/>
          </a:p>
          <a:p>
            <a:pPr marL="0" lvl="0" indent="0">
              <a:buNone/>
            </a:pPr>
            <a:r>
              <a:rPr lang="ru-RU" dirty="0" smtClean="0"/>
              <a:t>1. Способ выражения</a:t>
            </a:r>
            <a:r>
              <a:rPr lang="ru-RU" dirty="0"/>
              <a:t>: деепричастие, деепричастный оборот, сравнительный оборот.</a:t>
            </a:r>
          </a:p>
          <a:p>
            <a:pPr marL="0" lvl="0" indent="0">
              <a:buNone/>
            </a:pPr>
            <a:r>
              <a:rPr lang="ru-RU" dirty="0" smtClean="0"/>
              <a:t>2. Способ </a:t>
            </a:r>
            <a:r>
              <a:rPr lang="ru-RU" dirty="0"/>
              <a:t>выражения : существительное с предлогами.</a:t>
            </a:r>
          </a:p>
          <a:p>
            <a:pPr marL="0" lvl="0" indent="0">
              <a:buNone/>
            </a:pPr>
            <a:r>
              <a:rPr lang="ru-RU" dirty="0" smtClean="0"/>
              <a:t>3. Уточняющее </a:t>
            </a:r>
            <a:r>
              <a:rPr lang="ru-RU" dirty="0"/>
              <a:t>обстоятельственное </a:t>
            </a:r>
            <a:r>
              <a:rPr lang="ru-RU" dirty="0" smtClean="0"/>
              <a:t>значение(чаще </a:t>
            </a:r>
            <a:r>
              <a:rPr lang="ru-RU" dirty="0"/>
              <a:t>места и времени; реже- степени, меры, образа действия ).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63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ru-RU" b="1" dirty="0" smtClean="0">
              <a:latin typeface="Times New Roman"/>
              <a:ea typeface="Calibri"/>
            </a:endParaRPr>
          </a:p>
          <a:p>
            <a:pPr marL="0" lvl="0" indent="0">
              <a:buNone/>
            </a:pPr>
            <a:endParaRPr lang="en-US" dirty="0" smtClean="0">
              <a:latin typeface="Times New Roman"/>
              <a:ea typeface="Calibri"/>
            </a:endParaRPr>
          </a:p>
          <a:p>
            <a:pPr marL="0" lvl="0" indent="0">
              <a:buNone/>
            </a:pPr>
            <a:endParaRPr lang="en-US" dirty="0" smtClean="0">
              <a:latin typeface="Times New Roman"/>
              <a:ea typeface="Calibri"/>
            </a:endParaRPr>
          </a:p>
          <a:p>
            <a:pPr marL="0" lvl="0" indent="0">
              <a:buNone/>
            </a:pPr>
            <a:r>
              <a:rPr lang="ru-RU" sz="4300" dirty="0" smtClean="0">
                <a:latin typeface="Times New Roman"/>
                <a:ea typeface="Calibri"/>
              </a:rPr>
              <a:t>1.</a:t>
            </a:r>
            <a:r>
              <a:rPr lang="ru-RU" sz="4300" b="1" dirty="0">
                <a:latin typeface="Times New Roman"/>
                <a:ea typeface="Calibri"/>
              </a:rPr>
              <a:t> </a:t>
            </a:r>
            <a:r>
              <a:rPr lang="ru-RU" sz="4300" dirty="0"/>
              <a:t>Весь май за исключением нескольких ясных и солнечных дней шли беспрерывные дожди</a:t>
            </a:r>
            <a:r>
              <a:rPr lang="ru-RU" sz="4300" dirty="0" smtClean="0"/>
              <a:t>.</a:t>
            </a:r>
          </a:p>
          <a:p>
            <a:pPr marL="0" lvl="0" indent="0">
              <a:buNone/>
            </a:pPr>
            <a:endParaRPr lang="ru-RU" sz="4300" dirty="0"/>
          </a:p>
          <a:p>
            <a:pPr marL="0" lvl="0" indent="0">
              <a:buNone/>
            </a:pPr>
            <a:r>
              <a:rPr lang="ru-RU" sz="4300" dirty="0" smtClean="0"/>
              <a:t>2.Все </a:t>
            </a:r>
            <a:r>
              <a:rPr lang="ru-RU" sz="4300" dirty="0"/>
              <a:t>бойцы кроме сторожевого охранения должны были расположиться по квартирам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457200" lvl="1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50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/>
              <a:t>Памятка  №3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b="1" dirty="0" smtClean="0"/>
              <a:t>Общие условия  обособления дополнений.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lvl="0" indent="0">
              <a:buNone/>
            </a:pPr>
            <a:r>
              <a:rPr lang="ru-RU" sz="3600" dirty="0" smtClean="0"/>
              <a:t>1.Значение </a:t>
            </a:r>
            <a:r>
              <a:rPr lang="ru-RU" sz="3600" dirty="0"/>
              <a:t>включения , исключения, замещения.</a:t>
            </a:r>
          </a:p>
          <a:p>
            <a:pPr marL="0" lvl="0" indent="0">
              <a:buNone/>
            </a:pPr>
            <a:r>
              <a:rPr lang="ru-RU" sz="3600" dirty="0" smtClean="0"/>
              <a:t>2.Предлоги </a:t>
            </a:r>
            <a:r>
              <a:rPr lang="ru-RU" sz="3600" dirty="0"/>
              <a:t>кроме, сверх, включая, исключая, помимо, наряду и др.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2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endParaRPr lang="ru-RU" sz="6000" b="1" dirty="0" smtClean="0"/>
          </a:p>
          <a:p>
            <a:pPr marL="0" indent="0" algn="ctr">
              <a:buNone/>
            </a:pPr>
            <a:r>
              <a:rPr lang="ru-RU" sz="6000" b="1" dirty="0" smtClean="0"/>
              <a:t>Домашнее </a:t>
            </a:r>
            <a:r>
              <a:rPr lang="ru-RU" sz="6000" b="1" dirty="0"/>
              <a:t>задание.</a:t>
            </a:r>
            <a:endParaRPr lang="ru-RU" sz="6000" dirty="0"/>
          </a:p>
          <a:p>
            <a:pPr marL="0" indent="0">
              <a:buNone/>
            </a:pPr>
            <a:r>
              <a:rPr lang="ru-RU" dirty="0" smtClean="0"/>
              <a:t>     Повторить </a:t>
            </a:r>
            <a:r>
              <a:rPr lang="ru-RU" dirty="0"/>
              <a:t>материал по теме « Уточняющие и </a:t>
            </a:r>
            <a:r>
              <a:rPr lang="ru-RU" dirty="0" smtClean="0"/>
              <a:t>          поясняющие </a:t>
            </a:r>
            <a:r>
              <a:rPr lang="ru-RU" dirty="0"/>
              <a:t>конструкции»</a:t>
            </a:r>
          </a:p>
          <a:p>
            <a:pPr marL="0" indent="0">
              <a:buNone/>
            </a:pPr>
            <a:r>
              <a:rPr lang="ru-RU" dirty="0" smtClean="0"/>
              <a:t>      Параграф </a:t>
            </a:r>
            <a:r>
              <a:rPr lang="ru-RU" dirty="0"/>
              <a:t>83,84( по учебнику А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М.</a:t>
            </a:r>
            <a:r>
              <a:rPr lang="en-US" dirty="0" smtClean="0"/>
              <a:t> </a:t>
            </a:r>
            <a:r>
              <a:rPr lang="ru-RU" dirty="0" smtClean="0"/>
              <a:t>Земского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43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03" y="2656"/>
            <a:ext cx="9144000" cy="685534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8800" b="1" dirty="0" smtClean="0"/>
              <a:t>Тема занятия.</a:t>
            </a:r>
            <a:endParaRPr lang="ru-RU" sz="8800" b="1" dirty="0"/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r>
              <a:rPr lang="ru-RU" sz="4800" i="1" dirty="0" smtClean="0"/>
              <a:t>Обособление второстепенных </a:t>
            </a:r>
          </a:p>
          <a:p>
            <a:pPr marL="0" indent="0" algn="ctr">
              <a:buNone/>
            </a:pPr>
            <a:r>
              <a:rPr lang="ru-RU" sz="4800" i="1" dirty="0"/>
              <a:t>ч</a:t>
            </a:r>
            <a:r>
              <a:rPr lang="ru-RU" sz="4800" i="1" dirty="0" smtClean="0"/>
              <a:t>ленов предложения.</a:t>
            </a:r>
          </a:p>
          <a:p>
            <a:pPr marL="0" indent="0" algn="ctr">
              <a:buNone/>
            </a:pP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xmlns="" val="30454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/>
              <a:t>            </a:t>
            </a:r>
            <a:r>
              <a:rPr lang="ru-RU" sz="8000" dirty="0" smtClean="0"/>
              <a:t>Задачи: </a:t>
            </a:r>
          </a:p>
          <a:p>
            <a:pPr marL="0" indent="0">
              <a:buNone/>
            </a:pPr>
            <a:r>
              <a:rPr lang="ru-RU" sz="4000" dirty="0" smtClean="0"/>
              <a:t>1</a:t>
            </a:r>
            <a:r>
              <a:rPr lang="ru-RU" sz="4000" dirty="0"/>
              <a:t>) обобщение знаний об обособлении, условиях обособления второстепенных членов предложения.</a:t>
            </a:r>
          </a:p>
          <a:p>
            <a:pPr marL="0" indent="0">
              <a:buNone/>
            </a:pPr>
            <a:r>
              <a:rPr lang="ru-RU" sz="4000" dirty="0"/>
              <a:t>2) формирование умения  ставить знаки препинания в предложениях с </a:t>
            </a:r>
            <a:r>
              <a:rPr lang="ru-RU" sz="4000" dirty="0" smtClean="0"/>
              <a:t>обособленными </a:t>
            </a:r>
            <a:r>
              <a:rPr lang="ru-RU" sz="4000" dirty="0"/>
              <a:t>членами.</a:t>
            </a:r>
          </a:p>
          <a:p>
            <a:pPr marL="0" indent="0" algn="ctr">
              <a:buNone/>
            </a:pP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7475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/>
              <a:t>Интонация </a:t>
            </a:r>
            <a:r>
              <a:rPr lang="ru-RU" sz="7200" dirty="0"/>
              <a:t>– смысл – пунктуация.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82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dirty="0">
              <a:latin typeface="Times New Roman"/>
              <a:ea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</a:rPr>
              <a:t>	</a:t>
            </a:r>
            <a:r>
              <a:rPr lang="ru-RU" sz="4000" dirty="0">
                <a:latin typeface="Times New Roman"/>
                <a:ea typeface="Calibri"/>
              </a:rPr>
              <a:t>  </a:t>
            </a:r>
            <a:r>
              <a:rPr lang="ru-RU" sz="4800" dirty="0">
                <a:latin typeface="Times New Roman"/>
                <a:ea typeface="Calibri"/>
              </a:rPr>
              <a:t>Это члены предложения, которые  выделяются по смыслу и интонационно.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4800" dirty="0">
                <a:latin typeface="Times New Roman"/>
                <a:ea typeface="Calibri"/>
              </a:rPr>
              <a:t>	</a:t>
            </a:r>
            <a:r>
              <a:rPr lang="ru-RU" sz="4800" b="1" dirty="0">
                <a:latin typeface="Times New Roman"/>
                <a:ea typeface="Calibri"/>
              </a:rPr>
              <a:t>Пример. </a:t>
            </a:r>
            <a:r>
              <a:rPr lang="ru-RU" sz="4800" dirty="0">
                <a:latin typeface="Times New Roman"/>
                <a:ea typeface="Calibri"/>
              </a:rPr>
              <a:t>Раздалось громкое пение птиц, </a:t>
            </a:r>
            <a:r>
              <a:rPr lang="ru-RU" sz="4800" b="1" dirty="0">
                <a:latin typeface="Times New Roman"/>
                <a:ea typeface="Calibri"/>
              </a:rPr>
              <a:t>разбудившее тишину леса.</a:t>
            </a:r>
            <a:endParaRPr lang="ru-RU" sz="4800" dirty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4300" dirty="0">
                <a:latin typeface="Times New Roman"/>
                <a:ea typeface="Calibri"/>
              </a:rPr>
              <a:t>Мне часто вспоминается эта темная река, </a:t>
            </a:r>
            <a:r>
              <a:rPr lang="ru-RU" sz="4300" b="1" u="sng" dirty="0">
                <a:latin typeface="Times New Roman"/>
                <a:ea typeface="Calibri"/>
              </a:rPr>
              <a:t>затененная скалистыми горами.</a:t>
            </a:r>
            <a:endParaRPr lang="ru-RU" sz="4300" u="sng" dirty="0">
              <a:latin typeface="Times New Roman"/>
              <a:ea typeface="Calibri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4300" dirty="0">
                <a:latin typeface="Times New Roman"/>
                <a:ea typeface="Calibri"/>
              </a:rPr>
              <a:t>Мелкий дождь, </a:t>
            </a:r>
            <a:r>
              <a:rPr lang="ru-RU" sz="4300" b="1" dirty="0">
                <a:latin typeface="Times New Roman"/>
                <a:ea typeface="Calibri"/>
              </a:rPr>
              <a:t>предвестник осени, </a:t>
            </a:r>
            <a:r>
              <a:rPr lang="ru-RU" sz="4300" dirty="0">
                <a:latin typeface="Times New Roman"/>
                <a:ea typeface="Calibri"/>
              </a:rPr>
              <a:t>окропил землю.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4300" dirty="0">
                <a:latin typeface="Times New Roman"/>
                <a:ea typeface="Calibri"/>
              </a:rPr>
              <a:t>Дождь прошумел, </a:t>
            </a:r>
            <a:r>
              <a:rPr lang="ru-RU" sz="4300" b="1" u="sng" dirty="0">
                <a:latin typeface="Times New Roman"/>
                <a:ea typeface="Calibri"/>
              </a:rPr>
              <a:t>омыв землю щедрыми струями. </a:t>
            </a:r>
            <a:endParaRPr lang="ru-RU" sz="4300" u="sng" dirty="0">
              <a:latin typeface="Times New Roman"/>
              <a:ea typeface="Calibri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4300" dirty="0">
                <a:latin typeface="Times New Roman"/>
                <a:ea typeface="Calibri"/>
              </a:rPr>
              <a:t>Весь май, </a:t>
            </a:r>
            <a:r>
              <a:rPr lang="ru-RU" sz="4300" b="1" u="sng" dirty="0">
                <a:latin typeface="Times New Roman"/>
                <a:ea typeface="Calibri"/>
              </a:rPr>
              <a:t>за исключением нескольких солнечных дней </a:t>
            </a:r>
            <a:r>
              <a:rPr lang="ru-RU" sz="4300" b="1" dirty="0">
                <a:latin typeface="Times New Roman"/>
                <a:ea typeface="Calibri"/>
              </a:rPr>
              <a:t>, </a:t>
            </a:r>
            <a:r>
              <a:rPr lang="ru-RU" sz="4300" dirty="0">
                <a:latin typeface="Times New Roman"/>
                <a:ea typeface="Calibri"/>
              </a:rPr>
              <a:t>шли дожди.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4300" dirty="0">
                <a:latin typeface="Times New Roman"/>
                <a:ea typeface="Calibri"/>
              </a:rPr>
              <a:t>Внизу, </a:t>
            </a:r>
            <a:r>
              <a:rPr lang="ru-RU" sz="4300" b="1" u="sng" dirty="0">
                <a:latin typeface="Times New Roman"/>
                <a:ea typeface="Calibri"/>
              </a:rPr>
              <a:t>за рекой, </a:t>
            </a:r>
            <a:r>
              <a:rPr lang="ru-RU" sz="4300" dirty="0">
                <a:latin typeface="Times New Roman"/>
                <a:ea typeface="Calibri"/>
              </a:rPr>
              <a:t>тянулись луга.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000" dirty="0">
                <a:latin typeface="Times New Roman"/>
                <a:ea typeface="Calibri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49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Признаки  обособляющей интонации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dirty="0" smtClean="0"/>
              <a:t> </a:t>
            </a:r>
            <a:endParaRPr lang="ru-RU" sz="3600" b="1" dirty="0"/>
          </a:p>
          <a:p>
            <a:pPr marL="3657600" lvl="8" indent="0" algn="ctr">
              <a:buNone/>
            </a:pPr>
            <a:r>
              <a:rPr lang="ru-RU" sz="2400" b="1" dirty="0"/>
              <a:t> 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ru-RU" sz="3600" b="1" dirty="0" smtClean="0"/>
              <a:t>      паузы                               логический ритм </a:t>
            </a:r>
          </a:p>
          <a:p>
            <a:pPr marL="0" indent="0" algn="ctr">
              <a:buNone/>
            </a:pPr>
            <a:r>
              <a:rPr lang="ru-RU" sz="3600" b="1" dirty="0" smtClean="0"/>
              <a:t>логическое ударение</a:t>
            </a:r>
            <a:endParaRPr lang="ru-RU" sz="36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681062" y="2564904"/>
            <a:ext cx="43204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12025" y="2564904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635077" y="2492896"/>
            <a:ext cx="72000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80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</a:rPr>
              <a:t> </a:t>
            </a:r>
            <a:endParaRPr lang="ru-RU" dirty="0">
              <a:latin typeface="Times New Roman"/>
              <a:ea typeface="Calibri"/>
            </a:endParaRP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Улыбающаяся и притихшая она смотрела на мужа влюбленными глазами.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Спустился Николка в вишневый сад и лег на траву заплаканную седую от росы.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Истоптанный сапогами пехоты луг напоминал заплаканное измятое горем лицо девушки.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Васька сын пастуха и родной кровный сын бедняцкой власти умрет от пули своего же станичника.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Calibri"/>
              </a:rPr>
              <a:t>На станции Григорию как красному командиру предоставили подводу.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1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800" b="1" dirty="0">
                <a:latin typeface="Times New Roman"/>
                <a:ea typeface="Calibri"/>
              </a:rPr>
              <a:t>	</a:t>
            </a:r>
            <a:endParaRPr lang="en-US" sz="2800" b="1" dirty="0" smtClean="0">
              <a:latin typeface="Times New Roman"/>
              <a:ea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Calibri"/>
              </a:rPr>
              <a:t>Памятка  </a:t>
            </a:r>
            <a:r>
              <a:rPr lang="ru-RU" sz="4000" b="1" dirty="0">
                <a:latin typeface="Times New Roman"/>
                <a:ea typeface="Calibri"/>
              </a:rPr>
              <a:t>№ 1.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Calibri"/>
              </a:rPr>
              <a:t>	</a:t>
            </a:r>
            <a:r>
              <a:rPr lang="ru-RU" sz="4000" b="1" dirty="0">
                <a:latin typeface="Times New Roman"/>
                <a:ea typeface="Calibri"/>
              </a:rPr>
              <a:t>Универсальные условия обособления определений всех видов.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</a:rPr>
              <a:t> 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4000" dirty="0" smtClean="0">
                <a:latin typeface="Times New Roman"/>
                <a:ea typeface="Calibri"/>
              </a:rPr>
              <a:t>Постпозиция (по отношению к определяемому слову).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4000" dirty="0" smtClean="0">
                <a:latin typeface="Times New Roman"/>
                <a:ea typeface="Calibri"/>
              </a:rPr>
              <a:t>Связь с личным местоимением.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4000" dirty="0" smtClean="0">
                <a:latin typeface="Times New Roman"/>
                <a:ea typeface="Calibri"/>
              </a:rPr>
              <a:t>Дополнительное </a:t>
            </a:r>
            <a:r>
              <a:rPr lang="ru-RU" sz="4000" dirty="0">
                <a:latin typeface="Times New Roman"/>
                <a:ea typeface="Calibri"/>
              </a:rPr>
              <a:t>обстоятельственное значение .</a:t>
            </a: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4000" dirty="0" err="1" smtClean="0">
                <a:latin typeface="Times New Roman"/>
                <a:ea typeface="Calibri"/>
              </a:rPr>
              <a:t>Дистантное</a:t>
            </a:r>
            <a:r>
              <a:rPr lang="ru-RU" sz="4000" dirty="0" smtClean="0">
                <a:latin typeface="Times New Roman"/>
                <a:ea typeface="Calibri"/>
              </a:rPr>
              <a:t> положение (по отношению к </a:t>
            </a:r>
            <a:r>
              <a:rPr lang="ru-RU" sz="4000" smtClean="0">
                <a:latin typeface="Times New Roman"/>
                <a:ea typeface="Calibri"/>
              </a:rPr>
              <a:t>определяемому слову).</a:t>
            </a:r>
            <a:endParaRPr lang="ru-RU" sz="4000" dirty="0">
              <a:latin typeface="Times New Roman"/>
              <a:ea typeface="Calibri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4000" dirty="0">
              <a:latin typeface="Times New Roman"/>
              <a:ea typeface="Calibri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4000" b="1" dirty="0">
                <a:latin typeface="Times New Roman"/>
                <a:ea typeface="Calibri"/>
              </a:rPr>
              <a:t> </a:t>
            </a:r>
            <a:endParaRPr lang="ru-RU" sz="4000" dirty="0">
              <a:latin typeface="Times New Roman"/>
              <a:ea typeface="Calibri"/>
            </a:endParaRPr>
          </a:p>
          <a:p>
            <a:pPr marL="0" lvl="0" indent="0" algn="just">
              <a:buNone/>
              <a:tabLst>
                <a:tab pos="914400" algn="l"/>
              </a:tabLst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  <a:endParaRPr lang="ru-RU" sz="2800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72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194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Текст 1.    Вулкан пробудился. Звери и птицы пустились подальше. Земля начала медленно подрагивать. Минеральные источники забурлили. Вулкан принялся ворчать, пускать дым. И вот из жерла вулкана показалась раскаленная лава. Извержение началось.   Текст 2.  Вулкан, дремавший несколько столетий, пробудился. Почувствовав неладное, звери и птицы пустились дальше. Земля начала медленно подрагивать, словно волнуясь. Минеральные источники, разогретые внутренним жаром, забурлили. Постепенно набирая силу, вулкан принялся ворчать, пускать дым. И вот из жерла показалась раскаленная лава. Извержение началось.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Текст 1.    Вулкан пробудился. Звери и птицы пустились подальше. Земля начала медленно подрагивать. Минеральные источники забурлили. Вулкан принялся ворчать, пускать дым. И вот из жерла вулкана показалась раскаленная лава. Извержение началось.   Текст 2.  Вулкан, дремавший несколько столетий, пробудился. Почувствовав неладное, звери и птицы пустились дальше. Земля начала медленно подрагивать, словно волнуясь. Минеральные источники, разогретые внутренним жаром, забурлили. Постепенно набирая силу, вулкан принялся ворчать, пускать дым. И вот из жерла показалась раскаленная лава. Извержение началось.  </dc:title>
  <cp:lastModifiedBy>User</cp:lastModifiedBy>
  <cp:revision>16</cp:revision>
  <dcterms:modified xsi:type="dcterms:W3CDTF">2014-04-29T14:03:51Z</dcterms:modified>
</cp:coreProperties>
</file>