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20646-00A9-4B39-989F-C3D6BEB015C7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D28B-C77C-46B5-A5A6-AD7A92EFA6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20646-00A9-4B39-989F-C3D6BEB015C7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D28B-C77C-46B5-A5A6-AD7A92EFA6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20646-00A9-4B39-989F-C3D6BEB015C7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D28B-C77C-46B5-A5A6-AD7A92EFA6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20646-00A9-4B39-989F-C3D6BEB015C7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D28B-C77C-46B5-A5A6-AD7A92EFA6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20646-00A9-4B39-989F-C3D6BEB015C7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D28B-C77C-46B5-A5A6-AD7A92EFA6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20646-00A9-4B39-989F-C3D6BEB015C7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D28B-C77C-46B5-A5A6-AD7A92EFA6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20646-00A9-4B39-989F-C3D6BEB015C7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D28B-C77C-46B5-A5A6-AD7A92EFA6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20646-00A9-4B39-989F-C3D6BEB015C7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10D28B-C77C-46B5-A5A6-AD7A92EFA6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20646-00A9-4B39-989F-C3D6BEB015C7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D28B-C77C-46B5-A5A6-AD7A92EFA6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20646-00A9-4B39-989F-C3D6BEB015C7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C610D28B-C77C-46B5-A5A6-AD7A92EFA6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DE220646-00A9-4B39-989F-C3D6BEB015C7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D28B-C77C-46B5-A5A6-AD7A92EFA6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E220646-00A9-4B39-989F-C3D6BEB015C7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610D28B-C77C-46B5-A5A6-AD7A92EFA61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28.fastpic.ru/thumb/2011/1029/07/dab26a1996416e777d7c7f5975192e07.jpeg" TargetMode="External"/><Relationship Id="rId2" Type="http://schemas.openxmlformats.org/officeDocument/2006/relationships/hyperlink" Target="http://kinotw.ru/uploads/posts/2012-01/1327780230_1svoyaigra2012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oft-hard.ucoz.ua/Clip_21.jpg" TargetMode="External"/><Relationship Id="rId5" Type="http://schemas.openxmlformats.org/officeDocument/2006/relationships/hyperlink" Target="http://smayli.ru/smile/multi-189.html" TargetMode="External"/><Relationship Id="rId4" Type="http://schemas.openxmlformats.org/officeDocument/2006/relationships/hyperlink" Target="http://darudar.org/var/files/img/6c/fa/6cfab5b6b2d8e0e5c3b397981d1c1eb9_600.gi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screen"/>
          <a:srcRect t="9276"/>
          <a:stretch>
            <a:fillRect/>
          </a:stretch>
        </p:blipFill>
        <p:spPr bwMode="auto">
          <a:xfrm rot="1142845">
            <a:off x="6199772" y="4508579"/>
            <a:ext cx="2011358" cy="14872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 rot="1326300">
            <a:off x="5899216" y="784886"/>
            <a:ext cx="2367681" cy="1775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248618">
            <a:off x="601439" y="616989"/>
            <a:ext cx="2629685" cy="19746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1259632" y="4581128"/>
            <a:ext cx="4514376" cy="14773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kumimoji="0" lang="ru-RU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Ростовцева Юлия Геннадьевна</a:t>
            </a:r>
          </a:p>
          <a:p>
            <a:pPr algn="ctr"/>
            <a:r>
              <a:rPr kumimoji="0" lang="ru-RU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Учитель </a:t>
            </a:r>
            <a:r>
              <a:rPr kumimoji="0" lang="ru-RU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физики и математики </a:t>
            </a:r>
          </a:p>
          <a:p>
            <a:pPr algn="ctr"/>
            <a:r>
              <a:rPr kumimoji="0" lang="ru-RU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МКОУ </a:t>
            </a:r>
            <a:r>
              <a:rPr kumimoji="0" lang="ru-RU" b="1" i="0" u="none" strike="noStrike" kern="1200" spc="50" normalizeH="0" baseline="0" noProof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Старощербаковской</a:t>
            </a:r>
            <a:r>
              <a:rPr kumimoji="0" lang="ru-RU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СОШ </a:t>
            </a:r>
          </a:p>
          <a:p>
            <a:pPr algn="ctr"/>
            <a:r>
              <a:rPr kumimoji="0" lang="ru-RU" b="1" i="0" u="none" strike="noStrike" kern="1200" spc="50" normalizeH="0" baseline="0" noProof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Барабинского</a:t>
            </a:r>
            <a:r>
              <a:rPr kumimoji="0" lang="ru-RU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района </a:t>
            </a:r>
          </a:p>
          <a:p>
            <a:pPr algn="ctr"/>
            <a:r>
              <a:rPr kumimoji="0" lang="ru-RU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Новосибирской области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827584" y="2708920"/>
            <a:ext cx="6480048" cy="16561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/>
              <a:t>Игры, которые можно использовать на уроках математики и во внеклассной работе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advClick="0" advTm="5834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Своя Мини-игра</a:t>
            </a:r>
            <a:endParaRPr lang="ru-RU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340768"/>
          <a:ext cx="8712970" cy="51845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42594"/>
                <a:gridCol w="1742594"/>
                <a:gridCol w="1742594"/>
                <a:gridCol w="1742594"/>
                <a:gridCol w="1742594"/>
              </a:tblGrid>
              <a:tr h="1296144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1296144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1296144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1296144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51520" y="1412776"/>
            <a:ext cx="1656184" cy="122413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/>
              <a:t>Геометри-ческие</a:t>
            </a:r>
            <a:r>
              <a:rPr lang="ru-RU" sz="2000" b="1" dirty="0" smtClean="0"/>
              <a:t> фигуры</a:t>
            </a:r>
            <a:endParaRPr lang="ru-RU" sz="2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2708920"/>
            <a:ext cx="1656184" cy="122413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Части 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4005064"/>
            <a:ext cx="1656184" cy="122413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Числа и цифры</a:t>
            </a:r>
            <a:endParaRPr lang="ru-RU" sz="2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5301208"/>
            <a:ext cx="1656184" cy="122413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Математика </a:t>
            </a:r>
            <a:r>
              <a:rPr lang="ru-RU" sz="2000" b="1" dirty="0" smtClean="0"/>
              <a:t>вокруг нас</a:t>
            </a:r>
            <a:endParaRPr lang="ru-RU" sz="20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707904" y="4005064"/>
            <a:ext cx="1656184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Какие цифры «пишут» летчики на небе?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707904" y="1412776"/>
            <a:ext cx="1656184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Какая геометрическая фигура нужна для наказания детей?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436096" y="1412776"/>
            <a:ext cx="1656184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Вопрос-аукцион</a:t>
            </a:r>
            <a:endParaRPr lang="ru-RU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164288" y="1412776"/>
            <a:ext cx="1656184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Какую геометрическую фигуру носят на голове мужчины?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7164288" y="5301208"/>
            <a:ext cx="1656184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Какую формулу прославили </a:t>
            </a:r>
            <a:r>
              <a:rPr lang="ru-RU" sz="1400" dirty="0" err="1"/>
              <a:t>Фанхио</a:t>
            </a:r>
            <a:r>
              <a:rPr lang="ru-RU" sz="1400" dirty="0"/>
              <a:t>, </a:t>
            </a:r>
            <a:r>
              <a:rPr lang="ru-RU" sz="1400" dirty="0" err="1"/>
              <a:t>Лауда</a:t>
            </a:r>
            <a:r>
              <a:rPr lang="ru-RU" sz="1400" dirty="0"/>
              <a:t>, Сенна, Прост, Шумахер?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164288" y="2708920"/>
            <a:ext cx="1656184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Найдите четвертую часть половины числа 40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436096" y="2708920"/>
            <a:ext cx="1656184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Третий разряд считая слева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7164288" y="4005064"/>
            <a:ext cx="1656184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Какие </a:t>
            </a:r>
            <a:r>
              <a:rPr lang="ru-RU" sz="1400" dirty="0"/>
              <a:t>мужские имена имеют математическое происхождение?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436096" y="4005064"/>
            <a:ext cx="1656184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Какое число можно найти в бензобаке? 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436096" y="5301208"/>
            <a:ext cx="1656184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Без чего не могут обойтись охотники, барабанщики и математики? 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707904" y="2708920"/>
            <a:ext cx="1656184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Сотая </a:t>
            </a:r>
            <a:r>
              <a:rPr lang="ru-RU" dirty="0"/>
              <a:t>часть метра 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3707904" y="5301208"/>
            <a:ext cx="1656184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Что есть у каждого слова, растения и уравнения? 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1979712" y="2708920"/>
            <a:ext cx="1656184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Сотая часть рубля 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1979712" y="5301208"/>
            <a:ext cx="1656184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1979712" y="4005064"/>
            <a:ext cx="1656184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 какие цифры «одеваются</a:t>
            </a:r>
            <a:r>
              <a:rPr lang="ru-RU" dirty="0" smtClean="0"/>
              <a:t>» люди</a:t>
            </a:r>
            <a:r>
              <a:rPr lang="ru-RU" dirty="0"/>
              <a:t>? 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1979712" y="1412776"/>
            <a:ext cx="1656184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Какие геометрические фигуры дружат с солнцем?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195736" y="5445224"/>
            <a:ext cx="1286417" cy="943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Прямоугольник 25"/>
          <p:cNvSpPr/>
          <p:nvPr/>
        </p:nvSpPr>
        <p:spPr>
          <a:xfrm>
            <a:off x="1979712" y="1412776"/>
            <a:ext cx="1656184" cy="122413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100</a:t>
            </a:r>
            <a:endParaRPr lang="ru-RU" sz="2000" b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3707904" y="1412776"/>
            <a:ext cx="1656184" cy="122413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200</a:t>
            </a:r>
            <a:endParaRPr lang="ru-RU" sz="2000" b="1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5436096" y="1412776"/>
            <a:ext cx="1656184" cy="122413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300</a:t>
            </a:r>
            <a:endParaRPr lang="ru-RU" sz="2000" b="1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7164288" y="1412776"/>
            <a:ext cx="1656184" cy="122413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400</a:t>
            </a:r>
            <a:endParaRPr lang="ru-RU" sz="2000" b="1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1979712" y="5301208"/>
            <a:ext cx="1656184" cy="122413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100</a:t>
            </a:r>
            <a:endParaRPr lang="ru-RU" sz="2000" b="1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7164288" y="2708920"/>
            <a:ext cx="1656184" cy="122413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400</a:t>
            </a:r>
            <a:endParaRPr lang="ru-RU" sz="2000" b="1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7164288" y="5301208"/>
            <a:ext cx="1656184" cy="122413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400</a:t>
            </a:r>
            <a:endParaRPr lang="ru-RU" sz="2000" b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5436096" y="5301208"/>
            <a:ext cx="1656184" cy="122413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300</a:t>
            </a:r>
            <a:endParaRPr lang="ru-RU" sz="2000" b="1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3707904" y="5301208"/>
            <a:ext cx="1656184" cy="122413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200</a:t>
            </a:r>
            <a:endParaRPr lang="ru-RU" sz="2000" b="1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5436096" y="4005064"/>
            <a:ext cx="1656184" cy="122413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300</a:t>
            </a:r>
            <a:endParaRPr lang="ru-RU" sz="2000" b="1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3707904" y="4005064"/>
            <a:ext cx="1656184" cy="122413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200</a:t>
            </a:r>
            <a:endParaRPr lang="ru-RU" sz="2000" b="1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1979712" y="4005064"/>
            <a:ext cx="1656184" cy="122413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100</a:t>
            </a:r>
            <a:endParaRPr lang="ru-RU" sz="2000" b="1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7164288" y="4005064"/>
            <a:ext cx="1656184" cy="122413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400</a:t>
            </a:r>
            <a:endParaRPr lang="ru-RU" sz="2000" b="1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1979712" y="2708920"/>
            <a:ext cx="1656184" cy="122413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100</a:t>
            </a:r>
            <a:endParaRPr lang="ru-RU" sz="2000" b="1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3707904" y="2708920"/>
            <a:ext cx="1656184" cy="122413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200</a:t>
            </a:r>
            <a:endParaRPr lang="ru-RU" sz="2000" b="1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5436096" y="2708920"/>
            <a:ext cx="1656184" cy="122413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300</a:t>
            </a:r>
            <a:endParaRPr lang="ru-RU" sz="2000" b="1" dirty="0"/>
          </a:p>
        </p:txBody>
      </p:sp>
      <p:sp>
        <p:nvSpPr>
          <p:cNvPr id="43" name="Управляющая кнопка: далее 42">
            <a:hlinkClick r:id="" action="ppaction://hlinkshowjump?jump=nextslide" highlightClick="1"/>
          </p:cNvPr>
          <p:cNvSpPr/>
          <p:nvPr/>
        </p:nvSpPr>
        <p:spPr>
          <a:xfrm>
            <a:off x="8100392" y="260648"/>
            <a:ext cx="720080" cy="5760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 b="4292"/>
          <a:stretch>
            <a:fillRect/>
          </a:stretch>
        </p:blipFill>
        <p:spPr bwMode="auto">
          <a:xfrm>
            <a:off x="-252536" y="0"/>
            <a:ext cx="954250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multi-189.gif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971600" y="2708920"/>
            <a:ext cx="1763266" cy="1877360"/>
          </a:xfrm>
          <a:prstGeom prst="rect">
            <a:avLst/>
          </a:prstGeom>
        </p:spPr>
      </p:pic>
      <p:sp>
        <p:nvSpPr>
          <p:cNvPr id="8" name="Выноска-облако 7"/>
          <p:cNvSpPr/>
          <p:nvPr/>
        </p:nvSpPr>
        <p:spPr>
          <a:xfrm>
            <a:off x="2555776" y="1916832"/>
            <a:ext cx="3024336" cy="1656184"/>
          </a:xfrm>
          <a:prstGeom prst="cloudCallout">
            <a:avLst>
              <a:gd name="adj1" fmla="val -53986"/>
              <a:gd name="adj2" fmla="val 79488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-5+4</a:t>
            </a:r>
            <a:endParaRPr lang="ru-RU" sz="4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9684568" y="3789040"/>
            <a:ext cx="1296144" cy="1296144"/>
          </a:xfrm>
          <a:prstGeom prst="ellipse">
            <a:avLst/>
          </a:prstGeom>
          <a:blipFill>
            <a:blip r:embed="rId4" cstate="print">
              <a:duotone>
                <a:prstClr val="black"/>
                <a:schemeClr val="accent5">
                  <a:lumMod val="40000"/>
                  <a:lumOff val="60000"/>
                  <a:tint val="45000"/>
                  <a:satMod val="400000"/>
                </a:schemeClr>
              </a:duotone>
            </a:blip>
            <a:tile tx="0" ty="0" sx="100000" sy="100000" flip="none" algn="tl"/>
          </a:blipFill>
          <a:effectLst>
            <a:glow rad="101600">
              <a:schemeClr val="accent5">
                <a:lumMod val="20000"/>
                <a:lumOff val="80000"/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FF00"/>
                </a:solidFill>
              </a:rPr>
              <a:t>1</a:t>
            </a:r>
            <a:endParaRPr lang="ru-RU" sz="3600" b="1" dirty="0">
              <a:solidFill>
                <a:srgbClr val="FFFF0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9612560" y="1844824"/>
            <a:ext cx="1224136" cy="1152128"/>
          </a:xfrm>
          <a:prstGeom prst="ellipse">
            <a:avLst/>
          </a:prstGeom>
          <a:blipFill>
            <a:blip r:embed="rId4" cstate="print">
              <a:duotone>
                <a:prstClr val="black"/>
                <a:schemeClr val="accent5">
                  <a:lumMod val="40000"/>
                  <a:lumOff val="60000"/>
                  <a:tint val="45000"/>
                  <a:satMod val="400000"/>
                </a:schemeClr>
              </a:duotone>
            </a:blip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FF00"/>
                </a:solidFill>
              </a:rPr>
              <a:t>-1</a:t>
            </a:r>
            <a:endParaRPr lang="ru-RU" sz="3600" b="1" dirty="0">
              <a:solidFill>
                <a:srgbClr val="FFFF00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10044608" y="5589240"/>
            <a:ext cx="792088" cy="792088"/>
          </a:xfrm>
          <a:prstGeom prst="ellipse">
            <a:avLst/>
          </a:prstGeom>
          <a:blipFill>
            <a:blip r:embed="rId4" cstate="print">
              <a:duotone>
                <a:prstClr val="black"/>
                <a:schemeClr val="accent5">
                  <a:lumMod val="20000"/>
                  <a:lumOff val="80000"/>
                  <a:tint val="45000"/>
                  <a:satMod val="400000"/>
                </a:schemeClr>
              </a:duotone>
            </a:blip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FF00"/>
                </a:solidFill>
              </a:rPr>
              <a:t>9</a:t>
            </a:r>
            <a:endParaRPr lang="ru-RU" sz="3600" b="1" dirty="0">
              <a:solidFill>
                <a:srgbClr val="FFFF00"/>
              </a:solidFill>
            </a:endParaRPr>
          </a:p>
        </p:txBody>
      </p:sp>
      <p:sp>
        <p:nvSpPr>
          <p:cNvPr id="12" name="4-конечная звезда 11"/>
          <p:cNvSpPr/>
          <p:nvPr/>
        </p:nvSpPr>
        <p:spPr>
          <a:xfrm>
            <a:off x="251520" y="404664"/>
            <a:ext cx="792088" cy="792088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555776" y="836712"/>
            <a:ext cx="3735702" cy="1077218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Лови пузырьки – </a:t>
            </a:r>
          </a:p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правильные ответы</a:t>
            </a: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Выноска-облако 13"/>
          <p:cNvSpPr/>
          <p:nvPr/>
        </p:nvSpPr>
        <p:spPr>
          <a:xfrm>
            <a:off x="2555776" y="1916832"/>
            <a:ext cx="3024336" cy="1656184"/>
          </a:xfrm>
          <a:prstGeom prst="cloudCallout">
            <a:avLst>
              <a:gd name="adj1" fmla="val -53986"/>
              <a:gd name="adj2" fmla="val 79488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-5-4</a:t>
            </a:r>
            <a:endParaRPr lang="ru-RU" sz="4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9540552" y="260648"/>
            <a:ext cx="1296144" cy="1296144"/>
          </a:xfrm>
          <a:prstGeom prst="ellipse">
            <a:avLst/>
          </a:prstGeom>
          <a:blipFill>
            <a:blip r:embed="rId4" cstate="print">
              <a:duotone>
                <a:prstClr val="black"/>
                <a:schemeClr val="accent5">
                  <a:lumMod val="40000"/>
                  <a:lumOff val="60000"/>
                  <a:tint val="45000"/>
                  <a:satMod val="400000"/>
                </a:schemeClr>
              </a:duotone>
            </a:blip>
            <a:tile tx="0" ty="0" sx="100000" sy="100000" flip="none" algn="tl"/>
          </a:blipFill>
          <a:effectLst>
            <a:glow rad="101600">
              <a:schemeClr val="accent5">
                <a:lumMod val="20000"/>
                <a:lumOff val="80000"/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FF00"/>
                </a:solidFill>
              </a:rPr>
              <a:t>-9</a:t>
            </a:r>
            <a:endParaRPr lang="ru-RU" sz="3600" b="1" dirty="0">
              <a:solidFill>
                <a:srgbClr val="FFFF00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9900592" y="2636912"/>
            <a:ext cx="1296144" cy="1296144"/>
          </a:xfrm>
          <a:prstGeom prst="ellipse">
            <a:avLst/>
          </a:prstGeom>
          <a:blipFill>
            <a:blip r:embed="rId4" cstate="print">
              <a:duotone>
                <a:prstClr val="black"/>
                <a:schemeClr val="accent5">
                  <a:lumMod val="40000"/>
                  <a:lumOff val="60000"/>
                  <a:tint val="45000"/>
                  <a:satMod val="400000"/>
                </a:schemeClr>
              </a:duotone>
            </a:blip>
            <a:tile tx="0" ty="0" sx="100000" sy="100000" flip="none" algn="tl"/>
          </a:blipFill>
          <a:effectLst>
            <a:glow rad="101600">
              <a:schemeClr val="accent5">
                <a:lumMod val="20000"/>
                <a:lumOff val="80000"/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FF00"/>
                </a:solidFill>
              </a:rPr>
              <a:t>9</a:t>
            </a:r>
            <a:endParaRPr lang="ru-RU" sz="3600" b="1" dirty="0">
              <a:solidFill>
                <a:srgbClr val="FFFF00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9828584" y="4365104"/>
            <a:ext cx="1296144" cy="1296144"/>
          </a:xfrm>
          <a:prstGeom prst="ellipse">
            <a:avLst/>
          </a:prstGeom>
          <a:blipFill>
            <a:blip r:embed="rId4" cstate="print">
              <a:duotone>
                <a:prstClr val="black"/>
                <a:schemeClr val="accent5">
                  <a:lumMod val="40000"/>
                  <a:lumOff val="60000"/>
                  <a:tint val="45000"/>
                  <a:satMod val="400000"/>
                </a:schemeClr>
              </a:duotone>
            </a:blip>
            <a:tile tx="0" ty="0" sx="100000" sy="100000" flip="none" algn="tl"/>
          </a:blipFill>
          <a:effectLst>
            <a:glow rad="101600">
              <a:schemeClr val="accent5">
                <a:lumMod val="20000"/>
                <a:lumOff val="80000"/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FF00"/>
                </a:solidFill>
              </a:rPr>
              <a:t>-1</a:t>
            </a:r>
            <a:endParaRPr lang="ru-RU" sz="3600" b="1" dirty="0">
              <a:solidFill>
                <a:srgbClr val="FFFF00"/>
              </a:solidFill>
            </a:endParaRPr>
          </a:p>
        </p:txBody>
      </p:sp>
      <p:sp>
        <p:nvSpPr>
          <p:cNvPr id="18" name="4-конечная звезда 17"/>
          <p:cNvSpPr/>
          <p:nvPr/>
        </p:nvSpPr>
        <p:spPr>
          <a:xfrm>
            <a:off x="971600" y="404664"/>
            <a:ext cx="792088" cy="792088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Управляющая кнопка: в конец 18">
            <a:hlinkClick r:id="" action="ppaction://hlinkshowjump?jump=lastslide" highlightClick="1"/>
          </p:cNvPr>
          <p:cNvSpPr/>
          <p:nvPr/>
        </p:nvSpPr>
        <p:spPr>
          <a:xfrm>
            <a:off x="8388424" y="188640"/>
            <a:ext cx="755576" cy="432048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40" presetClass="entr" presetSubtype="0" fill="hold" nodeType="withEffect">
                                  <p:stCondLst>
                                    <p:cond delay="4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300"/>
                            </p:stCondLst>
                            <p:childTnLst>
                              <p:par>
                                <p:cTn id="20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47256 0.41966 L -0.46475 -0.79699 " pathEditMode="relative" rAng="0" ptsTypes="AA">
                                      <p:cBhvr>
                                        <p:cTn id="21" dur="1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-608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64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0.29514 0.70289 L -0.29514 -0.56624 " pathEditMode="relative" rAng="0" ptsTypes="AA">
                                      <p:cBhvr>
                                        <p:cTn id="23" dur="1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35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64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18473 0.17318 L -0.20851 -1.08532 " pathEditMode="relative" rAng="0" ptsTypes="AA">
                                      <p:cBhvr>
                                        <p:cTn id="25" dur="1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" y="-6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5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9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6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6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55903 0.92301 L -0.55122 -0.44046 " pathEditMode="relative" rAng="0" ptsTypes="AA">
                                      <p:cBhvr>
                                        <p:cTn id="74" dur="1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-682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26771 0.59792 L -0.26771 -0.82844 " pathEditMode="relative" rAng="0" ptsTypes="AA">
                                      <p:cBhvr>
                                        <p:cTn id="76" dur="1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13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38576 0.38821 L -0.37795 -0.82844 " pathEditMode="relative" rAng="0" ptsTypes="AA">
                                      <p:cBhvr>
                                        <p:cTn id="78" dur="1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-6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 animBg="1"/>
      <p:bldP spid="13" grpId="0"/>
      <p:bldP spid="15" grpId="0" animBg="1"/>
      <p:bldP spid="16" grpId="0" animBg="1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Ресурсы Интернета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Своя мини-игра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Логотип программы «Своя игра»: </a:t>
            </a:r>
            <a:r>
              <a:rPr lang="en-US" sz="2400" dirty="0" smtClean="0">
                <a:solidFill>
                  <a:schemeClr val="bg1"/>
                </a:solidFill>
                <a:hlinkClick r:id="rId2"/>
              </a:rPr>
              <a:t>http://kinotw.ru/uploads/posts/2012-01/1327780230_1svoyaigra2012.jpg</a:t>
            </a:r>
            <a:endParaRPr lang="ru-RU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  <a:hlinkClick r:id="rId3"/>
              </a:rPr>
              <a:t>http://i28.fastpic.ru/thumb/2011/1029/07/dab26a1996416e777d7c7f5975192e07.jpeg</a:t>
            </a:r>
            <a:endParaRPr lang="ru-RU" sz="2400" dirty="0" smtClean="0">
              <a:solidFill>
                <a:schemeClr val="bg1"/>
              </a:solidFill>
            </a:endParaRPr>
          </a:p>
          <a:p>
            <a:r>
              <a:rPr lang="ru-RU" sz="2400" dirty="0" smtClean="0">
                <a:solidFill>
                  <a:schemeClr val="bg1"/>
                </a:solidFill>
              </a:rPr>
              <a:t>Кот в мешке: </a:t>
            </a:r>
            <a:r>
              <a:rPr lang="en-US" sz="2400" dirty="0" smtClean="0">
                <a:solidFill>
                  <a:schemeClr val="bg1"/>
                </a:solidFill>
                <a:hlinkClick r:id="rId4"/>
              </a:rPr>
              <a:t>http://darudar.org/var/files/img/6c/fa/6cfab5b6b2d8e0e5c3b397981d1c1eb9_600.gif</a:t>
            </a:r>
            <a:endParaRPr lang="ru-RU" sz="24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Игра «Лопни </a:t>
            </a:r>
            <a:r>
              <a:rPr lang="ru-RU" sz="2400" dirty="0" err="1" smtClean="0">
                <a:solidFill>
                  <a:schemeClr val="bg1"/>
                </a:solidFill>
              </a:rPr>
              <a:t>пузырик</a:t>
            </a:r>
            <a:r>
              <a:rPr lang="ru-RU" sz="2400" dirty="0" smtClean="0">
                <a:solidFill>
                  <a:schemeClr val="bg1"/>
                </a:solidFill>
              </a:rPr>
              <a:t>»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Рыбка: </a:t>
            </a:r>
            <a:r>
              <a:rPr lang="en-US" sz="2400" dirty="0" smtClean="0">
                <a:solidFill>
                  <a:schemeClr val="bg1"/>
                </a:solidFill>
                <a:hlinkClick r:id="rId5"/>
              </a:rPr>
              <a:t>http://smayli.ru/smile/multi-189.html</a:t>
            </a:r>
            <a:endParaRPr lang="ru-RU" sz="2400" dirty="0" smtClean="0">
              <a:solidFill>
                <a:schemeClr val="bg1"/>
              </a:solidFill>
            </a:endParaRPr>
          </a:p>
          <a:p>
            <a:r>
              <a:rPr lang="ru-RU" sz="2400" dirty="0" smtClean="0">
                <a:solidFill>
                  <a:schemeClr val="bg1"/>
                </a:solidFill>
              </a:rPr>
              <a:t>Фон: </a:t>
            </a:r>
            <a:r>
              <a:rPr lang="en-US" sz="2400" dirty="0" smtClean="0">
                <a:solidFill>
                  <a:schemeClr val="bg1"/>
                </a:solidFill>
                <a:hlinkClick r:id="rId6"/>
              </a:rPr>
              <a:t>http://soft-hard.ucoz.ua/Clip_21.jpg</a:t>
            </a:r>
            <a:endParaRPr lang="ru-RU" sz="2400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Другая 1">
      <a:dk1>
        <a:sysClr val="windowText" lastClr="000000"/>
      </a:dk1>
      <a:lt1>
        <a:sysClr val="window" lastClr="FFFFFF"/>
      </a:lt1>
      <a:dk2>
        <a:srgbClr val="E2AFD8"/>
      </a:dk2>
      <a:lt2>
        <a:srgbClr val="F4E7ED"/>
      </a:lt2>
      <a:accent1>
        <a:srgbClr val="D787A3"/>
      </a:accent1>
      <a:accent2>
        <a:srgbClr val="AC66BB"/>
      </a:accent2>
      <a:accent3>
        <a:srgbClr val="DE6C36"/>
      </a:accent3>
      <a:accent4>
        <a:srgbClr val="F9B639"/>
      </a:accent4>
      <a:accent5>
        <a:srgbClr val="E2A7C8"/>
      </a:accent5>
      <a:accent6>
        <a:srgbClr val="FA8D3D"/>
      </a:accent6>
      <a:hlink>
        <a:srgbClr val="FFDE66"/>
      </a:hlink>
      <a:folHlink>
        <a:srgbClr val="D490C5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110</TotalTime>
  <Words>214</Words>
  <Application>Microsoft Office PowerPoint</Application>
  <PresentationFormat>Экран (4:3)</PresentationFormat>
  <Paragraphs>60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Техническая</vt:lpstr>
      <vt:lpstr>Игры, которые можно использовать на уроках математики и во внеклассной работе </vt:lpstr>
      <vt:lpstr>Своя Мини-игра</vt:lpstr>
      <vt:lpstr>Слайд 3</vt:lpstr>
      <vt:lpstr>Ресурсы Интернета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Своя мини-игра</dc:title>
  <dc:creator>ASUS</dc:creator>
  <cp:lastModifiedBy>ASUS</cp:lastModifiedBy>
  <cp:revision>13</cp:revision>
  <dcterms:created xsi:type="dcterms:W3CDTF">2012-02-26T04:20:56Z</dcterms:created>
  <dcterms:modified xsi:type="dcterms:W3CDTF">2013-02-06T09:28:44Z</dcterms:modified>
</cp:coreProperties>
</file>