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8057-4AAB-4636-A042-B68B22AC0974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1BF43-A1DC-4B11-B5CA-242D69DBA1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1BF43-A1DC-4B11-B5CA-242D69DBA17C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D1E255-E973-49AA-B65B-62AE279BE95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D98330-15D3-41D8-810E-8723435DCE1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714752"/>
            <a:ext cx="5357850" cy="207170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Алимурадова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Эсмира</a:t>
            </a:r>
            <a:r>
              <a:rPr lang="ru-RU" sz="2400" i="1" dirty="0" smtClean="0">
                <a:solidFill>
                  <a:srgbClr val="FF0000"/>
                </a:solidFill>
              </a:rPr>
              <a:t>,</a:t>
            </a:r>
          </a:p>
          <a:p>
            <a:pPr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ученица 5 «А» </a:t>
            </a:r>
            <a:r>
              <a:rPr lang="ru-RU" sz="2400" i="1" dirty="0" smtClean="0">
                <a:solidFill>
                  <a:srgbClr val="FF0000"/>
                </a:solidFill>
              </a:rPr>
              <a:t>класса</a:t>
            </a:r>
          </a:p>
          <a:p>
            <a:pPr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 учитель математики:</a:t>
            </a:r>
          </a:p>
          <a:p>
            <a:pPr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Шереметьева Н.В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42984"/>
            <a:ext cx="8305800" cy="22719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Возникновение измерений в древности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7" descr="SO0062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74107">
            <a:off x="7296231" y="-102553"/>
            <a:ext cx="1061104" cy="13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0052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39956">
            <a:off x="297080" y="3505061"/>
            <a:ext cx="2755131" cy="23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6672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</a:t>
            </a:r>
            <a:r>
              <a:rPr lang="ru-RU" sz="2200" i="1" dirty="0" smtClean="0"/>
              <a:t>Древний </a:t>
            </a:r>
            <a:r>
              <a:rPr lang="ru-RU" sz="2200" i="1" dirty="0" smtClean="0"/>
              <a:t>Рим: Для измерения больших расстояний служила миля – так называли путь в тысячу двойных шагов ( и правой, и левой) вооруженного римского легионера и равнялась она 1481 </a:t>
            </a:r>
            <a:r>
              <a:rPr lang="ru-RU" sz="2200" i="1" dirty="0" smtClean="0"/>
              <a:t>метру.</a:t>
            </a:r>
          </a:p>
          <a:p>
            <a:pPr>
              <a:buNone/>
            </a:pPr>
            <a:r>
              <a:rPr lang="ru-RU" sz="2200" i="1" dirty="0" smtClean="0"/>
              <a:t>    Япония: Лошадиный башмак – так называли путь. Проходимый лошадью, пока не износится привязываемая к ее копытам соломенная подошва, заменяющая в этой стране подкову.</a:t>
            </a:r>
          </a:p>
          <a:p>
            <a:pPr>
              <a:buNone/>
            </a:pPr>
            <a:r>
              <a:rPr lang="ru-RU" sz="2200" i="1" dirty="0" smtClean="0"/>
              <a:t>    Древняя </a:t>
            </a:r>
            <a:r>
              <a:rPr lang="ru-RU" sz="2200" i="1" dirty="0" smtClean="0"/>
              <a:t>Греция: В программе Олимпийских игр Древней Эллады был бег на стадию. Установлено, что греческая стадия (или стадий) это длина стадиона в Олимпии – 192,27 м.</a:t>
            </a:r>
          </a:p>
          <a:p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Единица измерения расстояний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857760"/>
            <a:ext cx="328614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572008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Положением о мерах и весах от 27 июля 1916 года были узаконены квадратный километр, квадратный метр, квадратный дециметр, квадратный сантиметр, квадратный миллиметр, а для земельных площадей — ар и гектар.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dirty="0" smtClean="0"/>
              <a:t>Единицы измерений в современном мире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14750"/>
            <a:ext cx="4357718" cy="27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>
            <a:normAutofit lnSpcReduction="10000"/>
          </a:bodyPr>
          <a:lstStyle/>
          <a:p>
            <a:pPr fontAlgn="base">
              <a:buNone/>
            </a:pPr>
            <a:r>
              <a:rPr lang="ru-RU" b="1" i="1" dirty="0" smtClean="0"/>
              <a:t>Меры </a:t>
            </a:r>
            <a:r>
              <a:rPr lang="ru-RU" b="1" i="1" dirty="0" smtClean="0"/>
              <a:t>площади                                         </a:t>
            </a:r>
          </a:p>
          <a:p>
            <a:pPr fontAlgn="base"/>
            <a:endParaRPr lang="ru-RU" i="1" dirty="0" smtClean="0"/>
          </a:p>
          <a:p>
            <a:pPr fontAlgn="base"/>
            <a:r>
              <a:rPr lang="ru-RU" i="1" dirty="0" smtClean="0"/>
              <a:t>1,092 га.</a:t>
            </a:r>
            <a:endParaRPr lang="ru-RU" b="1" i="1" dirty="0" smtClean="0"/>
          </a:p>
          <a:p>
            <a:pPr fontAlgn="base"/>
            <a:r>
              <a:rPr lang="ru-RU" i="1" dirty="0" smtClean="0"/>
              <a:t>0,546га</a:t>
            </a:r>
            <a:endParaRPr lang="ru-RU" b="1" i="1" dirty="0" smtClean="0"/>
          </a:p>
          <a:p>
            <a:pPr fontAlgn="base"/>
            <a:r>
              <a:rPr lang="ru-RU" i="1" dirty="0" smtClean="0"/>
              <a:t>0,07 га</a:t>
            </a:r>
            <a:endParaRPr lang="ru-RU" b="1" i="1" dirty="0" smtClean="0"/>
          </a:p>
          <a:p>
            <a:pPr fontAlgn="t"/>
            <a:r>
              <a:rPr lang="ru-RU" i="1" dirty="0" smtClean="0"/>
              <a:t>87,5 м</a:t>
            </a:r>
            <a:r>
              <a:rPr lang="ru-RU" i="1" baseline="30000" dirty="0" smtClean="0"/>
              <a:t>2</a:t>
            </a:r>
            <a:endParaRPr lang="ru-RU" i="1" dirty="0" smtClean="0"/>
          </a:p>
          <a:p>
            <a:pPr fontAlgn="t"/>
            <a:r>
              <a:rPr lang="ru-RU" i="1" dirty="0" smtClean="0"/>
              <a:t>1,17 га</a:t>
            </a:r>
          </a:p>
          <a:p>
            <a:pPr fontAlgn="t"/>
            <a:r>
              <a:rPr lang="ru-RU" i="1" dirty="0" smtClean="0"/>
              <a:t>61 га</a:t>
            </a:r>
          </a:p>
          <a:p>
            <a:pPr fontAlgn="base"/>
            <a:r>
              <a:rPr lang="ru-RU" i="1" dirty="0" smtClean="0"/>
              <a:t>175м</a:t>
            </a:r>
            <a:r>
              <a:rPr lang="ru-RU" i="1" baseline="30000" dirty="0" smtClean="0"/>
              <a:t>2</a:t>
            </a:r>
            <a:endParaRPr lang="ru-RU" b="1" i="1" dirty="0" smtClean="0"/>
          </a:p>
          <a:p>
            <a:pPr fontAlgn="base"/>
            <a:r>
              <a:rPr lang="ru-RU" i="1" dirty="0" smtClean="0"/>
              <a:t>350м</a:t>
            </a:r>
            <a:r>
              <a:rPr lang="ru-RU" i="1" baseline="30000" dirty="0" smtClean="0"/>
              <a:t>2</a:t>
            </a:r>
            <a:endParaRPr lang="ru-RU" b="1" i="1" dirty="0" smtClean="0"/>
          </a:p>
          <a:p>
            <a:pPr fontAlgn="base">
              <a:buNone/>
            </a:pPr>
            <a:r>
              <a:rPr lang="ru-RU" b="1" i="1" dirty="0" smtClean="0"/>
              <a:t>Значение в современных единицах измерения</a:t>
            </a:r>
          </a:p>
          <a:p>
            <a:pPr fontAlgn="t"/>
            <a:r>
              <a:rPr lang="ru-RU" i="1" dirty="0" smtClean="0"/>
              <a:t>Десятина</a:t>
            </a:r>
          </a:p>
          <a:p>
            <a:pPr fontAlgn="t"/>
            <a:r>
              <a:rPr lang="ru-RU" i="1" dirty="0" smtClean="0"/>
              <a:t>Четверть </a:t>
            </a:r>
          </a:p>
          <a:p>
            <a:pPr fontAlgn="t"/>
            <a:r>
              <a:rPr lang="ru-RU" i="1" dirty="0" smtClean="0"/>
              <a:t>Четверик малый</a:t>
            </a:r>
          </a:p>
          <a:p>
            <a:pPr fontAlgn="t"/>
            <a:r>
              <a:rPr lang="ru-RU" i="1" dirty="0" smtClean="0"/>
              <a:t>Четверик</a:t>
            </a:r>
          </a:p>
          <a:p>
            <a:pPr fontAlgn="t"/>
            <a:r>
              <a:rPr lang="ru-RU" i="1" dirty="0" smtClean="0"/>
              <a:t>Соха</a:t>
            </a:r>
          </a:p>
          <a:p>
            <a:pPr fontAlgn="t"/>
            <a:r>
              <a:rPr lang="ru-RU" i="1" dirty="0" smtClean="0"/>
              <a:t>Выть</a:t>
            </a:r>
          </a:p>
          <a:p>
            <a:pPr fontAlgn="t"/>
            <a:r>
              <a:rPr lang="ru-RU" i="1" dirty="0" err="1" smtClean="0"/>
              <a:t>Полосьмина</a:t>
            </a:r>
            <a:endParaRPr lang="ru-RU" i="1" dirty="0" smtClean="0"/>
          </a:p>
          <a:p>
            <a:pPr fontAlgn="t"/>
            <a:r>
              <a:rPr lang="ru-RU" i="1" dirty="0" smtClean="0"/>
              <a:t>Осьмина                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i="1" dirty="0" smtClean="0">
                <a:solidFill>
                  <a:srgbClr val="002060"/>
                </a:solidFill>
                <a:latin typeface="Comic Sans MS" pitchFamily="66" charset="0"/>
              </a:rPr>
              <a:t>                Меры </a:t>
            </a:r>
            <a:r>
              <a:rPr lang="ru-RU" sz="4400" i="1" dirty="0" smtClean="0">
                <a:solidFill>
                  <a:srgbClr val="002060"/>
                </a:solidFill>
                <a:latin typeface="Comic Sans MS" pitchFamily="66" charset="0"/>
              </a:rPr>
              <a:t>площади</a:t>
            </a:r>
            <a:endParaRPr lang="ru-RU" dirty="0"/>
          </a:p>
        </p:txBody>
      </p:sp>
      <p:pic>
        <p:nvPicPr>
          <p:cNvPr id="5" name="Picture 5" descr="j0233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1500198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8" descr="NA0005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811">
            <a:off x="7599604" y="5029411"/>
            <a:ext cx="1104900" cy="104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Задача №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1         </a:t>
            </a:r>
            <a:endParaRPr lang="ru-RU" b="1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tabLst>
                <a:tab pos="457200" algn="l"/>
              </a:tabLst>
            </a:pPr>
            <a:endParaRPr lang="ru-RU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  <a:tabLst>
                <a:tab pos="457200" algn="l"/>
              </a:tabLst>
            </a:pPr>
            <a:r>
              <a:rPr lang="ru-RU" dirty="0" smtClean="0"/>
              <a:t>   Две </a:t>
            </a:r>
            <a:r>
              <a:rPr lang="ru-RU" dirty="0" smtClean="0"/>
              <a:t>богомолки отправились из Москвы в Троице—Сергиеву лавру. Обе они прошли 60 верст. Сколько верст  прошла каждая, если шли они с одинаковой скоростью?</a:t>
            </a:r>
          </a:p>
          <a:p>
            <a:pPr>
              <a:buNone/>
              <a:tabLst>
                <a:tab pos="457200" algn="l"/>
              </a:tabLst>
            </a:pPr>
            <a:r>
              <a:rPr lang="ru-RU" dirty="0" smtClean="0"/>
              <a:t>    Ответ</a:t>
            </a:r>
            <a:r>
              <a:rPr lang="ru-RU" dirty="0" smtClean="0"/>
              <a:t>: каждая богомолка прошла 60 верст.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</a:rPr>
              <a:t>               Примеры </a:t>
            </a: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</a:rPr>
              <a:t>Задач</a:t>
            </a:r>
            <a:b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4" name="Picture 5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285860"/>
            <a:ext cx="1071563" cy="111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SO0062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157160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1 бочка = 40 ведер  </a:t>
            </a:r>
          </a:p>
          <a:p>
            <a:r>
              <a:rPr lang="ru-RU" sz="2400" dirty="0" smtClean="0"/>
              <a:t>Атаман велел к приходу войска сварить сбитень. В большой котел выли  2 ведра меда, 68 ведер воды, 13 ведер давленой малины, ведро хмеля. Сколько бочек напитка получится</a:t>
            </a:r>
            <a:r>
              <a:rPr lang="ru-RU" sz="2000" dirty="0" smtClean="0"/>
              <a:t>?</a:t>
            </a:r>
          </a:p>
          <a:p>
            <a:r>
              <a:rPr lang="ru-RU" b="1" i="1" dirty="0" smtClean="0"/>
              <a:t>Решение:</a:t>
            </a:r>
          </a:p>
          <a:p>
            <a:r>
              <a:rPr lang="ru-RU" dirty="0" smtClean="0"/>
              <a:t>1)Сколько ведер жидкости в котле:2 + 68 + 13 + 1 = 84 ведра</a:t>
            </a:r>
          </a:p>
          <a:p>
            <a:r>
              <a:rPr lang="ru-RU" dirty="0" smtClean="0"/>
              <a:t> 2) Узнаем, сколько бочек получится:84/40 = 2 бочек 4 ведра</a:t>
            </a:r>
          </a:p>
          <a:p>
            <a:r>
              <a:rPr lang="ru-RU" dirty="0" smtClean="0"/>
              <a:t>Ответ: 2 бочки и 4 ведра.</a:t>
            </a:r>
          </a:p>
          <a:p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i="1" dirty="0" smtClean="0">
                <a:solidFill>
                  <a:srgbClr val="002060"/>
                </a:solidFill>
              </a:rPr>
              <a:t>    Задача</a:t>
            </a:r>
            <a:r>
              <a:rPr lang="ru-RU" sz="4400" i="1" dirty="0" smtClean="0">
                <a:solidFill>
                  <a:srgbClr val="002060"/>
                </a:solidFill>
              </a:rPr>
              <a:t>№2</a:t>
            </a:r>
            <a:endParaRPr lang="ru-RU" dirty="0"/>
          </a:p>
        </p:txBody>
      </p:sp>
      <p:pic>
        <p:nvPicPr>
          <p:cNvPr id="4" name="Picture 7" descr="SO0062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429264"/>
            <a:ext cx="704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1"/>
            <a:ext cx="8286808" cy="54476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ja-JP" sz="4000" b="1" i="1" dirty="0" smtClean="0">
                <a:solidFill>
                  <a:srgbClr val="002060"/>
                </a:solidFill>
                <a:latin typeface="Comic Sans MS" pitchFamily="66" charset="0"/>
                <a:cs typeface="HG丸ｺﾞｼｯｸM-PRO"/>
              </a:rPr>
              <a:t>Заключение</a:t>
            </a:r>
            <a:endParaRPr lang="ru-RU" sz="4000" i="1" dirty="0" smtClean="0">
              <a:solidFill>
                <a:srgbClr val="002060"/>
              </a:solidFill>
              <a:ea typeface="HGｺﾞｼｯｸE"/>
              <a:cs typeface="HG丸ｺﾞｼｯｸM-PRO"/>
            </a:endParaRPr>
          </a:p>
          <a:p>
            <a:r>
              <a:rPr lang="ru-RU" sz="2800" i="1" dirty="0" smtClean="0"/>
              <a:t>Мною была поделана большая, интересная работа, в ходе которой я познакомилась с историей возникновения  измерений, с различными старинными единицами измерений. Из работы видно, что соотношения между единицами мер были самые разнообразные. У всех народов складывалась сложная и запутанная система  мер. Каждое, даже самое маленькое государство, каждый хоть немного самостоятельный народ, каждый город стремились измерять своими мерами. </a:t>
            </a:r>
            <a:endParaRPr lang="ru-RU" sz="28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400" i="1" dirty="0" smtClean="0">
                <a:solidFill>
                  <a:srgbClr val="002060"/>
                </a:solidFill>
                <a:latin typeface="Comic Sans MS" pitchFamily="66" charset="0"/>
              </a:rPr>
              <a:t>             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err="1" smtClean="0">
                <a:solidFill>
                  <a:srgbClr val="002060"/>
                </a:solidFill>
                <a:latin typeface="+mj-lt"/>
              </a:rPr>
              <a:t>ВиленкинН.Я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., Жохов В.И., Чесноков А.С…-  Математика 5,Москва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2010,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И: Мнемозина.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err="1" smtClean="0">
                <a:solidFill>
                  <a:srgbClr val="002060"/>
                </a:solidFill>
                <a:latin typeface="+mj-lt"/>
              </a:rPr>
              <a:t>Депман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 И.Я, Возникновение системы мер и способов измерения величин. М.,1956. 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Чистяков В.Д. Старинные задачи по элементарной математике. Минск, 1966. 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  Кузнецов С.К. Древнерусская метрология. Молмыж.1913.  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 Нагибин</a:t>
            </a:r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Ф.Ф., Канин Е.Е. Математическая шкатулка. М.: Просвещение, 1984 . 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Перли С.С., Перли Б.С. Страницы русской истории на уроках математики. М., 1994 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Рыбаков Б.А. Русские системы мер длины Х1-ХУ веков. Советская этнография, 1949 г., №1. 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 Янин В.Л. Денежно-весовые системы русского средневековья. М.,1956.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Сайт фестиваля педагогических идей - открытый урок</a:t>
            </a:r>
          </a:p>
          <a:p>
            <a:pPr marL="514350" indent="-514350">
              <a:lnSpc>
                <a:spcPct val="80000"/>
              </a:lnSpc>
              <a:buFont typeface="Lucida Sans Unicode" pitchFamily="34" charset="0"/>
              <a:buAutoNum type="arabicPeriod"/>
            </a:pPr>
            <a:r>
              <a:rPr lang="ru-RU" i="1" dirty="0" smtClean="0">
                <a:solidFill>
                  <a:srgbClr val="002060"/>
                </a:solidFill>
                <a:latin typeface="+mj-lt"/>
              </a:rPr>
              <a:t>Приложение к газете « 1 сентября- Математика</a:t>
            </a:r>
            <a:r>
              <a:rPr lang="ru-RU" dirty="0" smtClean="0">
                <a:latin typeface="+mj-lt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D0001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20716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214422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2" descr="BD0014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571744"/>
            <a:ext cx="6215106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643050"/>
            <a:ext cx="8115328" cy="44529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i="1" dirty="0" smtClean="0"/>
              <a:t>При  решении  различных  задач, чтении  книг,  особенно о старинных  временах, мы постоянно  сталкиваемся с разными единицами  измерения. Мне стало интересно узнать историю их  возникновения. Ведь потребность считать и сравнивать предметы возникла у людей не сразу, но очень  давно,- ещё на ранней ступени  развития человечества,  возникла в процессе его трудовой деятельности.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7358082" cy="12192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                       Введение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7" descr="SO0062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988" y="357166"/>
            <a:ext cx="2237304" cy="12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1) Исследовать возникновение измерений в древности.</a:t>
            </a:r>
          </a:p>
          <a:p>
            <a:pPr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   2)Выявить использование старинных единиц измерения в практической деятельности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человека.</a:t>
            </a:r>
          </a:p>
          <a:p>
            <a:pPr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</a:t>
            </a:r>
          </a:p>
          <a:p>
            <a:pPr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28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marL="514350" indent="-514350">
              <a:buFont typeface="Wingdings 3" pitchFamily="18" charset="2"/>
              <a:buNone/>
            </a:pPr>
            <a:r>
              <a:rPr lang="ru-RU" sz="2800" i="1" dirty="0" smtClean="0"/>
              <a:t>1)Рассмотреть историю возникновения измерений.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ru-RU" sz="2800" i="1" dirty="0" smtClean="0"/>
              <a:t>2)Изучить использование измерений разных народов.</a:t>
            </a:r>
          </a:p>
          <a:p>
            <a:pPr marL="514350" indent="-514350">
              <a:buFont typeface="Wingdings 3" pitchFamily="18" charset="2"/>
              <a:buNone/>
            </a:pPr>
            <a:r>
              <a:rPr lang="ru-RU" sz="2800" i="1" dirty="0" smtClean="0"/>
              <a:t>3)Выяснить использование старинных единиц измерений в современности.</a:t>
            </a:r>
            <a:br>
              <a:rPr lang="ru-RU" sz="2800" i="1" dirty="0" smtClean="0"/>
            </a:b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                         </a:t>
            </a:r>
            <a:r>
              <a:rPr lang="ru-RU" sz="4400" b="1" i="1" dirty="0" smtClean="0">
                <a:solidFill>
                  <a:srgbClr val="002060"/>
                </a:solidFill>
                <a:latin typeface="Comic Sans MS" pitchFamily="66" charset="0"/>
              </a:rPr>
              <a:t>Цели</a:t>
            </a: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b="1" i="1" dirty="0"/>
          </a:p>
        </p:txBody>
      </p:sp>
      <p:pic>
        <p:nvPicPr>
          <p:cNvPr id="4" name="Picture 4" descr="8pos00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185736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6" descr="image0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286386"/>
            <a:ext cx="1924034" cy="12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609600" indent="-609600"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</a:rPr>
              <a:t>1) Знаете ли вы историю возникновения единиц измерения?</a:t>
            </a:r>
          </a:p>
          <a:p>
            <a:pPr marL="609600" indent="-609600">
              <a:buNone/>
              <a:defRPr/>
            </a:pPr>
            <a:r>
              <a:rPr lang="ru-RU" sz="2800" b="1" i="1" dirty="0" smtClean="0"/>
              <a:t> </a:t>
            </a:r>
            <a:r>
              <a:rPr lang="ru-RU" sz="2800" b="1" dirty="0" smtClean="0"/>
              <a:t>Да – 13</a:t>
            </a:r>
            <a:r>
              <a:rPr lang="en-US" sz="2800" b="1" dirty="0" smtClean="0"/>
              <a:t>%</a:t>
            </a:r>
            <a:r>
              <a:rPr lang="ru-RU" sz="2800" b="1" dirty="0" smtClean="0"/>
              <a:t>, немного – 34%, нет – 53%.</a:t>
            </a:r>
            <a:endParaRPr lang="ru-RU" sz="2800" b="1" i="1" dirty="0" smtClean="0"/>
          </a:p>
          <a:p>
            <a:pPr marL="609600" indent="-609600" algn="just"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</a:rPr>
              <a:t>2) Какие старинные единицы измерения вы знаете?</a:t>
            </a:r>
            <a:r>
              <a:rPr lang="ru-RU" sz="2800" b="1" dirty="0" smtClean="0"/>
              <a:t>         </a:t>
            </a:r>
          </a:p>
          <a:p>
            <a:pPr marL="609600" indent="-609600" algn="just">
              <a:buNone/>
              <a:defRPr/>
            </a:pPr>
            <a:r>
              <a:rPr lang="ru-RU" sz="2800" b="1" dirty="0" smtClean="0"/>
              <a:t>    92% опрошенных учеников называли старинные единицы измерения. В основном: аршин, сажень, локоть. Некоторые учащиеся добавляли такие единицы, как фут, дюйм, верста. Но, все же 8% не смогли назвать ни одной старинной единицы измерения.</a:t>
            </a:r>
            <a:endParaRPr lang="ru-RU" sz="2800" b="1" i="1" dirty="0" smtClean="0"/>
          </a:p>
          <a:p>
            <a:pPr marL="609600" indent="-609600"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</a:rPr>
              <a:t>3) Почему, по вашему мнению, в современном мире люди используют международную систему единиц (СИ)?</a:t>
            </a:r>
            <a:r>
              <a:rPr lang="ru-RU" sz="2800" b="1" dirty="0" smtClean="0"/>
              <a:t>                          У 89% опрошенных – для удобства, а 11% - не знает для чего.</a:t>
            </a:r>
            <a:endParaRPr lang="ru-RU" sz="2800" b="1" i="1" dirty="0" smtClean="0"/>
          </a:p>
          <a:p>
            <a:pPr marL="609600" indent="-609600"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</a:rPr>
              <a:t>4) Хотели бы вы узнать о старинных единицах измерения и историю их возникновения?</a:t>
            </a:r>
            <a:r>
              <a:rPr lang="ru-RU" sz="2800" b="1" i="1" dirty="0" smtClean="0"/>
              <a:t>       </a:t>
            </a:r>
            <a:r>
              <a:rPr lang="ru-RU" sz="2800" b="1" dirty="0" smtClean="0"/>
              <a:t> Да – 82%, нет – 18%.</a:t>
            </a:r>
            <a:endParaRPr lang="ru-RU" sz="2800" b="1" i="1" dirty="0" smtClean="0"/>
          </a:p>
          <a:p>
            <a:pPr marL="609600" indent="-609600">
              <a:buNone/>
              <a:defRPr/>
            </a:pPr>
            <a:r>
              <a:rPr lang="ru-RU" sz="2800" b="1" i="1" dirty="0" smtClean="0">
                <a:solidFill>
                  <a:srgbClr val="000099"/>
                </a:solidFill>
              </a:rPr>
              <a:t>5) Надо ли современному человеку знать старинные единицы измерения и почему?</a:t>
            </a:r>
            <a:r>
              <a:rPr lang="ru-RU" sz="2800" b="1" i="1" dirty="0" smtClean="0"/>
              <a:t>   </a:t>
            </a:r>
            <a:r>
              <a:rPr lang="ru-RU" sz="2800" b="1" dirty="0" smtClean="0"/>
              <a:t>Да – 72%, нет – 28%. </a:t>
            </a:r>
            <a:endParaRPr lang="ru-RU" sz="2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dirty="0" smtClean="0">
                <a:effectLst/>
              </a:rPr>
              <a:t>РЕЗУЛЬТАТЫ АНКЕТИРОВАНИЯ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800" i="1" dirty="0" smtClean="0"/>
              <a:t>   </a:t>
            </a:r>
            <a:r>
              <a:rPr lang="ru-RU" sz="2400" i="1" dirty="0" smtClean="0"/>
              <a:t>Длину </a:t>
            </a:r>
            <a:r>
              <a:rPr lang="ru-RU" sz="2400" i="1" dirty="0" smtClean="0"/>
              <a:t>веревки или ткани неудобно измерять шагами или стадиями. Для этого оказались пригодными встречающиеся у многих народов единицы, отождествляемые с названиями частей человеческого тела. Локоть – расстояние от конца пальцев до локтевого сустава.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0430" y="214290"/>
            <a:ext cx="5086328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Comic Sans MS" pitchFamily="66" charset="0"/>
              </a:rPr>
              <a:t>Меры длины</a:t>
            </a:r>
            <a:endParaRPr lang="ru-RU" dirty="0"/>
          </a:p>
        </p:txBody>
      </p:sp>
      <p:pic>
        <p:nvPicPr>
          <p:cNvPr id="4" name="Picture 13" descr="сканирование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14818"/>
            <a:ext cx="13033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857628"/>
            <a:ext cx="1357312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сканирование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143380"/>
            <a:ext cx="395287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563" y="214313"/>
            <a:ext cx="1714500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500306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Comic Sans MS" pitchFamily="66" charset="0"/>
              </a:rPr>
              <a:t>    </a:t>
            </a: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1 локоть=46 </a:t>
            </a:r>
            <a:r>
              <a:rPr lang="ru-RU" sz="2400" b="1" i="1" dirty="0">
                <a:solidFill>
                  <a:srgbClr val="002060"/>
                </a:solidFill>
                <a:latin typeface="Comic Sans MS" pitchFamily="66" charset="0"/>
              </a:rPr>
              <a:t>см     </a:t>
            </a: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          </a:t>
            </a:r>
            <a:r>
              <a:rPr lang="ru-RU" sz="2400" b="1" i="1" dirty="0">
                <a:solidFill>
                  <a:srgbClr val="002060"/>
                </a:solidFill>
                <a:latin typeface="Comic Sans MS" pitchFamily="66" charset="0"/>
              </a:rPr>
              <a:t>1 пядь=19 см и 23 см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3214688"/>
            <a:ext cx="1785949" cy="221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J01605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357562"/>
            <a:ext cx="2143140" cy="169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14291"/>
            <a:ext cx="192882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4282" y="5572140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1 сажень=151,4 см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5357826"/>
            <a:ext cx="3127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Comic Sans MS" pitchFamily="66" charset="0"/>
              </a:rPr>
              <a:t>1 сажень=151,4 см</a:t>
            </a:r>
            <a:endParaRPr lang="ru-RU" sz="2400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643998" cy="63339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dirty="0" smtClean="0"/>
              <a:t>Единицы измерения в других странах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958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 smtClean="0"/>
              <a:t>Выбор </a:t>
            </a:r>
            <a:r>
              <a:rPr lang="ru-RU" sz="2800" dirty="0" smtClean="0"/>
              <a:t>линейных мер мог быть связан с оружием, которое использовал человек. Так, в Индии </a:t>
            </a:r>
            <a:r>
              <a:rPr lang="ru-RU" sz="2800" dirty="0" err="1" smtClean="0"/>
              <a:t>дхануш</a:t>
            </a:r>
            <a:r>
              <a:rPr lang="ru-RU" sz="2800" dirty="0" smtClean="0"/>
              <a:t> — это расстояние между концами лука, равное 1,83 м. Персидская мера </a:t>
            </a:r>
            <a:r>
              <a:rPr lang="ru-RU" sz="2800" dirty="0" err="1" smtClean="0"/>
              <a:t>нейзе</a:t>
            </a:r>
            <a:r>
              <a:rPr lang="ru-RU" sz="2800" dirty="0" smtClean="0"/>
              <a:t> означает расстояние, которое пролетает копье, и приблизительно равняется 4—5 м, китайская мера </a:t>
            </a:r>
            <a:r>
              <a:rPr lang="ru-RU" sz="2800" dirty="0" err="1" smtClean="0"/>
              <a:t>инь</a:t>
            </a:r>
            <a:r>
              <a:rPr lang="ru-RU" sz="2800" dirty="0" smtClean="0"/>
              <a:t> — расстояние, которое пролетает стрела, выпущенная из лука, — 32 м, а норвежская мера </a:t>
            </a:r>
            <a:r>
              <a:rPr lang="ru-RU" sz="2800" dirty="0" err="1" smtClean="0"/>
              <a:t>боссескуд</a:t>
            </a:r>
            <a:r>
              <a:rPr lang="ru-RU" sz="2800" dirty="0" smtClean="0"/>
              <a:t> — расстояние, которое пролетает пуля, выпущенная из охотничьего ружья, — 62,75 м. Происхождение этих мер уходит в глубь веков, но даже в XVIII веке лига морская означала дальность пушечного выстрела, которым мог быть обстрелян вражеский корабль, находящийся в прибрежных водах. Это расстояние было принято за ширину территориальных вод и составляло 5560 м.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500702"/>
            <a:ext cx="1643075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USER\Рабочий стол\Безымянный.png"/>
          <p:cNvPicPr>
            <a:picLocks noChangeAspect="1" noChangeArrowheads="1"/>
          </p:cNvPicPr>
          <p:nvPr/>
        </p:nvPicPr>
        <p:blipFill>
          <a:blip r:embed="rId3"/>
          <a:srcRect r="54688" b="73750"/>
          <a:stretch>
            <a:fillRect/>
          </a:stretch>
        </p:blipFill>
        <p:spPr bwMode="auto">
          <a:xfrm>
            <a:off x="5000628" y="5214950"/>
            <a:ext cx="3267072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</a:t>
            </a:r>
            <a:r>
              <a:rPr lang="ru-RU" sz="2000" i="1" dirty="0" smtClean="0"/>
              <a:t>Бочка в России является мерой веса, а также емкости жидкостей и сыпучих веществ, в Германии </a:t>
            </a:r>
            <a:r>
              <a:rPr lang="ru-RU" sz="2000" i="1" dirty="0" err="1" smtClean="0"/>
              <a:t>фасс</a:t>
            </a:r>
            <a:r>
              <a:rPr lang="ru-RU" sz="2000" i="1" dirty="0" smtClean="0"/>
              <a:t> (бочка) — мера емкости жидкостей и сыпучих веществ, во Франции </a:t>
            </a:r>
            <a:r>
              <a:rPr lang="ru-RU" sz="2000" i="1" dirty="0" err="1" smtClean="0"/>
              <a:t>фейет</a:t>
            </a:r>
            <a:r>
              <a:rPr lang="ru-RU" sz="2000" i="1" dirty="0" smtClean="0"/>
              <a:t> (бочонок) — мера емкости жидкостей. В зависимости от страны и вида товара величина этих мер колеблется от 50 до 900 л. При выборе мер емкости жидкостей часто использовалась посуда: в Италии </a:t>
            </a:r>
            <a:r>
              <a:rPr lang="ru-RU" sz="2000" i="1" dirty="0" err="1" smtClean="0"/>
              <a:t>караффа</a:t>
            </a:r>
            <a:r>
              <a:rPr lang="ru-RU" sz="2000" i="1" dirty="0" smtClean="0"/>
              <a:t> (графин) = 5,45 л, в Германии канна (кувшин) </a:t>
            </a:r>
            <a:r>
              <a:rPr lang="ru-RU" sz="2000" i="1" dirty="0" smtClean="0"/>
              <a:t>приблизительно </a:t>
            </a:r>
            <a:r>
              <a:rPr lang="ru-RU" sz="2000" i="1" dirty="0" smtClean="0"/>
              <a:t>равен 2 л, в Испании копа (бокал) = 0,13 л.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    Меры </a:t>
            </a:r>
            <a:r>
              <a:rPr lang="ru-RU" dirty="0" smtClean="0"/>
              <a:t>веса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71942"/>
            <a:ext cx="190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Древнеегипетские рычажные ве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1557338" cy="178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Единица измерения времени</a:t>
            </a:r>
            <a:endParaRPr lang="ru-RU" dirty="0"/>
          </a:p>
        </p:txBody>
      </p:sp>
      <p:pic>
        <p:nvPicPr>
          <p:cNvPr id="4" name="Picture 9" descr="Гномон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0891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Солнечные ча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1928819" cy="25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86446" y="1785926"/>
            <a:ext cx="2928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/>
              <a:t>Солнечные часы: </a:t>
            </a:r>
          </a:p>
          <a:p>
            <a:pPr>
              <a:spcBef>
                <a:spcPct val="50000"/>
              </a:spcBef>
            </a:pPr>
            <a:r>
              <a:rPr lang="ru-RU" b="1" i="1" dirty="0" smtClean="0"/>
              <a:t>а — горизонтальные; </a:t>
            </a:r>
          </a:p>
          <a:p>
            <a:pPr>
              <a:spcBef>
                <a:spcPct val="50000"/>
              </a:spcBef>
            </a:pPr>
            <a:r>
              <a:rPr lang="ru-RU" b="1" i="1" dirty="0" smtClean="0"/>
              <a:t>б — вертикальные;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429132"/>
            <a:ext cx="7286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Солнечные часы — прибор для определения времени по изменению длины тени от гномона и её движению по циферблату. Появление этих часов связано с моментом, когда человек осознал взаимосвязь между длиной и положением солнечной тени от тех или иных предметов и положением Солнца на небе.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1121</Words>
  <Application>Microsoft Office PowerPoint</Application>
  <PresentationFormat>Экран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Возникновение измерений в древности </vt:lpstr>
      <vt:lpstr>                       Введение</vt:lpstr>
      <vt:lpstr>                         Цели </vt:lpstr>
      <vt:lpstr>РЕЗУЛЬТАТЫ АНКЕТИРОВАНИЯ</vt:lpstr>
      <vt:lpstr>Меры длины</vt:lpstr>
      <vt:lpstr>Слайд 6</vt:lpstr>
      <vt:lpstr>Единицы измерения в других странах</vt:lpstr>
      <vt:lpstr>                      Меры веса</vt:lpstr>
      <vt:lpstr>Единица измерения времени</vt:lpstr>
      <vt:lpstr>Единица измерения расстояний</vt:lpstr>
      <vt:lpstr>Единицы измерений в современном мире</vt:lpstr>
      <vt:lpstr>                Меры площади</vt:lpstr>
      <vt:lpstr>               Примеры Задач </vt:lpstr>
      <vt:lpstr>    Задача№2</vt:lpstr>
      <vt:lpstr>Слайд 15</vt:lpstr>
      <vt:lpstr>              ЛИТЕРАТУРА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измерений в древности</dc:title>
  <dc:creator>Антон</dc:creator>
  <cp:lastModifiedBy>Антон</cp:lastModifiedBy>
  <cp:revision>9</cp:revision>
  <dcterms:created xsi:type="dcterms:W3CDTF">2014-05-22T15:15:00Z</dcterms:created>
  <dcterms:modified xsi:type="dcterms:W3CDTF">2014-05-22T16:40:34Z</dcterms:modified>
</cp:coreProperties>
</file>