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5" r:id="rId3"/>
    <p:sldId id="286" r:id="rId4"/>
    <p:sldId id="287" r:id="rId5"/>
    <p:sldId id="288" r:id="rId6"/>
    <p:sldId id="256" r:id="rId7"/>
    <p:sldId id="289" r:id="rId8"/>
    <p:sldId id="257" r:id="rId9"/>
    <p:sldId id="290" r:id="rId10"/>
    <p:sldId id="258" r:id="rId11"/>
    <p:sldId id="291" r:id="rId12"/>
    <p:sldId id="259" r:id="rId13"/>
    <p:sldId id="292" r:id="rId14"/>
    <p:sldId id="260" r:id="rId15"/>
    <p:sldId id="293" r:id="rId16"/>
    <p:sldId id="261" r:id="rId17"/>
    <p:sldId id="262" r:id="rId18"/>
    <p:sldId id="294" r:id="rId19"/>
    <p:sldId id="263" r:id="rId20"/>
    <p:sldId id="295" r:id="rId21"/>
    <p:sldId id="264" r:id="rId22"/>
    <p:sldId id="265" r:id="rId23"/>
    <p:sldId id="296" r:id="rId24"/>
    <p:sldId id="266" r:id="rId25"/>
    <p:sldId id="297" r:id="rId26"/>
    <p:sldId id="267" r:id="rId27"/>
    <p:sldId id="298" r:id="rId28"/>
    <p:sldId id="268" r:id="rId29"/>
    <p:sldId id="299" r:id="rId30"/>
    <p:sldId id="269" r:id="rId31"/>
    <p:sldId id="300" r:id="rId32"/>
    <p:sldId id="270" r:id="rId33"/>
    <p:sldId id="301" r:id="rId34"/>
    <p:sldId id="271" r:id="rId35"/>
    <p:sldId id="302" r:id="rId36"/>
    <p:sldId id="272" r:id="rId37"/>
    <p:sldId id="303" r:id="rId38"/>
    <p:sldId id="273" r:id="rId39"/>
    <p:sldId id="304" r:id="rId40"/>
    <p:sldId id="274" r:id="rId41"/>
    <p:sldId id="305" r:id="rId42"/>
    <p:sldId id="275" r:id="rId43"/>
    <p:sldId id="306" r:id="rId44"/>
    <p:sldId id="276" r:id="rId45"/>
    <p:sldId id="307" r:id="rId46"/>
    <p:sldId id="277" r:id="rId47"/>
    <p:sldId id="308" r:id="rId48"/>
    <p:sldId id="278" r:id="rId49"/>
    <p:sldId id="309" r:id="rId50"/>
    <p:sldId id="279" r:id="rId51"/>
    <p:sldId id="310" r:id="rId52"/>
    <p:sldId id="280" r:id="rId53"/>
    <p:sldId id="311" r:id="rId54"/>
    <p:sldId id="281" r:id="rId55"/>
    <p:sldId id="312" r:id="rId56"/>
    <p:sldId id="282" r:id="rId57"/>
    <p:sldId id="313" r:id="rId58"/>
    <p:sldId id="314" r:id="rId59"/>
    <p:sldId id="315" r:id="rId60"/>
    <p:sldId id="316" r:id="rId61"/>
    <p:sldId id="317" r:id="rId62"/>
    <p:sldId id="318" r:id="rId6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3733800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Молодежные течения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2" descr="Современная классификация представителей самых популярных молодёжных субкультур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66"/>
          <a:stretch>
            <a:fillRect/>
          </a:stretch>
        </p:blipFill>
        <p:spPr bwMode="auto">
          <a:xfrm>
            <a:off x="457200" y="228600"/>
            <a:ext cx="4214813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62000" y="48768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Субкультуры (идеологии):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плюсы и минусы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Скинхеды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6386" name="Picture 2" descr="http://insurgent.ru/sites/default/files/raznoe/ski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429000"/>
            <a:ext cx="4476750" cy="2990850"/>
          </a:xfrm>
          <a:prstGeom prst="rect">
            <a:avLst/>
          </a:prstGeom>
          <a:noFill/>
        </p:spPr>
      </p:pic>
      <p:pic>
        <p:nvPicPr>
          <p:cNvPr id="16388" name="Picture 4" descr="Скинхед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524000"/>
            <a:ext cx="4314825" cy="293370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Скинхеды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ПЛЮС			 МИНУС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905000"/>
            <a:ext cx="4191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Конечно основным плюсом это не назовешь, но идея скинхедов - только сильные могут жить. Следовательно, нужно быть сильным, и не только телом, но и духом. Именно это стремление, на мой взгляд, положительное.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1905000"/>
            <a:ext cx="4191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Минусов намного больше. Свою идею они принимают слишком буквально. Именно за скинхедами очень часто замечаются приступы без причинной агрессии по отношению к другим людям. Они совершенно не боятся убить «не своего», и даже в некоторой степени стремятся к этому.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Растаманы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5362" name="Picture 2" descr="растаман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600199"/>
            <a:ext cx="3276600" cy="490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Картинка 159 из 28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524000"/>
            <a:ext cx="342900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Растаманы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ПЛЮС			 МИНУС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905000"/>
            <a:ext cx="4191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Font typeface="Wingdings 3" pitchFamily="18" charset="2"/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Являются сторонниками здорового питания и проповедуют мир во всем мире.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Довольно спокойная культура и безобидная для общества. Как говориться «чем бы дитя не тешилось…»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0" y="1905000"/>
            <a:ext cx="419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По сути, их занятие это безделье, такой человек вряд ли станет кем-то большим в социальной жизни.</a:t>
            </a:r>
            <a:br>
              <a:rPr lang="ru-RU" sz="2400" dirty="0" smtClean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Ролевики</a:t>
            </a:r>
            <a:r>
              <a:rPr lang="ru-RU" dirty="0" smtClean="0">
                <a:solidFill>
                  <a:schemeClr val="bg1"/>
                </a:solidFill>
              </a:rPr>
              <a:t> и </a:t>
            </a:r>
            <a:r>
              <a:rPr lang="ru-RU" dirty="0" err="1" smtClean="0">
                <a:solidFill>
                  <a:schemeClr val="bg1"/>
                </a:solidFill>
              </a:rPr>
              <a:t>толкиенисты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460" name="AutoShape 4" descr="http://img301.imageshack.us/img301/5474/petr0664uz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http://img301.imageshack.us/img301/5474/petr0664uz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4" name="Picture 8" descr="http://img301.imageshack.us/img301/5474/petr0664uz9.jpg"/>
          <p:cNvPicPr>
            <a:picLocks noChangeAspect="1" noChangeArrowheads="1"/>
          </p:cNvPicPr>
          <p:nvPr/>
        </p:nvPicPr>
        <p:blipFill>
          <a:blip r:embed="rId2" cstate="print"/>
          <a:srcRect l="18034" t="6780" r="14340" b="7345"/>
          <a:stretch>
            <a:fillRect/>
          </a:stretch>
        </p:blipFill>
        <p:spPr bwMode="auto">
          <a:xfrm>
            <a:off x="304800" y="1371600"/>
            <a:ext cx="5029200" cy="4876800"/>
          </a:xfrm>
          <a:prstGeom prst="rect">
            <a:avLst/>
          </a:prstGeom>
          <a:noFill/>
        </p:spPr>
      </p:pic>
      <p:pic>
        <p:nvPicPr>
          <p:cNvPr id="5122" name="Picture 2" descr="http://cdn.endata.cx/data/games/15828/photoExtreme/4149971b-fa6c-441c-be10-2ea9bba5d01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990" y="1371600"/>
            <a:ext cx="3247835" cy="487479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bg1"/>
                </a:solidFill>
                <a:latin typeface="Arial Black" pitchFamily="34" charset="0"/>
              </a:rPr>
              <a:t>Ролевики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 и </a:t>
            </a:r>
            <a:r>
              <a:rPr lang="ru-RU" dirty="0" err="1" smtClean="0">
                <a:solidFill>
                  <a:schemeClr val="bg1"/>
                </a:solidFill>
                <a:latin typeface="Arial Black" pitchFamily="34" charset="0"/>
              </a:rPr>
              <a:t>толкиенисты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ПЛЮС			 МИНУС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905000"/>
            <a:ext cx="419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Font typeface="Wingdings 3" pitchFamily="18" charset="2"/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Только развитые люди в интеллектуальном плане становятся </a:t>
            </a:r>
            <a:r>
              <a:rPr lang="ru-RU" sz="2400" dirty="0" err="1" smtClean="0">
                <a:solidFill>
                  <a:schemeClr val="bg1"/>
                </a:solidFill>
              </a:rPr>
              <a:t>ролевиками</a:t>
            </a:r>
            <a:r>
              <a:rPr lang="ru-RU" sz="2400" dirty="0" smtClean="0">
                <a:solidFill>
                  <a:schemeClr val="bg1"/>
                </a:solidFill>
              </a:rPr>
              <a:t>. Они обязательно образованы, начитаны, и весьма интеллигенты и миролюбивы.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0" y="1905000"/>
            <a:ext cx="4191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Есть опасность «заиграться» по тому или иному сценарию и уже не выйти из роли. При таких ситуациях человек просто выбивается из общества </a:t>
            </a:r>
            <a:br>
              <a:rPr lang="ru-RU" sz="2400" dirty="0" smtClean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Фрики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8434" name="Picture 2" descr="http://vsyako-razno.ru/uploads/posts/2011-04/vsyako-razno.ru_130190516980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1384300"/>
            <a:ext cx="3962399" cy="5283199"/>
          </a:xfrm>
          <a:prstGeom prst="rect">
            <a:avLst/>
          </a:prstGeom>
          <a:noFill/>
        </p:spPr>
      </p:pic>
      <p:pic>
        <p:nvPicPr>
          <p:cNvPr id="18436" name="Picture 4" descr="http://freaks.at.ua/freaks/Lizard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447800"/>
            <a:ext cx="2962199" cy="4343400"/>
          </a:xfrm>
          <a:prstGeom prst="rect">
            <a:avLst/>
          </a:prstGeom>
          <a:noFill/>
        </p:spPr>
      </p:pic>
      <p:pic>
        <p:nvPicPr>
          <p:cNvPr id="18438" name="Picture 6" descr="Lizard Man at the opening of 'Ripleys Believe It Or Not' new Museum in Piccadilly, London, UK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1828800"/>
            <a:ext cx="3519310" cy="44196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Красивые </a:t>
            </a:r>
            <a:r>
              <a:rPr lang="ru-RU" dirty="0" err="1" smtClean="0">
                <a:solidFill>
                  <a:schemeClr val="bg1"/>
                </a:solidFill>
              </a:rPr>
              <a:t>фрики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410" name="AutoShape 2" descr="http://pics.livejournal.com/te_anna/pic/0000th0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2" name="Picture 4" descr="http://pics.livejournal.com/te_anna/pic/0000sgwr/s640x4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143000"/>
            <a:ext cx="3962400" cy="5112775"/>
          </a:xfrm>
          <a:prstGeom prst="rect">
            <a:avLst/>
          </a:prstGeom>
          <a:noFill/>
        </p:spPr>
      </p:pic>
      <p:pic>
        <p:nvPicPr>
          <p:cNvPr id="24578" name="Picture 2" descr="бартеньев дизайне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04800" y="1148443"/>
            <a:ext cx="4114800" cy="5442857"/>
          </a:xfrm>
          <a:prstGeom prst="rect">
            <a:avLst/>
          </a:prstGeom>
          <a:noFill/>
        </p:spPr>
      </p:pic>
      <p:pic>
        <p:nvPicPr>
          <p:cNvPr id="17414" name="Picture 6" descr="http://pics.livejournal.com/te_anna/pic/0000th0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3733800"/>
            <a:ext cx="2990850" cy="284572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4800" y="51054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Олег </a:t>
            </a:r>
            <a:r>
              <a:rPr lang="ru-RU" sz="2400" b="1" dirty="0" err="1" smtClean="0"/>
              <a:t>Бартеньев</a:t>
            </a:r>
            <a:r>
              <a:rPr lang="ru-RU" sz="2400" b="1" dirty="0" smtClean="0"/>
              <a:t> известный дизайнер</a:t>
            </a:r>
            <a:endParaRPr lang="ru-RU" sz="24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bg1"/>
                </a:solidFill>
                <a:latin typeface="Arial Black" pitchFamily="34" charset="0"/>
              </a:rPr>
              <a:t>Фрики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ПЛЮС			 МИНУС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905000"/>
            <a:ext cx="419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Нет никакого негативного отношения к миру и к «не своим». Нет ничего такого, против чего они яро выступают.</a:t>
            </a:r>
          </a:p>
          <a:p>
            <a:pPr eaLnBrk="1" hangingPunct="1">
              <a:buFont typeface="Wingdings 3" pitchFamily="18" charset="2"/>
              <a:buNone/>
            </a:pPr>
            <a:endParaRPr lang="ru-RU" sz="2400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1905000"/>
            <a:ext cx="419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Именно их свобода есть их главный минус. Она дает им все, в то время как на них самих невозможно повлиять извне, т.е. если пока это безобидно и весело, то кто знает, во что это выльется потом… И никто их не сможет остановить. </a:t>
            </a:r>
            <a:br>
              <a:rPr lang="ru-RU" sz="2400" dirty="0" smtClean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Металлисты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Picture 5" descr="http://img-fotki.yandex.ru/get/19/varvaravoronova.9/0_f2bc_2335a49e_L"/>
          <p:cNvPicPr>
            <a:picLocks noChangeAspect="1" noChangeArrowheads="1"/>
          </p:cNvPicPr>
          <p:nvPr/>
        </p:nvPicPr>
        <p:blipFill>
          <a:blip r:embed="rId2" cstate="print"/>
          <a:srcRect t="12000" b="3999"/>
          <a:stretch>
            <a:fillRect/>
          </a:stretch>
        </p:blipFill>
        <p:spPr bwMode="auto">
          <a:xfrm>
            <a:off x="4800600" y="1371600"/>
            <a:ext cx="3840141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металлист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95400"/>
            <a:ext cx="3352800" cy="514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9962"/>
          </a:xfrm>
        </p:spPr>
        <p:txBody>
          <a:bodyPr>
            <a:normAutofit/>
          </a:bodyPr>
          <a:lstStyle/>
          <a:p>
            <a:pPr algn="l"/>
            <a:r>
              <a:rPr lang="ru-RU" u="sng" dirty="0" smtClean="0">
                <a:solidFill>
                  <a:schemeClr val="bg1"/>
                </a:solidFill>
                <a:latin typeface="Cambria" pitchFamily="18" charset="0"/>
              </a:rPr>
              <a:t>Субкультура</a:t>
            </a:r>
            <a:r>
              <a:rPr lang="ru-RU" dirty="0" smtClean="0">
                <a:solidFill>
                  <a:schemeClr val="bg1"/>
                </a:solidFill>
                <a:latin typeface="Cambria" pitchFamily="18" charset="0"/>
              </a:rPr>
              <a:t> -  это система норм и ценностей, отличающая группу от большинства общества.</a:t>
            </a:r>
            <a:br>
              <a:rPr lang="ru-RU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u="sng" dirty="0" smtClean="0">
                <a:solidFill>
                  <a:schemeClr val="bg1"/>
                </a:solidFill>
                <a:latin typeface="Cambria" pitchFamily="18" charset="0"/>
              </a:rPr>
              <a:t>Субкультура</a:t>
            </a:r>
            <a:r>
              <a:rPr lang="ru-RU" dirty="0" smtClean="0">
                <a:solidFill>
                  <a:schemeClr val="bg1"/>
                </a:solidFill>
                <a:latin typeface="Cambria" pitchFamily="18" charset="0"/>
              </a:rPr>
              <a:t> - это способ выражения индивидуальности молодых людей 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Металлисты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ПЛЮС			 МИНУС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905000"/>
            <a:ext cx="419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Font typeface="Wingdings 3" pitchFamily="18" charset="2"/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Как правило люди весьма интересные и не замкнутые в своем мирке. Для них это лишь всего время свободного препровождения.</a:t>
            </a:r>
          </a:p>
          <a:p>
            <a:pPr eaLnBrk="1" hangingPunct="1">
              <a:buFont typeface="Wingdings 3" pitchFamily="18" charset="2"/>
              <a:buNone/>
            </a:pPr>
            <a:endParaRPr lang="ru-RU" sz="2400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1905000"/>
            <a:ext cx="4191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Чрезмерный алкоголь и агрессия на их «железных друзьях» -крутых мотоциклах - могут привести к авариям и прочим ситуациям связанных с алкоголем. </a:t>
            </a:r>
            <a:br>
              <a:rPr lang="ru-RU" sz="2400" dirty="0" smtClean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Хакеры (</a:t>
            </a:r>
            <a:r>
              <a:rPr lang="ru-RU" dirty="0" err="1" smtClean="0">
                <a:solidFill>
                  <a:schemeClr val="bg1"/>
                </a:solidFill>
              </a:rPr>
              <a:t>кракеры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2" name="Picture 4" descr="Всё для взломщика! Самый абсолютный набор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828800"/>
            <a:ext cx="3671023" cy="3657600"/>
          </a:xfrm>
          <a:prstGeom prst="rect">
            <a:avLst/>
          </a:prstGeom>
          <a:noFill/>
        </p:spPr>
      </p:pic>
      <p:pic>
        <p:nvPicPr>
          <p:cNvPr id="2054" name="Picture 6" descr="http://upload.wikimedia.org/wikipedia/commons/thumb/f/f1/A1_Houston_Office_Oil_Traders_on_Monday.jpg/512px-A1_Houston_Office_Oil_Traders_on_Mond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828800"/>
            <a:ext cx="4876800" cy="364807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Так выглядит рабочее место хакера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Picture 2" descr="http://img244.imageshack.us/img244/2458/3ft6ng3.jpg"/>
          <p:cNvPicPr>
            <a:picLocks noChangeAspect="1" noChangeArrowheads="1"/>
          </p:cNvPicPr>
          <p:nvPr/>
        </p:nvPicPr>
        <p:blipFill>
          <a:blip r:embed="rId2" cstate="print"/>
          <a:srcRect b="2564"/>
          <a:stretch>
            <a:fillRect/>
          </a:stretch>
        </p:blipFill>
        <p:spPr bwMode="auto">
          <a:xfrm>
            <a:off x="1066800" y="1143000"/>
            <a:ext cx="7315200" cy="542925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bg1"/>
                </a:solidFill>
                <a:latin typeface="Arial Black" pitchFamily="34" charset="0"/>
              </a:rPr>
              <a:t>Хаккеры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 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ПЛЮС			 МИНУС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905000"/>
            <a:ext cx="419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Font typeface="Wingdings 3" pitchFamily="18" charset="2"/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Это люди которые безумно любят свою работу. Благодаря своей страсти к технике они многому учатся и хорошо знают свое дело.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Это люди у которых развитая мозговая активность они много читают им приходится постоянно  обновлять свои знания.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0" y="1905000"/>
            <a:ext cx="419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Здесь главное не перейти ту грань от хакеров к </a:t>
            </a:r>
            <a:r>
              <a:rPr lang="ru-RU" sz="2400" dirty="0" err="1" smtClean="0">
                <a:solidFill>
                  <a:schemeClr val="bg1"/>
                </a:solidFill>
              </a:rPr>
              <a:t>кракерам</a:t>
            </a:r>
            <a:r>
              <a:rPr lang="ru-RU" sz="2400" dirty="0" smtClean="0">
                <a:solidFill>
                  <a:schemeClr val="bg1"/>
                </a:solidFill>
              </a:rPr>
              <a:t> и не вступить в преступные ряды с целью поживиться.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Так же есть возможность увлечься своей деятельностью позабыв про друзей и родных что является большим минусом.</a:t>
            </a:r>
            <a:br>
              <a:rPr lang="ru-RU" sz="2400" dirty="0" smtClean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Граффитеры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3554" name="Picture 2" descr="http://1.bp.blogspot.com/-SX7sKUWla18/UP5Pvl0A1nI/AAAAAAAAA04/s3dCLmNHaWA/s1600/11696423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371600"/>
            <a:ext cx="3429000" cy="5153298"/>
          </a:xfrm>
          <a:prstGeom prst="rect">
            <a:avLst/>
          </a:prstGeom>
          <a:noFill/>
        </p:spPr>
      </p:pic>
      <p:pic>
        <p:nvPicPr>
          <p:cNvPr id="23555" name="Picture 3" descr="Граффитер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371600"/>
            <a:ext cx="5168882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bg1"/>
                </a:solidFill>
                <a:latin typeface="Arial Black" pitchFamily="34" charset="0"/>
              </a:rPr>
              <a:t>Граффитеры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  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ПЛЮС			 МИНУС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905000"/>
            <a:ext cx="4191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Font typeface="Wingdings 3" pitchFamily="18" charset="2"/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Люди творческие, помимо настенных рисунков чаще всего еще занимаются уличными танцами. У них есть хорошее увлечение которое не дает болтаться без дела попивая бутылочку пива.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0" y="1905000"/>
            <a:ext cx="4191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Главное не стоит сильно увлекаться переходя со стен на памятники архитектуры и городскую собственность (статуи) это преследуется по закону как вандализм.</a:t>
            </a:r>
            <a:br>
              <a:rPr lang="ru-RU" sz="2400" dirty="0" smtClean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Хиппи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4578" name="Picture 2" descr="девушка хипп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06500"/>
            <a:ext cx="4038600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http://www.vkostume.ru/images/original/1347460608.jpg"/>
          <p:cNvPicPr>
            <a:picLocks noChangeAspect="1" noChangeArrowheads="1"/>
          </p:cNvPicPr>
          <p:nvPr/>
        </p:nvPicPr>
        <p:blipFill>
          <a:blip r:embed="rId3" cstate="print"/>
          <a:srcRect l="8772" r="8772"/>
          <a:stretch>
            <a:fillRect/>
          </a:stretch>
        </p:blipFill>
        <p:spPr bwMode="auto">
          <a:xfrm>
            <a:off x="5257800" y="1219200"/>
            <a:ext cx="3581400" cy="5322474"/>
          </a:xfrm>
          <a:prstGeom prst="rect">
            <a:avLst/>
          </a:prstGeom>
          <a:noFill/>
        </p:spPr>
      </p:pic>
      <p:pic>
        <p:nvPicPr>
          <p:cNvPr id="24582" name="Picture 6" descr="http://t2.gstatic.com/images?q=tbn:ANd9GcQTQfWzri8RGUVFewIS30ht4mYZ-RURh9-IJ_u0JHircFdzd5N5wu94d2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295400"/>
            <a:ext cx="1009650" cy="100965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Хиппи   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ПЛЮС			 МИНУС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905000"/>
            <a:ext cx="419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Font typeface="Wingdings 3" pitchFamily="18" charset="2"/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Культура вполне позитивная и миролюбивая, они «за мир во всем мире». Их идеология не позволяет употреблять алкоголь. А еще они борцы за экологию.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0" y="1905000"/>
            <a:ext cx="4191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Как бы их философия не привила их к бродяжничеству. Самым большим минусом является употребление наркотиков (пусть и легких – это ничего не меняет!)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Современные хиппи проповедуют эту культуру целыми семьями, что не очень благоприятно для детей.</a:t>
            </a:r>
            <a:br>
              <a:rPr lang="ru-RU" sz="2400" dirty="0" smtClean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Панки и </a:t>
            </a:r>
            <a:r>
              <a:rPr lang="ru-RU" dirty="0" err="1" smtClean="0">
                <a:solidFill>
                  <a:schemeClr val="bg1"/>
                </a:solidFill>
              </a:rPr>
              <a:t>панк-рокеры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5602" name="Picture 2" descr="http://insurgent.ru/sites/default/files/raznoe/pank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6238"/>
            <a:ext cx="4038600" cy="5164113"/>
          </a:xfrm>
          <a:prstGeom prst="rect">
            <a:avLst/>
          </a:prstGeom>
          <a:noFill/>
        </p:spPr>
      </p:pic>
      <p:pic>
        <p:nvPicPr>
          <p:cNvPr id="25604" name="Picture 4" descr="http://konota.kloop.kg/files/2010/06/8a56efb8fe4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574800"/>
            <a:ext cx="3733800" cy="497840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Панки и </a:t>
            </a:r>
            <a:r>
              <a:rPr lang="ru-RU" dirty="0" err="1" smtClean="0">
                <a:solidFill>
                  <a:schemeClr val="bg1"/>
                </a:solidFill>
                <a:latin typeface="Arial Black" pitchFamily="34" charset="0"/>
              </a:rPr>
              <a:t>панк-рокеры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  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ПЛЮС			 МИНУС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905000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Font typeface="Wingdings 3" pitchFamily="18" charset="2"/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Лично я как человек со стороны их не вижу.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0" y="1905000"/>
            <a:ext cx="4191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Там, где появляются панки, - драки, грабежи, насилие с целью надругательства над личностью.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Нечистоплотность, грязь - это культ панка.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Cambria" pitchFamily="18" charset="0"/>
              </a:rPr>
              <a:t>СУБКУЛЬТУРА НЕПРЕМЕННО ВЛИЯЕТ НА ВЕСЬ ОБРАЗ  ЖИЗНИ ЧЕЛОВЕКА.</a:t>
            </a:r>
            <a:br>
              <a:rPr lang="ru-RU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ru-RU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Cambria" pitchFamily="18" charset="0"/>
              </a:rPr>
              <a:t> Для начала хочу сказать, что существует множество стереотипов, гласящие о том, что субкультура это обязательно плохо. Лично я хочу найти плюсы и минусы каждой субкультуры, чтобы в первую очередь понимать их как людей.</a:t>
            </a:r>
            <a:br>
              <a:rPr lang="ru-RU" sz="3600" dirty="0" smtClean="0">
                <a:solidFill>
                  <a:schemeClr val="bg1"/>
                </a:solidFill>
                <a:latin typeface="Cambria" pitchFamily="18" charset="0"/>
              </a:rPr>
            </a:br>
            <a:endParaRPr lang="ru-RU" sz="36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Эмо</a:t>
            </a:r>
            <a:r>
              <a:rPr lang="ru-RU" dirty="0" smtClean="0">
                <a:solidFill>
                  <a:schemeClr val="bg1"/>
                </a:solidFill>
              </a:rPr>
              <a:t> (</a:t>
            </a:r>
            <a:r>
              <a:rPr lang="ru-RU" dirty="0" err="1" smtClean="0">
                <a:solidFill>
                  <a:schemeClr val="bg1"/>
                </a:solidFill>
              </a:rPr>
              <a:t>эмо-кид</a:t>
            </a:r>
            <a:r>
              <a:rPr lang="ru-RU" dirty="0" smtClean="0">
                <a:solidFill>
                  <a:schemeClr val="bg1"/>
                </a:solidFill>
              </a:rPr>
              <a:t>)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6626" name="Picture 2" descr="http://art.photo-element.ru/offtopic/emo/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0"/>
            <a:ext cx="3657600" cy="4876800"/>
          </a:xfrm>
          <a:prstGeom prst="rect">
            <a:avLst/>
          </a:prstGeom>
          <a:noFill/>
        </p:spPr>
      </p:pic>
      <p:pic>
        <p:nvPicPr>
          <p:cNvPr id="26628" name="Picture 4" descr="http://pride-team.net/wp-content/uploads/emo_cool_gir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600200"/>
            <a:ext cx="3524250" cy="469582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bg1"/>
                </a:solidFill>
                <a:latin typeface="Arial Black" pitchFamily="34" charset="0"/>
              </a:rPr>
              <a:t>Эмо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 (</a:t>
            </a:r>
            <a:r>
              <a:rPr lang="ru-RU" dirty="0" err="1" smtClean="0">
                <a:solidFill>
                  <a:schemeClr val="bg1"/>
                </a:solidFill>
                <a:latin typeface="Arial Black" pitchFamily="34" charset="0"/>
              </a:rPr>
              <a:t>эмо-кид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)  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ПЛЮС			 МИНУС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1905000"/>
            <a:ext cx="4191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Стремление к переживанию ярких и чистых эмоций и их выражению — главное правило для </a:t>
            </a:r>
            <a:r>
              <a:rPr lang="ru-RU" sz="2400" dirty="0" err="1" smtClean="0">
                <a:solidFill>
                  <a:schemeClr val="bg1"/>
                </a:solidFill>
              </a:rPr>
              <a:t>эмо-кидов</a:t>
            </a:r>
            <a:r>
              <a:rPr lang="ru-RU" sz="2400" dirty="0" smtClean="0">
                <a:solidFill>
                  <a:schemeClr val="bg1"/>
                </a:solidFill>
              </a:rPr>
              <a:t>. Их отличает: жажда самовыражения, </a:t>
            </a:r>
            <a:r>
              <a:rPr lang="ru-RU" sz="2400" dirty="0" err="1" smtClean="0">
                <a:solidFill>
                  <a:schemeClr val="bg1"/>
                </a:solidFill>
              </a:rPr>
              <a:t>противо</a:t>
            </a:r>
            <a:r>
              <a:rPr lang="ru-RU" sz="2400" dirty="0" smtClean="0">
                <a:solidFill>
                  <a:schemeClr val="bg1"/>
                </a:solidFill>
              </a:rPr>
              <a:t>- стояние несправедливости, особенное, чувствительное </a:t>
            </a:r>
            <a:r>
              <a:rPr lang="ru-RU" sz="2400" dirty="0" err="1" smtClean="0">
                <a:solidFill>
                  <a:schemeClr val="bg1"/>
                </a:solidFill>
              </a:rPr>
              <a:t>миро-ощущение</a:t>
            </a:r>
            <a:r>
              <a:rPr lang="ru-RU" sz="2400" dirty="0" smtClean="0">
                <a:solidFill>
                  <a:schemeClr val="bg1"/>
                </a:solidFill>
              </a:rPr>
              <a:t>. Следовательно, все это может привести к нервному срыву и к проблемам в дальнейшей жизни. </a:t>
            </a:r>
            <a:br>
              <a:rPr lang="ru-RU" sz="2400" dirty="0" smtClean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800" y="1981200"/>
            <a:ext cx="4267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Если не считать их эмоциональность, то вполне мирный и тихий народ .Не настроены враждебно и не хотят поработить мир.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Стрит – </a:t>
            </a:r>
            <a:r>
              <a:rPr lang="ru-RU" dirty="0" err="1" smtClean="0">
                <a:solidFill>
                  <a:schemeClr val="bg1"/>
                </a:solidFill>
              </a:rPr>
              <a:t>байкеры</a:t>
            </a:r>
            <a:r>
              <a:rPr lang="ru-RU" dirty="0" smtClean="0">
                <a:solidFill>
                  <a:schemeClr val="bg1"/>
                </a:solidFill>
              </a:rPr>
              <a:t> (</a:t>
            </a:r>
            <a:r>
              <a:rPr lang="ru-RU" dirty="0" err="1" smtClean="0">
                <a:solidFill>
                  <a:schemeClr val="bg1"/>
                </a:solidFill>
              </a:rPr>
              <a:t>райдеры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7650" name="Picture 2" descr="http://www.newslab.ru/images/review/moda/170553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60994"/>
            <a:ext cx="3962400" cy="5273156"/>
          </a:xfrm>
          <a:prstGeom prst="rect">
            <a:avLst/>
          </a:prstGeom>
          <a:noFill/>
        </p:spPr>
      </p:pic>
      <p:pic>
        <p:nvPicPr>
          <p:cNvPr id="27652" name="Picture 4" descr="http://icon.s.photosight.ru/img/2/05e/4728425_large.jpg"/>
          <p:cNvPicPr>
            <a:picLocks noChangeAspect="1" noChangeArrowheads="1"/>
          </p:cNvPicPr>
          <p:nvPr/>
        </p:nvPicPr>
        <p:blipFill>
          <a:blip r:embed="rId3" cstate="print"/>
          <a:srcRect l="3718"/>
          <a:stretch>
            <a:fillRect/>
          </a:stretch>
        </p:blipFill>
        <p:spPr bwMode="auto">
          <a:xfrm>
            <a:off x="4572000" y="1259460"/>
            <a:ext cx="4267200" cy="5273517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bg1"/>
                </a:solidFill>
                <a:latin typeface="Arial Black" pitchFamily="34" charset="0"/>
              </a:rPr>
              <a:t>Стрит-байкеры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 (</a:t>
            </a:r>
            <a:r>
              <a:rPr lang="ru-RU" dirty="0" err="1" smtClean="0">
                <a:solidFill>
                  <a:schemeClr val="bg1"/>
                </a:solidFill>
                <a:latin typeface="Arial Black" pitchFamily="34" charset="0"/>
              </a:rPr>
              <a:t>райдеры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)  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ПЛЮС			 МИНУС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905000"/>
            <a:ext cx="4191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Font typeface="Wingdings 3" pitchFamily="18" charset="2"/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Эти люди занимаются спортом, чтобы суметь выполнить трюки на велосипедах, должны работать все группы мышц.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Они увлечены совершенствованием своего велосипеда, изучением и выполнением новых трюков настолько, что на остальные глупости нет времени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0" y="1905000"/>
            <a:ext cx="419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Все это очень опасно для здоровья, обязательно будут переломанные кости. Еще это требует больших материальных затрат.</a:t>
            </a:r>
            <a:br>
              <a:rPr lang="ru-RU" sz="2400" dirty="0" smtClean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2895600" cy="1143000"/>
          </a:xfrm>
        </p:spPr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Байкеры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8674" name="Picture 2" descr="http://www.orthodoxmc.ru/photos/events/2005/2005_08_20/a03330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981200"/>
            <a:ext cx="2924175" cy="4086226"/>
          </a:xfrm>
          <a:prstGeom prst="rect">
            <a:avLst/>
          </a:prstGeom>
          <a:noFill/>
        </p:spPr>
      </p:pic>
      <p:pic>
        <p:nvPicPr>
          <p:cNvPr id="28678" name="Picture 6" descr="http://900igr.net/datas/obschestvoznanie/Bajkery/0006-006-Bajke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505200"/>
            <a:ext cx="4114800" cy="3086101"/>
          </a:xfrm>
          <a:prstGeom prst="rect">
            <a:avLst/>
          </a:prstGeom>
          <a:noFill/>
        </p:spPr>
      </p:pic>
      <p:pic>
        <p:nvPicPr>
          <p:cNvPr id="28680" name="Picture 8" descr="http://fighting.su/wp-content/uploads/2012/09/%D0%91%D0%B0%D0%B9%D0%BA%D0%B5%D1%80%D1%8B-%D0%A1%D0%A8%D0%9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71450"/>
            <a:ext cx="4140200" cy="310515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bg1"/>
                </a:solidFill>
                <a:latin typeface="Arial Black" pitchFamily="34" charset="0"/>
              </a:rPr>
              <a:t>Байкеры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   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ПЛЮС			 МИНУС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905000"/>
            <a:ext cx="4191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Font typeface="Wingdings 3" pitchFamily="18" charset="2"/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Увлеченные и влюбленные в свой </a:t>
            </a:r>
            <a:r>
              <a:rPr lang="ru-RU" sz="2400" dirty="0" err="1" smtClean="0">
                <a:solidFill>
                  <a:schemeClr val="bg1"/>
                </a:solidFill>
              </a:rPr>
              <a:t>байк</a:t>
            </a:r>
            <a:r>
              <a:rPr lang="ru-RU" sz="2400" dirty="0" smtClean="0">
                <a:solidFill>
                  <a:schemeClr val="bg1"/>
                </a:solidFill>
              </a:rPr>
              <a:t>  люди, не агрессивные и мирные, чаще всего у них есть хорошие работы, это вполне благополучные и состоявшиеся люди любых профессий.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0" y="1905000"/>
            <a:ext cx="419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Любят пить пиво, гонять на большой скорости на мотоциклах по городу, чем могут навредить не только себе но и окружающим.</a:t>
            </a:r>
            <a:br>
              <a:rPr lang="ru-RU" sz="2400" dirty="0" smtClean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Гламур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6" descr="http://www.foto.md/photos/32180.jpg"/>
          <p:cNvPicPr>
            <a:picLocks noChangeAspect="1" noChangeArrowheads="1"/>
          </p:cNvPicPr>
          <p:nvPr/>
        </p:nvPicPr>
        <p:blipFill>
          <a:blip r:embed="rId2" cstate="print"/>
          <a:srcRect r="27998"/>
          <a:stretch>
            <a:fillRect/>
          </a:stretch>
        </p:blipFill>
        <p:spPr bwMode="auto">
          <a:xfrm>
            <a:off x="4860032" y="1340768"/>
            <a:ext cx="3214687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Картинка 7 из 347"/>
          <p:cNvPicPr>
            <a:picLocks noChangeAspect="1" noChangeArrowheads="1"/>
          </p:cNvPicPr>
          <p:nvPr/>
        </p:nvPicPr>
        <p:blipFill>
          <a:blip r:embed="rId3" cstate="print"/>
          <a:srcRect b="3999"/>
          <a:stretch>
            <a:fillRect/>
          </a:stretch>
        </p:blipFill>
        <p:spPr bwMode="auto">
          <a:xfrm>
            <a:off x="716657" y="1340768"/>
            <a:ext cx="3171825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bg1"/>
                </a:solidFill>
                <a:latin typeface="Arial Black" pitchFamily="34" charset="0"/>
              </a:rPr>
              <a:t>Гламур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   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ПЛЮС			 МИНУС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905000"/>
            <a:ext cx="4191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 3" pitchFamily="18" charset="2"/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Идеи </a:t>
            </a:r>
            <a:r>
              <a:rPr lang="ru-RU" sz="2400" dirty="0" err="1" smtClean="0">
                <a:solidFill>
                  <a:schemeClr val="bg1"/>
                </a:solidFill>
              </a:rPr>
              <a:t>гламура</a:t>
            </a:r>
            <a:r>
              <a:rPr lang="ru-RU" sz="2400" dirty="0" smtClean="0">
                <a:solidFill>
                  <a:schemeClr val="bg1"/>
                </a:solidFill>
              </a:rPr>
              <a:t>, по сути своей, позитивны. Они не несут постоянных </a:t>
            </a:r>
            <a:r>
              <a:rPr lang="ru-RU" sz="2400" dirty="0" err="1" smtClean="0">
                <a:solidFill>
                  <a:schemeClr val="bg1"/>
                </a:solidFill>
              </a:rPr>
              <a:t>неразре-шимых</a:t>
            </a:r>
            <a:r>
              <a:rPr lang="ru-RU" sz="2400" dirty="0" smtClean="0">
                <a:solidFill>
                  <a:schemeClr val="bg1"/>
                </a:solidFill>
              </a:rPr>
              <a:t> этических, </a:t>
            </a:r>
            <a:r>
              <a:rPr lang="ru-RU" sz="2400" dirty="0" err="1" smtClean="0">
                <a:solidFill>
                  <a:schemeClr val="bg1"/>
                </a:solidFill>
              </a:rPr>
              <a:t>соци-альных</a:t>
            </a:r>
            <a:r>
              <a:rPr lang="ru-RU" sz="2400" dirty="0" smtClean="0">
                <a:solidFill>
                  <a:schemeClr val="bg1"/>
                </a:solidFill>
              </a:rPr>
              <a:t> или личных проблем. Скорее, наоборот, </a:t>
            </a:r>
            <a:r>
              <a:rPr lang="ru-RU" sz="2400" dirty="0" err="1" smtClean="0">
                <a:solidFill>
                  <a:schemeClr val="bg1"/>
                </a:solidFill>
              </a:rPr>
              <a:t>гламур</a:t>
            </a:r>
            <a:r>
              <a:rPr lang="ru-RU" sz="2400" dirty="0" smtClean="0">
                <a:solidFill>
                  <a:schemeClr val="bg1"/>
                </a:solidFill>
              </a:rPr>
              <a:t> это манифестация жизни без проблем вообще, яркого непреходящего праздника.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0" y="1905000"/>
            <a:ext cx="4191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 Главная цель представителей этого направления – следовать идеалам, создаваемым глянцевыми журналами. Неотъемлемыми предметами </a:t>
            </a:r>
            <a:r>
              <a:rPr lang="ru-RU" sz="2400" dirty="0" err="1" smtClean="0">
                <a:solidFill>
                  <a:schemeClr val="bg1"/>
                </a:solidFill>
              </a:rPr>
              <a:t>гламура</a:t>
            </a:r>
            <a:r>
              <a:rPr lang="ru-RU" sz="2400" dirty="0" smtClean="0">
                <a:solidFill>
                  <a:schemeClr val="bg1"/>
                </a:solidFill>
              </a:rPr>
              <a:t> являются яхты, виллы, вечеринки, модные курорты, презентации, показы мод, центры здоровья и красоты, дорогой алкоголь, еда и сигареты. Не каждому это по карману.</a:t>
            </a:r>
            <a:br>
              <a:rPr lang="ru-RU" sz="2400" dirty="0" smtClean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Зеленые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22" name="Picture 2" descr="http://t1.gstatic.com/images?q=tbn:ANd9GcQaavITzVwJ0dtReEUp1Sqpigl-IFe_BOV5xFfvZM6cFHESqDmlMQ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36408"/>
            <a:ext cx="3505200" cy="4697693"/>
          </a:xfrm>
          <a:prstGeom prst="rect">
            <a:avLst/>
          </a:prstGeom>
          <a:noFill/>
        </p:spPr>
      </p:pic>
      <p:pic>
        <p:nvPicPr>
          <p:cNvPr id="30724" name="Picture 4" descr="http://www.dom007.com/vihreat/wp-content/uploads/2011/03/ei_ydinvoima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752600"/>
            <a:ext cx="4805605" cy="38862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Зеленые   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ПЛЮС			 МИНУС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905000"/>
            <a:ext cx="419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Font typeface="Wingdings 3" pitchFamily="18" charset="2"/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Очень положительная культура, у которой уже есть своя </a:t>
            </a:r>
            <a:r>
              <a:rPr lang="ru-RU" sz="2400" dirty="0" err="1" smtClean="0">
                <a:solidFill>
                  <a:schemeClr val="bg1"/>
                </a:solidFill>
              </a:rPr>
              <a:t>поллитичекая</a:t>
            </a:r>
            <a:r>
              <a:rPr lang="ru-RU" sz="2400" dirty="0" smtClean="0">
                <a:solidFill>
                  <a:schemeClr val="bg1"/>
                </a:solidFill>
              </a:rPr>
              <a:t> партия «зеленых».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Борцы за экологию, ведут здоровый образ жизни, устраивают регулярные «субботники», пытаются донести до других людей идеи о здоровой планете.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0" y="1905000"/>
            <a:ext cx="419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Я не вижу минусов в этой </a:t>
            </a:r>
            <a:r>
              <a:rPr lang="ru-RU" sz="2400" dirty="0" err="1" smtClean="0">
                <a:solidFill>
                  <a:schemeClr val="bg1"/>
                </a:solidFill>
              </a:rPr>
              <a:t>идиологии</a:t>
            </a:r>
            <a:r>
              <a:rPr lang="ru-RU" sz="2400" dirty="0" smtClean="0">
                <a:solidFill>
                  <a:schemeClr val="bg1"/>
                </a:solidFill>
              </a:rPr>
              <a:t>. Главное как и во всем сильно не увлекаться, то есть не до фанатизма.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5800" dirty="0" smtClean="0">
                <a:solidFill>
                  <a:schemeClr val="bg1"/>
                </a:solidFill>
                <a:latin typeface="Cambria" pitchFamily="18" charset="0"/>
              </a:rPr>
              <a:t>      Молодежные  движения можно разделить на такие группы: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 - Связанные с музыкой, музыкальные фанаты, последователи культуры музыкальных стилей:</a:t>
            </a:r>
            <a:r>
              <a:rPr lang="ru-RU" dirty="0" smtClean="0">
                <a:solidFill>
                  <a:schemeClr val="bg1"/>
                </a:solidFill>
                <a:latin typeface="Cambria" pitchFamily="18" charset="0"/>
              </a:rPr>
              <a:t> рокеры, металлисты, панки, готы, рэперы, транс-культура.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Cambria" pitchFamily="18" charset="0"/>
              </a:rPr>
              <a:t> 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- Отличающиеся определенным мировоззрением и образом жизни: </a:t>
            </a:r>
            <a:r>
              <a:rPr lang="ru-RU" dirty="0" smtClean="0">
                <a:solidFill>
                  <a:schemeClr val="bg1"/>
                </a:solidFill>
                <a:latin typeface="Cambria" pitchFamily="18" charset="0"/>
              </a:rPr>
              <a:t>готы, хиппи, индианисты, панки, </a:t>
            </a:r>
            <a:r>
              <a:rPr lang="ru-RU" dirty="0" err="1" smtClean="0">
                <a:solidFill>
                  <a:schemeClr val="bg1"/>
                </a:solidFill>
                <a:latin typeface="Cambria" pitchFamily="18" charset="0"/>
              </a:rPr>
              <a:t>растаманы</a:t>
            </a:r>
            <a:r>
              <a:rPr lang="ru-RU" dirty="0" smtClean="0">
                <a:solidFill>
                  <a:schemeClr val="bg1"/>
                </a:solidFill>
                <a:latin typeface="Cambria" pitchFamily="18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 - Связанные со спортом: </a:t>
            </a:r>
            <a:r>
              <a:rPr lang="ru-RU" dirty="0" smtClean="0">
                <a:solidFill>
                  <a:schemeClr val="bg1"/>
                </a:solidFill>
                <a:latin typeface="Cambria" pitchFamily="18" charset="0"/>
              </a:rPr>
              <a:t>спортивные фанаты, роллеры, </a:t>
            </a:r>
            <a:r>
              <a:rPr lang="ru-RU" dirty="0" err="1" smtClean="0">
                <a:solidFill>
                  <a:schemeClr val="bg1"/>
                </a:solidFill>
                <a:latin typeface="Cambria" pitchFamily="18" charset="0"/>
              </a:rPr>
              <a:t>скейтеры</a:t>
            </a:r>
            <a:r>
              <a:rPr lang="ru-RU" dirty="0" smtClean="0">
                <a:solidFill>
                  <a:schemeClr val="bg1"/>
                </a:solidFill>
                <a:latin typeface="Cambria" pitchFamily="18" charset="0"/>
              </a:rPr>
              <a:t>, стрит – </a:t>
            </a:r>
            <a:r>
              <a:rPr lang="ru-RU" dirty="0" err="1" smtClean="0">
                <a:solidFill>
                  <a:schemeClr val="bg1"/>
                </a:solidFill>
                <a:latin typeface="Cambria" pitchFamily="18" charset="0"/>
              </a:rPr>
              <a:t>байкеры</a:t>
            </a:r>
            <a:r>
              <a:rPr lang="ru-RU" dirty="0" smtClean="0">
                <a:solidFill>
                  <a:schemeClr val="bg1"/>
                </a:solidFill>
                <a:latin typeface="Cambria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Cambria" pitchFamily="18" charset="0"/>
              </a:rPr>
              <a:t>байкеры</a:t>
            </a:r>
            <a:r>
              <a:rPr lang="ru-RU" dirty="0" smtClean="0">
                <a:solidFill>
                  <a:schemeClr val="bg1"/>
                </a:solidFill>
                <a:latin typeface="Cambria" pitchFamily="18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 - Связанные с играми, уходом в другую реальность:</a:t>
            </a:r>
            <a:r>
              <a:rPr lang="ru-RU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ambria" pitchFamily="18" charset="0"/>
              </a:rPr>
              <a:t>ролевики</a:t>
            </a:r>
            <a:r>
              <a:rPr lang="ru-RU" dirty="0" smtClean="0">
                <a:solidFill>
                  <a:schemeClr val="bg1"/>
                </a:solidFill>
                <a:latin typeface="Cambria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Cambria" pitchFamily="18" charset="0"/>
              </a:rPr>
              <a:t>толкиенисты</a:t>
            </a:r>
            <a:r>
              <a:rPr lang="ru-RU" dirty="0" smtClean="0">
                <a:solidFill>
                  <a:schemeClr val="bg1"/>
                </a:solidFill>
                <a:latin typeface="Cambria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Cambria" pitchFamily="18" charset="0"/>
              </a:rPr>
              <a:t>геймеры</a:t>
            </a:r>
            <a:r>
              <a:rPr lang="ru-RU" dirty="0" smtClean="0">
                <a:solidFill>
                  <a:schemeClr val="bg1"/>
                </a:solidFill>
                <a:latin typeface="Cambria" pitchFamily="18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 - Связанные с компьютерными технологиями:</a:t>
            </a:r>
            <a:r>
              <a:rPr lang="ru-RU" dirty="0" smtClean="0">
                <a:solidFill>
                  <a:schemeClr val="bg1"/>
                </a:solidFill>
                <a:latin typeface="Cambria" pitchFamily="18" charset="0"/>
              </a:rPr>
              <a:t> хакеры, </a:t>
            </a:r>
            <a:r>
              <a:rPr lang="ru-RU" dirty="0" err="1" smtClean="0">
                <a:solidFill>
                  <a:schemeClr val="bg1"/>
                </a:solidFill>
                <a:latin typeface="Cambria" pitchFamily="18" charset="0"/>
              </a:rPr>
              <a:t>юзера</a:t>
            </a:r>
            <a:r>
              <a:rPr lang="ru-RU" dirty="0" smtClean="0">
                <a:solidFill>
                  <a:schemeClr val="bg1"/>
                </a:solidFill>
                <a:latin typeface="Cambria" pitchFamily="18" charset="0"/>
              </a:rPr>
              <a:t>, те же </a:t>
            </a:r>
            <a:r>
              <a:rPr lang="ru-RU" dirty="0" err="1" smtClean="0">
                <a:solidFill>
                  <a:schemeClr val="bg1"/>
                </a:solidFill>
                <a:latin typeface="Cambria" pitchFamily="18" charset="0"/>
              </a:rPr>
              <a:t>геймеры</a:t>
            </a:r>
            <a:r>
              <a:rPr lang="ru-RU" dirty="0" smtClean="0">
                <a:solidFill>
                  <a:schemeClr val="bg1"/>
                </a:solidFill>
                <a:latin typeface="Cambria" pitchFamily="18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Cambria" pitchFamily="18" charset="0"/>
              </a:rPr>
              <a:t> 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- Враждебно или асоциально настроенные группы: </a:t>
            </a:r>
            <a:r>
              <a:rPr lang="ru-RU" dirty="0" smtClean="0">
                <a:solidFill>
                  <a:schemeClr val="bg1"/>
                </a:solidFill>
                <a:latin typeface="Cambria" pitchFamily="18" charset="0"/>
              </a:rPr>
              <a:t>панки, скинхеды, РНЕ, </a:t>
            </a:r>
            <a:r>
              <a:rPr lang="ru-RU" dirty="0" err="1" smtClean="0">
                <a:solidFill>
                  <a:schemeClr val="bg1"/>
                </a:solidFill>
                <a:latin typeface="Cambria" pitchFamily="18" charset="0"/>
              </a:rPr>
              <a:t>гопники</a:t>
            </a:r>
            <a:r>
              <a:rPr lang="ru-RU" dirty="0" smtClean="0">
                <a:solidFill>
                  <a:schemeClr val="bg1"/>
                </a:solidFill>
                <a:latin typeface="Cambria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Cambria" pitchFamily="18" charset="0"/>
              </a:rPr>
              <a:t>люберы</a:t>
            </a:r>
            <a:r>
              <a:rPr lang="ru-RU" dirty="0" smtClean="0">
                <a:solidFill>
                  <a:schemeClr val="bg1"/>
                </a:solidFill>
                <a:latin typeface="Cambria" pitchFamily="18" charset="0"/>
              </a:rPr>
              <a:t>, нацисты, периодически: футбольные фанаты и металлисты.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 - Религиозные объединения:</a:t>
            </a:r>
            <a:r>
              <a:rPr lang="ru-RU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ambria" pitchFamily="18" charset="0"/>
              </a:rPr>
              <a:t>сатанисты</a:t>
            </a:r>
            <a:r>
              <a:rPr lang="ru-RU" dirty="0" smtClean="0">
                <a:solidFill>
                  <a:schemeClr val="bg1"/>
                </a:solidFill>
                <a:latin typeface="Cambria" pitchFamily="18" charset="0"/>
              </a:rPr>
              <a:t>, секты, кришнаиты, индианисты.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 - Группы современного искусства: </a:t>
            </a:r>
            <a:r>
              <a:rPr lang="ru-RU" dirty="0" err="1" smtClean="0">
                <a:solidFill>
                  <a:schemeClr val="bg1"/>
                </a:solidFill>
                <a:latin typeface="Cambria" pitchFamily="18" charset="0"/>
              </a:rPr>
              <a:t>графиттеры</a:t>
            </a:r>
            <a:r>
              <a:rPr lang="ru-RU" dirty="0" smtClean="0">
                <a:solidFill>
                  <a:schemeClr val="bg1"/>
                </a:solidFill>
                <a:latin typeface="Cambria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Cambria" pitchFamily="18" charset="0"/>
              </a:rPr>
              <a:t>брейк-дансеры</a:t>
            </a:r>
            <a:r>
              <a:rPr lang="ru-RU" dirty="0" smtClean="0">
                <a:solidFill>
                  <a:schemeClr val="bg1"/>
                </a:solidFill>
                <a:latin typeface="Cambria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Cambria" pitchFamily="18" charset="0"/>
              </a:rPr>
              <a:t>просовременные</a:t>
            </a:r>
            <a:r>
              <a:rPr lang="ru-RU" dirty="0" smtClean="0">
                <a:solidFill>
                  <a:schemeClr val="bg1"/>
                </a:solidFill>
                <a:latin typeface="Cambria" pitchFamily="18" charset="0"/>
              </a:rPr>
              <a:t> художники, скульпторы, музыкальные группы.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Cambria" pitchFamily="18" charset="0"/>
              </a:rPr>
              <a:t> 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- Элита: </a:t>
            </a:r>
            <a:r>
              <a:rPr lang="ru-RU" dirty="0" smtClean="0">
                <a:solidFill>
                  <a:schemeClr val="bg1"/>
                </a:solidFill>
                <a:latin typeface="Cambria" pitchFamily="18" charset="0"/>
              </a:rPr>
              <a:t>мажоры, </a:t>
            </a:r>
            <a:r>
              <a:rPr lang="ru-RU" dirty="0" err="1" smtClean="0">
                <a:solidFill>
                  <a:schemeClr val="bg1"/>
                </a:solidFill>
                <a:latin typeface="Cambria" pitchFamily="18" charset="0"/>
              </a:rPr>
              <a:t>рейверы</a:t>
            </a:r>
            <a:r>
              <a:rPr lang="ru-RU" dirty="0" smtClean="0">
                <a:solidFill>
                  <a:schemeClr val="bg1"/>
                </a:solidFill>
                <a:latin typeface="Cambria" pitchFamily="18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 - Антикварные субкультуры:</a:t>
            </a:r>
            <a:r>
              <a:rPr lang="ru-RU" dirty="0" smtClean="0">
                <a:solidFill>
                  <a:schemeClr val="bg1"/>
                </a:solidFill>
                <a:latin typeface="Cambria" pitchFamily="18" charset="0"/>
              </a:rPr>
              <a:t> битники, </a:t>
            </a:r>
            <a:r>
              <a:rPr lang="ru-RU" dirty="0" err="1" smtClean="0">
                <a:solidFill>
                  <a:schemeClr val="bg1"/>
                </a:solidFill>
                <a:latin typeface="Cambria" pitchFamily="18" charset="0"/>
              </a:rPr>
              <a:t>роккабильшики</a:t>
            </a:r>
            <a:r>
              <a:rPr lang="ru-RU" dirty="0" smtClean="0">
                <a:solidFill>
                  <a:schemeClr val="bg1"/>
                </a:solidFill>
                <a:latin typeface="Cambria" pitchFamily="18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 - Субкультура масс или контркультура: </a:t>
            </a:r>
            <a:r>
              <a:rPr lang="ru-RU" dirty="0" err="1" smtClean="0">
                <a:solidFill>
                  <a:schemeClr val="bg1"/>
                </a:solidFill>
                <a:latin typeface="Cambria" pitchFamily="18" charset="0"/>
              </a:rPr>
              <a:t>гопники</a:t>
            </a:r>
            <a:r>
              <a:rPr lang="ru-RU" dirty="0" smtClean="0">
                <a:solidFill>
                  <a:schemeClr val="bg1"/>
                </a:solidFill>
                <a:latin typeface="Cambria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Cambria" pitchFamily="18" charset="0"/>
              </a:rPr>
              <a:t>реднеки</a:t>
            </a:r>
            <a:r>
              <a:rPr lang="ru-RU" dirty="0" smtClean="0">
                <a:solidFill>
                  <a:schemeClr val="bg1"/>
                </a:solidFill>
                <a:latin typeface="Cambria" pitchFamily="18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Cambria" pitchFamily="18" charset="0"/>
              </a:rPr>
              <a:t> 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- Социально-активные: </a:t>
            </a:r>
            <a:r>
              <a:rPr lang="ru-RU" dirty="0" smtClean="0">
                <a:solidFill>
                  <a:schemeClr val="bg1"/>
                </a:solidFill>
                <a:latin typeface="Cambria" pitchFamily="18" charset="0"/>
              </a:rPr>
              <a:t>общества защиты истории и окружающей среды, пацифисты.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DIY-панки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1746" name="Picture 2" descr="http://demotivators.to/media/posters/576/944771_vegetariantsyi.jpg"/>
          <p:cNvPicPr>
            <a:picLocks noChangeAspect="1" noChangeArrowheads="1"/>
          </p:cNvPicPr>
          <p:nvPr/>
        </p:nvPicPr>
        <p:blipFill>
          <a:blip r:embed="rId2" cstate="print"/>
          <a:srcRect l="6316" t="7210" r="5263" b="7524"/>
          <a:stretch>
            <a:fillRect/>
          </a:stretch>
        </p:blipFill>
        <p:spPr bwMode="auto">
          <a:xfrm>
            <a:off x="1295400" y="1219200"/>
            <a:ext cx="6400800" cy="51816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DIY-панки и </a:t>
            </a:r>
            <a:r>
              <a:rPr lang="ru-RU" dirty="0" err="1" smtClean="0">
                <a:solidFill>
                  <a:schemeClr val="bg1"/>
                </a:solidFill>
                <a:latin typeface="Arial Black" pitchFamily="34" charset="0"/>
              </a:rPr>
              <a:t>хардлайнеры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 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ПЛЮС			 МИНУС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905000"/>
            <a:ext cx="419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Font typeface="Wingdings 3" pitchFamily="18" charset="2"/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Это направление очень обеспокоенно экологией на планете, ведут здоровый образ жизни. 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Заповедь состоит из 4ёх «НЕ» </a:t>
            </a:r>
            <a:r>
              <a:rPr lang="ru-RU" sz="2400" b="1" dirty="0" smtClean="0">
                <a:solidFill>
                  <a:schemeClr val="bg1"/>
                </a:solidFill>
              </a:rPr>
              <a:t>НЕ</a:t>
            </a:r>
            <a:r>
              <a:rPr lang="ru-RU" sz="2400" dirty="0" smtClean="0">
                <a:solidFill>
                  <a:schemeClr val="bg1"/>
                </a:solidFill>
              </a:rPr>
              <a:t> пить, </a:t>
            </a:r>
            <a:r>
              <a:rPr lang="ru-RU" sz="2400" b="1" dirty="0" smtClean="0">
                <a:solidFill>
                  <a:schemeClr val="bg1"/>
                </a:solidFill>
              </a:rPr>
              <a:t>НЕ</a:t>
            </a:r>
            <a:r>
              <a:rPr lang="ru-RU" sz="2400" dirty="0" smtClean="0">
                <a:solidFill>
                  <a:schemeClr val="bg1"/>
                </a:solidFill>
              </a:rPr>
              <a:t> курить, </a:t>
            </a:r>
            <a:r>
              <a:rPr lang="ru-RU" sz="2400" b="1" dirty="0" err="1" smtClean="0">
                <a:solidFill>
                  <a:schemeClr val="bg1"/>
                </a:solidFill>
              </a:rPr>
              <a:t>НЕ</a:t>
            </a:r>
            <a:r>
              <a:rPr lang="ru-RU" sz="2400" dirty="0" err="1" smtClean="0">
                <a:solidFill>
                  <a:schemeClr val="bg1"/>
                </a:solidFill>
              </a:rPr>
              <a:t>принимать</a:t>
            </a:r>
            <a:r>
              <a:rPr lang="ru-RU" sz="2400" dirty="0" smtClean="0">
                <a:solidFill>
                  <a:schemeClr val="bg1"/>
                </a:solidFill>
              </a:rPr>
              <a:t> наркотики и </a:t>
            </a:r>
            <a:r>
              <a:rPr lang="ru-RU" sz="2400" b="1" dirty="0" smtClean="0">
                <a:solidFill>
                  <a:schemeClr val="bg1"/>
                </a:solidFill>
              </a:rPr>
              <a:t>НЕ</a:t>
            </a:r>
            <a:r>
              <a:rPr lang="ru-RU" sz="2400" dirty="0" smtClean="0">
                <a:solidFill>
                  <a:schemeClr val="bg1"/>
                </a:solidFill>
              </a:rPr>
              <a:t> заниматься беспорядочным сексом</a:t>
            </a:r>
          </a:p>
          <a:p>
            <a:pPr eaLnBrk="1" hangingPunct="1">
              <a:buFont typeface="Wingdings 3" pitchFamily="18" charset="2"/>
              <a:buNone/>
            </a:pPr>
            <a:endParaRPr lang="ru-RU" sz="2400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1905000"/>
            <a:ext cx="419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Иногда применяют слишком агрессивные методы по перевоспитанию нации, избивают пьющих и/или курящих на улице людей, вообще отличаются слишком большой нетерпимостью ко всем, кто не следует их нормам и принципам.</a:t>
            </a:r>
            <a:br>
              <a:rPr lang="ru-RU" sz="2400" dirty="0" smtClean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Люберы</a:t>
            </a:r>
            <a:r>
              <a:rPr lang="ru-RU" dirty="0" smtClean="0">
                <a:solidFill>
                  <a:schemeClr val="bg1"/>
                </a:solidFill>
              </a:rPr>
              <a:t> и </a:t>
            </a:r>
            <a:r>
              <a:rPr lang="ru-RU" dirty="0" err="1" smtClean="0">
                <a:solidFill>
                  <a:schemeClr val="bg1"/>
                </a:solidFill>
              </a:rPr>
              <a:t>гопники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2770" name="Picture 2" descr="Любера в качалк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92377"/>
            <a:ext cx="3429000" cy="4841749"/>
          </a:xfrm>
          <a:prstGeom prst="rect">
            <a:avLst/>
          </a:prstGeom>
          <a:noFill/>
        </p:spPr>
      </p:pic>
      <p:pic>
        <p:nvPicPr>
          <p:cNvPr id="32772" name="Picture 4" descr="http://yagopnik.com/uploads/posts/2010-04/1271349324_bashka-i-rzhavy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209800"/>
            <a:ext cx="4717804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bg1"/>
                </a:solidFill>
                <a:latin typeface="Arial Black" pitchFamily="34" charset="0"/>
              </a:rPr>
              <a:t>Люберы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 (</a:t>
            </a:r>
            <a:r>
              <a:rPr lang="ru-RU" dirty="0" err="1" smtClean="0">
                <a:solidFill>
                  <a:schemeClr val="bg1"/>
                </a:solidFill>
                <a:latin typeface="Arial Black" pitchFamily="34" charset="0"/>
              </a:rPr>
              <a:t>гопники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)   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ПЛЮС			 МИНУС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05740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Font typeface="Wingdings 3" pitchFamily="18" charset="2"/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Плюс вижу только один это занятие физкультурой и спортом.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19600" y="1752600"/>
            <a:ext cx="47244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 smtClean="0">
                <a:solidFill>
                  <a:schemeClr val="bg1"/>
                </a:solidFill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</a:rPr>
              <a:t>Гопники</a:t>
            </a:r>
            <a:r>
              <a:rPr lang="ru-RU" sz="2300" dirty="0" smtClean="0">
                <a:solidFill>
                  <a:schemeClr val="bg1"/>
                </a:solidFill>
              </a:rPr>
              <a:t> бестактны и агрессивны. Смотрят на других в упор, хамят и лезут в драку при любом удобном случае. Клубы и дискотеки они посещают именно с этой целью. У них нет интеллектуальных развлечений и интересов, они не работают – живут за счет грабежей или мелких подачек. Соответственно их родной язык – мат. Так же </a:t>
            </a:r>
            <a:r>
              <a:rPr lang="ru-RU" sz="2300" dirty="0" err="1" smtClean="0">
                <a:solidFill>
                  <a:schemeClr val="bg1"/>
                </a:solidFill>
              </a:rPr>
              <a:t>гопы</a:t>
            </a:r>
            <a:r>
              <a:rPr lang="ru-RU" sz="2300" dirty="0" smtClean="0">
                <a:solidFill>
                  <a:schemeClr val="bg1"/>
                </a:solidFill>
              </a:rPr>
              <a:t> склонны к приобретению вредных привычек, таких как курение, алкоголь, наркотики.</a:t>
            </a:r>
            <a:br>
              <a:rPr lang="ru-RU" sz="2300" dirty="0" smtClean="0">
                <a:solidFill>
                  <a:schemeClr val="bg1"/>
                </a:solidFill>
              </a:rPr>
            </a:br>
            <a:endParaRPr lang="ru-RU" sz="23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Транс - культура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3794" name="Picture 2" descr="http://avatara.kiev.ua/images/stories/Aaaaaa/1/12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3000"/>
            <a:ext cx="5334000" cy="5334001"/>
          </a:xfrm>
          <a:prstGeom prst="rect">
            <a:avLst/>
          </a:prstGeom>
          <a:noFill/>
        </p:spPr>
      </p:pic>
      <p:pic>
        <p:nvPicPr>
          <p:cNvPr id="33796" name="Picture 4" descr="Ariane, Hoffman, Goa G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038600"/>
            <a:ext cx="2857500" cy="2143125"/>
          </a:xfrm>
          <a:prstGeom prst="rect">
            <a:avLst/>
          </a:prstGeom>
          <a:noFill/>
        </p:spPr>
      </p:pic>
      <p:pic>
        <p:nvPicPr>
          <p:cNvPr id="33798" name="Picture 6" descr="Shiva Jor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524000"/>
            <a:ext cx="2857500" cy="214312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Транс </a:t>
            </a:r>
            <a:r>
              <a:rPr lang="ru-RU" smtClean="0">
                <a:solidFill>
                  <a:schemeClr val="bg1"/>
                </a:solidFill>
                <a:latin typeface="Arial Black" pitchFamily="34" charset="0"/>
              </a:rPr>
              <a:t>- культура   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ПЛЮС			 МИНУС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905000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Font typeface="Wingdings 3" pitchFamily="18" charset="2"/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Веселые люди, которые любят слушать музыку в компании людей с теми же музыкальными вкусами.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1905000"/>
            <a:ext cx="419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Отрицательная сторона </a:t>
            </a:r>
            <a:r>
              <a:rPr lang="ru-RU" sz="2400" dirty="0" err="1" smtClean="0">
                <a:solidFill>
                  <a:schemeClr val="bg1"/>
                </a:solidFill>
              </a:rPr>
              <a:t>транс-движения</a:t>
            </a:r>
            <a:r>
              <a:rPr lang="ru-RU" sz="2400" dirty="0" smtClean="0">
                <a:solidFill>
                  <a:schemeClr val="bg1"/>
                </a:solidFill>
              </a:rPr>
              <a:t>, это то, что часто его последователи употребляют наркотические вещества для более полного «транса» или на полном серьезе увлекаются шаманизмом и язычеством.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Нацисты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4820" name="Picture 4" descr="http://img-fotki.yandex.ru/get/3900/andrei-naliotov.59/0_1a83b_aeb82ee2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066800"/>
            <a:ext cx="6629400" cy="497205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Нацисты    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ПЛЮС			 МИНУС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9050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Font typeface="Wingdings 3" pitchFamily="18" charset="2"/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Никаких плюсов я не вижу.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1905000"/>
            <a:ext cx="4191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При любой возможности эти </a:t>
            </a:r>
            <a:r>
              <a:rPr lang="ru-RU" sz="2400" dirty="0" smtClean="0">
                <a:solidFill>
                  <a:schemeClr val="bg1"/>
                </a:solidFill>
              </a:rPr>
              <a:t>люди будут вступать в драки вплоть до убийства с человеком иной национальности. Они аморальные,  нередко пьющие и принимающие наркотики люди.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Мажоры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5842" name="Picture 2" descr="http://djrogoff.ru/uploads/posts/2010-02/1267033237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38300"/>
            <a:ext cx="4800600" cy="4800601"/>
          </a:xfrm>
          <a:prstGeom prst="rect">
            <a:avLst/>
          </a:prstGeom>
          <a:noFill/>
        </p:spPr>
      </p:pic>
      <p:pic>
        <p:nvPicPr>
          <p:cNvPr id="35844" name="Picture 4" descr="Мальчик мажо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676400"/>
            <a:ext cx="3565163" cy="471487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Мажоры    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ПЛЮС			 МИНУС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905000"/>
            <a:ext cx="419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Font typeface="Wingdings 3" pitchFamily="18" charset="2"/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В принципе никому и ничего плохого они не делают живут своей жизнью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smtClean="0">
                <a:solidFill>
                  <a:schemeClr val="bg1"/>
                </a:solidFill>
              </a:rPr>
              <a:t> той к которой привыкли.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- Ну и флаг им в руки, это ваша жизнь!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1905000"/>
            <a:ext cx="419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Самодовольные и гордящиеся положением о обществе люди. Бездумно тратят деньги своих родителей, могут достаточно долго «висеть» на шее родителей. А опробуйте </a:t>
            </a:r>
            <a:r>
              <a:rPr lang="ru-RU" sz="2400" dirty="0" err="1" smtClean="0">
                <a:solidFill>
                  <a:schemeClr val="bg1"/>
                </a:solidFill>
              </a:rPr>
              <a:t>ка</a:t>
            </a:r>
            <a:r>
              <a:rPr lang="ru-RU" sz="2400" dirty="0" smtClean="0">
                <a:solidFill>
                  <a:schemeClr val="bg1"/>
                </a:solidFill>
              </a:rPr>
              <a:t> заработать сами, а уже и не каждый из них сможет в силу своей избалованности.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9962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Cambria" pitchFamily="18" charset="0"/>
              </a:rPr>
              <a:t>Давайте искать положительные и отрицательные стороны вместе.</a:t>
            </a:r>
            <a:endParaRPr lang="ru-RU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Битники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6868" name="Picture 4" descr="http://www.e-parta.ru/images/stories/9990/97/4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5997050" cy="5343525"/>
          </a:xfrm>
          <a:prstGeom prst="rect">
            <a:avLst/>
          </a:prstGeom>
          <a:noFill/>
        </p:spPr>
      </p:pic>
      <p:pic>
        <p:nvPicPr>
          <p:cNvPr id="36870" name="Picture 6" descr="http://upload.wikimedia.org/wikipedia/commons/thumb/3/36/Beatboy_%281%29.jpg/199px-Beatboy_%281%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1295400"/>
            <a:ext cx="1895475" cy="2771776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248400" y="4114800"/>
            <a:ext cx="28956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2000" dirty="0" err="1" smtClean="0">
                <a:solidFill>
                  <a:schemeClr val="bg1"/>
                </a:solidFill>
              </a:rPr>
              <a:t>Стереотипизированный</a:t>
            </a:r>
            <a:r>
              <a:rPr lang="ru-RU" sz="2000" dirty="0" smtClean="0">
                <a:solidFill>
                  <a:schemeClr val="bg1"/>
                </a:solidFill>
              </a:rPr>
              <a:t> карикатурный образ битника: тёмные очки, бонго, полосатый свитер с горлом, борода, берет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Битники    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ПЛЮС			 МИНУС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905000"/>
            <a:ext cx="419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Font typeface="Wingdings 3" pitchFamily="18" charset="2"/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Эта культура состоит в основном из начитанных и интеллектуальных людей, которые увлекаются искусством и музыкой.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1905000"/>
            <a:ext cx="419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По сути, это люди которые занимаются бездельем</a:t>
            </a:r>
            <a:r>
              <a:rPr lang="ru-RU" sz="2400" dirty="0" smtClean="0">
                <a:solidFill>
                  <a:schemeClr val="bg1"/>
                </a:solidFill>
              </a:rPr>
              <a:t>, и ничего многие из них не добьются в жизни.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Пацифисты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7890" name="Picture 2" descr="http://hippi.in/hippie-photo/meditation_hippie_chang_all_life_no_dru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19200"/>
            <a:ext cx="7772400" cy="5191963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Пацифисты    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ПЛЮС			 МИНУС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905000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Font typeface="Wingdings 3" pitchFamily="18" charset="2"/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Никому ничего плохого они не делают, их основное занятие это выступления за мир без войны.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1905000"/>
            <a:ext cx="419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Я не вижу значительных минусов в этом движении, кроме одного во время своих протестов они беспорядочно лежат на улицах города.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Паркурщики</a:t>
            </a:r>
            <a:r>
              <a:rPr lang="ru-RU" dirty="0" smtClean="0">
                <a:solidFill>
                  <a:schemeClr val="bg1"/>
                </a:solidFill>
              </a:rPr>
              <a:t> (</a:t>
            </a:r>
            <a:r>
              <a:rPr lang="ru-RU" smtClean="0">
                <a:solidFill>
                  <a:schemeClr val="bg1"/>
                </a:solidFill>
              </a:rPr>
              <a:t>трейсеры)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8914" name="Picture 2" descr="http://www.exsib.ru/images/content/499b83ab506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371600"/>
            <a:ext cx="7391400" cy="4848423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bg1"/>
                </a:solidFill>
                <a:latin typeface="Arial Black" pitchFamily="34" charset="0"/>
              </a:rPr>
              <a:t>Паркурщики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 (</a:t>
            </a:r>
            <a:r>
              <a:rPr lang="ru-RU" dirty="0" err="1" smtClean="0">
                <a:solidFill>
                  <a:schemeClr val="bg1"/>
                </a:solidFill>
                <a:latin typeface="Arial Black" pitchFamily="34" charset="0"/>
              </a:rPr>
              <a:t>трейсеры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)   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ПЛЮС			 МИНУС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905000"/>
            <a:ext cx="419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Font typeface="Wingdings 3" pitchFamily="18" charset="2"/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Спортивно развивающиеся люди у них есть свое увлечение и цели которым следуют, а на глупости типа выпить пива и покурить у них нет ни времени не желания.  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1905000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Можно получить увечья в ходе тренировок, иногда и несовместимых с </a:t>
            </a:r>
            <a:r>
              <a:rPr lang="ru-RU" sz="2400" dirty="0" smtClean="0">
                <a:solidFill>
                  <a:schemeClr val="bg1"/>
                </a:solidFill>
              </a:rPr>
              <a:t>жизнью.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Хардлайнеры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9938" name="Picture 2" descr="Хедлайнер. Кто это? Обзорная стать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1"/>
            <a:ext cx="5337227" cy="4343400"/>
          </a:xfrm>
          <a:prstGeom prst="rect">
            <a:avLst/>
          </a:prstGeom>
          <a:noFill/>
        </p:spPr>
      </p:pic>
      <p:pic>
        <p:nvPicPr>
          <p:cNvPr id="39940" name="Picture 4" descr="http://keep4u.ru/imgs/b/2009/09/18/52/527022ee6876bff8c6aae4675434426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486150"/>
            <a:ext cx="4572000" cy="297180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bg1"/>
                </a:solidFill>
                <a:latin typeface="Arial Black" pitchFamily="34" charset="0"/>
              </a:rPr>
              <a:t>Хардлайнеры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    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ПЛЮС			 МИНУС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905000"/>
            <a:ext cx="419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Font typeface="Wingdings 3" pitchFamily="18" charset="2"/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Отказываются </a:t>
            </a:r>
            <a:r>
              <a:rPr lang="ru-RU" sz="2400" dirty="0" smtClean="0">
                <a:solidFill>
                  <a:schemeClr val="bg1"/>
                </a:solidFill>
              </a:rPr>
              <a:t>от курения, алкоголя, всех видов </a:t>
            </a:r>
            <a:r>
              <a:rPr lang="ru-RU" sz="2400" dirty="0" smtClean="0">
                <a:solidFill>
                  <a:schemeClr val="bg1"/>
                </a:solidFill>
              </a:rPr>
              <a:t>наркотиков. Выступают в защиту животных и окружающей среды.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1905000"/>
            <a:ext cx="419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Их философия не позволяет употреблять многие полезные продукты и жить полноценной жизнью современного человека.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Вывод 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285750" y="1500188"/>
            <a:ext cx="8543925" cy="4937125"/>
          </a:xfrm>
          <a:prstGeom prst="rect">
            <a:avLst/>
          </a:prstGeom>
        </p:spPr>
        <p:txBody>
          <a:bodyPr/>
          <a:lstStyle/>
          <a:p>
            <a:pPr marL="361950" marR="0" lvl="0" algn="just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Все эти люди, безусловно, интересны как люди в первую очередь, у каждого из них как представителя свой культуры есть плюсы и минусы. У кого-то больше, у кого-то меньше. И советовать тебе, что это есть плохо, а это хорошо, я не в коем-случае не буду. У тебя ВСЕГДА есть  выбор.  Просто  стоит  не </a:t>
            </a:r>
          </a:p>
          <a:p>
            <a:pPr marL="361950" marR="0" lvl="0" algn="just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забывать обо всем, что </a:t>
            </a:r>
          </a:p>
          <a:p>
            <a:pPr marL="361950" marR="0" lvl="0" algn="just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здесь написано. И тогда </a:t>
            </a:r>
          </a:p>
          <a:p>
            <a:pPr marL="361950" marR="0" lvl="0" algn="just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жизнь не будет приносить </a:t>
            </a:r>
          </a:p>
          <a:p>
            <a:pPr marL="361950" marR="0" lvl="0" algn="just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тебе проблемы.</a:t>
            </a:r>
          </a:p>
          <a:p>
            <a:pPr marL="361950"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4" descr="Картинка 21 из 455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999"/>
          <a:stretch>
            <a:fillRect/>
          </a:stretch>
        </p:blipFill>
        <p:spPr bwMode="auto">
          <a:xfrm>
            <a:off x="4953000" y="3581400"/>
            <a:ext cx="32194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МОЛОДЁЖНЫЕ  ТЕЧЕНИЯ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0" y="1219200"/>
            <a:ext cx="9144000" cy="5638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Молодежные течения,</a:t>
            </a:r>
            <a:b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Вот предмет для изучения,</a:t>
            </a:r>
            <a:b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Каждый год они меняются,</a:t>
            </a:r>
            <a:b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Исчезают, появляются!</a:t>
            </a:r>
            <a:b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Есть течения спокойные,</a:t>
            </a:r>
            <a:b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 скандальные, пристойные,</a:t>
            </a:r>
            <a:b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Есть как вихрь агрессивные,</a:t>
            </a:r>
            <a:b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Среди них, увы, спортивные!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lang="ru-RU" sz="2400" i="1" dirty="0" smtClean="0">
              <a:solidFill>
                <a:schemeClr val="bg1"/>
              </a:solidFill>
            </a:endParaRPr>
          </a:p>
          <a:p>
            <a:pPr marL="342900" lvl="0" indent="-342900" algn="ctr">
              <a:spcBef>
                <a:spcPct val="20000"/>
              </a:spcBef>
            </a:pPr>
            <a:r>
              <a:rPr lang="ru-RU" sz="2400" i="1" dirty="0" smtClean="0">
                <a:solidFill>
                  <a:schemeClr val="bg1"/>
                </a:solidFill>
              </a:rPr>
              <a:t>Есть опасные фанатики,</a:t>
            </a:r>
            <a:br>
              <a:rPr lang="ru-RU" sz="2400" i="1" dirty="0" smtClean="0">
                <a:solidFill>
                  <a:schemeClr val="bg1"/>
                </a:solidFill>
              </a:rPr>
            </a:br>
            <a:r>
              <a:rPr lang="ru-RU" sz="2400" i="1" dirty="0" smtClean="0">
                <a:solidFill>
                  <a:schemeClr val="bg1"/>
                </a:solidFill>
              </a:rPr>
              <a:t>Есть религии догматики,</a:t>
            </a:r>
            <a:br>
              <a:rPr lang="ru-RU" sz="2400" i="1" dirty="0" smtClean="0">
                <a:solidFill>
                  <a:schemeClr val="bg1"/>
                </a:solidFill>
              </a:rPr>
            </a:br>
            <a:r>
              <a:rPr lang="ru-RU" sz="2400" i="1" dirty="0" smtClean="0">
                <a:solidFill>
                  <a:schemeClr val="bg1"/>
                </a:solidFill>
              </a:rPr>
              <a:t>Как их вождь авторитарные,</a:t>
            </a:r>
            <a:br>
              <a:rPr lang="ru-RU" sz="2400" i="1" dirty="0" smtClean="0">
                <a:solidFill>
                  <a:schemeClr val="bg1"/>
                </a:solidFill>
              </a:rPr>
            </a:br>
            <a:r>
              <a:rPr lang="ru-RU" sz="2400" i="1" dirty="0" smtClean="0">
                <a:solidFill>
                  <a:schemeClr val="bg1"/>
                </a:solidFill>
              </a:rPr>
              <a:t>И совсем тоталитарные!</a:t>
            </a:r>
            <a:endParaRPr kumimoji="0" lang="ru-RU" sz="24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Реперы и </a:t>
            </a:r>
            <a:r>
              <a:rPr lang="ru-RU" dirty="0" err="1" smtClean="0">
                <a:solidFill>
                  <a:schemeClr val="bg1"/>
                </a:solidFill>
              </a:rPr>
              <a:t>хип</a:t>
            </a:r>
            <a:r>
              <a:rPr lang="ru-RU" dirty="0" smtClean="0">
                <a:solidFill>
                  <a:schemeClr val="bg1"/>
                </a:solidFill>
              </a:rPr>
              <a:t> - хопперы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img-fotki.yandex.ru/get/4425/140458681.0/0_797f9_287f5b67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17772"/>
            <a:ext cx="3505200" cy="5268754"/>
          </a:xfrm>
          <a:prstGeom prst="rect">
            <a:avLst/>
          </a:prstGeom>
          <a:noFill/>
        </p:spPr>
      </p:pic>
      <p:pic>
        <p:nvPicPr>
          <p:cNvPr id="1030" name="Picture 6" descr="Хип-хопперы Донбасса заинтересовали столичную публик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193800"/>
            <a:ext cx="3962400" cy="52832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0" y="685800"/>
            <a:ext cx="9144000" cy="6172200"/>
          </a:xfrm>
          <a:prstGeom prst="rect">
            <a:avLst/>
          </a:prstGeom>
        </p:spPr>
        <p:txBody>
          <a:bodyPr/>
          <a:lstStyle/>
          <a:p>
            <a:pPr marL="342900" lvl="0" indent="-342900" algn="ctr">
              <a:spcBef>
                <a:spcPct val="20000"/>
              </a:spcBef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2400" i="1" dirty="0" smtClean="0">
                <a:solidFill>
                  <a:schemeClr val="bg1"/>
                </a:solidFill>
              </a:rPr>
              <a:t>Есть течения фашистские,</a:t>
            </a:r>
            <a:br>
              <a:rPr lang="ru-RU" sz="2400" i="1" dirty="0" smtClean="0">
                <a:solidFill>
                  <a:schemeClr val="bg1"/>
                </a:solidFill>
              </a:rPr>
            </a:br>
            <a:r>
              <a:rPr lang="ru-RU" sz="2400" i="1" dirty="0" smtClean="0">
                <a:solidFill>
                  <a:schemeClr val="bg1"/>
                </a:solidFill>
              </a:rPr>
              <a:t>Экстремистские, расистские,</a:t>
            </a:r>
            <a:br>
              <a:rPr lang="ru-RU" sz="2400" i="1" dirty="0" smtClean="0">
                <a:solidFill>
                  <a:schemeClr val="bg1"/>
                </a:solidFill>
              </a:rPr>
            </a:br>
            <a:r>
              <a:rPr lang="ru-RU" sz="2400" i="1" dirty="0" smtClean="0">
                <a:solidFill>
                  <a:schemeClr val="bg1"/>
                </a:solidFill>
              </a:rPr>
              <a:t>Нарушая Конституцию,</a:t>
            </a:r>
            <a:br>
              <a:rPr lang="ru-RU" sz="2400" i="1" dirty="0" smtClean="0">
                <a:solidFill>
                  <a:schemeClr val="bg1"/>
                </a:solidFill>
              </a:rPr>
            </a:br>
            <a:r>
              <a:rPr lang="ru-RU" sz="2400" i="1" dirty="0" smtClean="0">
                <a:solidFill>
                  <a:schemeClr val="bg1"/>
                </a:solidFill>
              </a:rPr>
              <a:t>Учиняют экзекуцию</a:t>
            </a:r>
            <a:r>
              <a:rPr lang="ru-RU" sz="2400" i="1" dirty="0" smtClean="0">
                <a:solidFill>
                  <a:schemeClr val="bg1"/>
                </a:solidFill>
              </a:rPr>
              <a:t>!</a:t>
            </a:r>
          </a:p>
          <a:p>
            <a:pPr marL="342900" lvl="0" indent="-342900" algn="ctr">
              <a:spcBef>
                <a:spcPct val="20000"/>
              </a:spcBef>
            </a:pPr>
            <a:endParaRPr lang="ru-RU" sz="2400" i="1" dirty="0" smtClean="0">
              <a:solidFill>
                <a:schemeClr val="bg1"/>
              </a:solidFill>
            </a:endParaRPr>
          </a:p>
          <a:p>
            <a:pPr marL="342900" lvl="0" indent="-342900" algn="ctr">
              <a:spcBef>
                <a:spcPct val="20000"/>
              </a:spcBef>
            </a:pPr>
            <a:r>
              <a:rPr lang="ru-RU" sz="2400" i="1" dirty="0" smtClean="0">
                <a:solidFill>
                  <a:schemeClr val="bg1"/>
                </a:solidFill>
              </a:rPr>
              <a:t>Есть </a:t>
            </a:r>
            <a:r>
              <a:rPr lang="ru-RU" sz="2400" i="1" dirty="0" smtClean="0">
                <a:solidFill>
                  <a:schemeClr val="bg1"/>
                </a:solidFill>
              </a:rPr>
              <a:t>течения протестные,</a:t>
            </a:r>
            <a:br>
              <a:rPr lang="ru-RU" sz="2400" i="1" dirty="0" smtClean="0">
                <a:solidFill>
                  <a:schemeClr val="bg1"/>
                </a:solidFill>
              </a:rPr>
            </a:br>
            <a:r>
              <a:rPr lang="ru-RU" sz="2400" i="1" dirty="0" smtClean="0">
                <a:solidFill>
                  <a:schemeClr val="bg1"/>
                </a:solidFill>
              </a:rPr>
              <a:t>Есть партийные и местные,</a:t>
            </a:r>
            <a:br>
              <a:rPr lang="ru-RU" sz="2400" i="1" dirty="0" smtClean="0">
                <a:solidFill>
                  <a:schemeClr val="bg1"/>
                </a:solidFill>
              </a:rPr>
            </a:br>
            <a:r>
              <a:rPr lang="ru-RU" sz="2400" i="1" dirty="0" smtClean="0">
                <a:solidFill>
                  <a:schemeClr val="bg1"/>
                </a:solidFill>
              </a:rPr>
              <a:t>В поп-культуре музыкальные,</a:t>
            </a:r>
            <a:br>
              <a:rPr lang="ru-RU" sz="2400" i="1" dirty="0" smtClean="0">
                <a:solidFill>
                  <a:schemeClr val="bg1"/>
                </a:solidFill>
              </a:rPr>
            </a:br>
            <a:r>
              <a:rPr lang="ru-RU" sz="2400" i="1" dirty="0" smtClean="0">
                <a:solidFill>
                  <a:schemeClr val="bg1"/>
                </a:solidFill>
              </a:rPr>
              <a:t>И меньшинства сексуальные</a:t>
            </a:r>
            <a:r>
              <a:rPr lang="ru-RU" sz="2400" i="1" dirty="0" smtClean="0">
                <a:solidFill>
                  <a:schemeClr val="bg1"/>
                </a:solidFill>
              </a:rPr>
              <a:t>!</a:t>
            </a:r>
          </a:p>
          <a:p>
            <a:pPr marL="342900" indent="-342900" algn="ctr">
              <a:spcBef>
                <a:spcPct val="20000"/>
              </a:spcBef>
            </a:pPr>
            <a:endParaRPr lang="ru-RU" sz="2400" i="1" dirty="0" smtClean="0">
              <a:solidFill>
                <a:schemeClr val="bg1"/>
              </a:solidFill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ru-RU" sz="2400" i="1" dirty="0" smtClean="0">
                <a:solidFill>
                  <a:schemeClr val="bg1"/>
                </a:solidFill>
              </a:rPr>
              <a:t>Молодежные </a:t>
            </a:r>
            <a:r>
              <a:rPr lang="ru-RU" sz="2400" i="1" dirty="0" smtClean="0">
                <a:solidFill>
                  <a:schemeClr val="bg1"/>
                </a:solidFill>
              </a:rPr>
              <a:t>течения,</a:t>
            </a:r>
            <a:br>
              <a:rPr lang="ru-RU" sz="2400" i="1" dirty="0" smtClean="0">
                <a:solidFill>
                  <a:schemeClr val="bg1"/>
                </a:solidFill>
              </a:rPr>
            </a:br>
            <a:r>
              <a:rPr lang="ru-RU" sz="2400" i="1" dirty="0" smtClean="0">
                <a:solidFill>
                  <a:schemeClr val="bg1"/>
                </a:solidFill>
              </a:rPr>
              <a:t>Группировки и движения,</a:t>
            </a:r>
            <a:br>
              <a:rPr lang="ru-RU" sz="2400" i="1" dirty="0" smtClean="0">
                <a:solidFill>
                  <a:schemeClr val="bg1"/>
                </a:solidFill>
              </a:rPr>
            </a:br>
            <a:r>
              <a:rPr lang="ru-RU" sz="2400" i="1" dirty="0" smtClean="0">
                <a:solidFill>
                  <a:schemeClr val="bg1"/>
                </a:solidFill>
              </a:rPr>
              <a:t>Тех, кто в стаи собирается,</a:t>
            </a:r>
            <a:br>
              <a:rPr lang="ru-RU" sz="2400" i="1" dirty="0" smtClean="0">
                <a:solidFill>
                  <a:schemeClr val="bg1"/>
                </a:solidFill>
              </a:rPr>
            </a:br>
            <a:r>
              <a:rPr lang="ru-RU" sz="2400" i="1" dirty="0" smtClean="0">
                <a:solidFill>
                  <a:schemeClr val="bg1"/>
                </a:solidFill>
              </a:rPr>
              <a:t>Среди прочих выделяется! 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ru-RU" sz="2400" i="1" dirty="0" smtClean="0">
                <a:solidFill>
                  <a:schemeClr val="bg1"/>
                </a:solidFill>
              </a:rPr>
              <a:t/>
            </a:r>
            <a:br>
              <a:rPr lang="ru-RU" sz="2400" i="1" dirty="0" smtClean="0">
                <a:solidFill>
                  <a:schemeClr val="bg1"/>
                </a:solidFill>
              </a:rPr>
            </a:br>
            <a:r>
              <a:rPr lang="ru-RU" sz="2400" i="1" dirty="0" smtClean="0">
                <a:solidFill>
                  <a:schemeClr val="bg1"/>
                </a:solidFill>
              </a:rPr>
              <a:t/>
            </a:r>
            <a:br>
              <a:rPr lang="ru-RU" sz="2400" i="1" dirty="0" smtClean="0">
                <a:solidFill>
                  <a:schemeClr val="bg1"/>
                </a:solidFill>
              </a:rPr>
            </a:br>
            <a:endParaRPr lang="ru-RU" sz="2400" i="1" dirty="0" smtClean="0">
              <a:solidFill>
                <a:schemeClr val="bg1"/>
              </a:solidFill>
            </a:endParaRPr>
          </a:p>
          <a:p>
            <a:pPr marL="342900" lvl="0" indent="-342900" algn="ctr">
              <a:spcBef>
                <a:spcPct val="20000"/>
              </a:spcBef>
            </a:pPr>
            <a:endParaRPr kumimoji="0" lang="ru-RU" sz="24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ctr">
              <a:spcBef>
                <a:spcPct val="20000"/>
              </a:spcBef>
            </a:pPr>
            <a:endParaRPr kumimoji="0" lang="ru-RU" sz="24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0" y="685800"/>
            <a:ext cx="9144000" cy="6172200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400" i="1" dirty="0" smtClean="0">
                <a:solidFill>
                  <a:schemeClr val="bg1"/>
                </a:solidFill>
              </a:rPr>
              <a:t>Лишь </a:t>
            </a:r>
            <a:r>
              <a:rPr lang="ru-RU" sz="2400" i="1" dirty="0" smtClean="0">
                <a:solidFill>
                  <a:schemeClr val="bg1"/>
                </a:solidFill>
              </a:rPr>
              <a:t>бы все эти течения,</a:t>
            </a:r>
            <a:br>
              <a:rPr lang="ru-RU" sz="2400" i="1" dirty="0" smtClean="0">
                <a:solidFill>
                  <a:schemeClr val="bg1"/>
                </a:solidFill>
              </a:rPr>
            </a:br>
            <a:r>
              <a:rPr lang="ru-RU" sz="2400" i="1" dirty="0" smtClean="0">
                <a:solidFill>
                  <a:schemeClr val="bg1"/>
                </a:solidFill>
              </a:rPr>
              <a:t>Были в верном направлении,</a:t>
            </a:r>
            <a:br>
              <a:rPr lang="ru-RU" sz="2400" i="1" dirty="0" smtClean="0">
                <a:solidFill>
                  <a:schemeClr val="bg1"/>
                </a:solidFill>
              </a:rPr>
            </a:br>
            <a:r>
              <a:rPr lang="ru-RU" sz="2400" i="1" dirty="0" smtClean="0">
                <a:solidFill>
                  <a:schemeClr val="bg1"/>
                </a:solidFill>
              </a:rPr>
              <a:t>Наш Закон не нарушали, </a:t>
            </a:r>
            <a:br>
              <a:rPr lang="ru-RU" sz="2400" i="1" dirty="0" smtClean="0">
                <a:solidFill>
                  <a:schemeClr val="bg1"/>
                </a:solidFill>
              </a:rPr>
            </a:br>
            <a:r>
              <a:rPr lang="ru-RU" sz="2400" i="1" dirty="0" smtClean="0">
                <a:solidFill>
                  <a:schemeClr val="bg1"/>
                </a:solidFill>
              </a:rPr>
              <a:t>И людей не унижали</a:t>
            </a:r>
            <a:r>
              <a:rPr lang="ru-RU" sz="2400" i="1" dirty="0" smtClean="0">
                <a:solidFill>
                  <a:schemeClr val="bg1"/>
                </a:solidFill>
              </a:rPr>
              <a:t>!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endParaRPr lang="ru-RU" sz="2400" b="1" i="1" dirty="0" smtClean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ru-RU" sz="2400" b="1" i="1" dirty="0" smtClean="0">
                <a:solidFill>
                  <a:schemeClr val="bg1"/>
                </a:solidFill>
              </a:rPr>
              <a:t>Автор </a:t>
            </a:r>
            <a:r>
              <a:rPr lang="ru-RU" sz="2400" b="1" i="1" dirty="0" smtClean="0">
                <a:solidFill>
                  <a:schemeClr val="bg1"/>
                </a:solidFill>
              </a:rPr>
              <a:t>стихотворения - Марк Львовский</a:t>
            </a:r>
            <a:endParaRPr lang="ru-RU" sz="2400" dirty="0" smtClean="0">
              <a:solidFill>
                <a:schemeClr val="bg1"/>
              </a:solidFill>
            </a:endParaRPr>
          </a:p>
          <a:p>
            <a:pPr marL="342900" indent="-342900" algn="ctr">
              <a:spcBef>
                <a:spcPct val="20000"/>
              </a:spcBef>
            </a:pPr>
            <a:endParaRPr lang="ru-RU" sz="2400" i="1" dirty="0" smtClean="0">
              <a:solidFill>
                <a:schemeClr val="bg1"/>
              </a:solidFill>
            </a:endParaRPr>
          </a:p>
          <a:p>
            <a:pPr marL="342900" indent="-342900" algn="ctr">
              <a:spcBef>
                <a:spcPct val="20000"/>
              </a:spcBef>
            </a:pPr>
            <a:endParaRPr lang="ru-RU" sz="2400" i="1" dirty="0" smtClean="0">
              <a:solidFill>
                <a:schemeClr val="bg1"/>
              </a:solidFill>
            </a:endParaRPr>
          </a:p>
          <a:p>
            <a:pPr marL="342900" lvl="0" indent="-342900" algn="ctr">
              <a:spcBef>
                <a:spcPct val="20000"/>
              </a:spcBef>
            </a:pPr>
            <a:endParaRPr lang="ru-RU" sz="2400" i="1" dirty="0" smtClean="0">
              <a:solidFill>
                <a:schemeClr val="bg1"/>
              </a:solidFill>
            </a:endParaRPr>
          </a:p>
          <a:p>
            <a:pPr marL="342900" lvl="0" indent="-342900" algn="ctr">
              <a:spcBef>
                <a:spcPct val="20000"/>
              </a:spcBef>
            </a:pPr>
            <a:endParaRPr kumimoji="0" lang="ru-RU" sz="24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ctr">
              <a:spcBef>
                <a:spcPct val="20000"/>
              </a:spcBef>
            </a:pPr>
            <a:endParaRPr kumimoji="0" lang="ru-RU" sz="24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Современная классификация представителей самых популярных молодёжных субкультур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66"/>
          <a:stretch>
            <a:fillRect/>
          </a:stretch>
        </p:blipFill>
        <p:spPr bwMode="auto">
          <a:xfrm rot="1965886">
            <a:off x="5215189" y="2334320"/>
            <a:ext cx="3358203" cy="392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" descr="Картинка 5 из 11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583593">
            <a:off x="382265" y="3774100"/>
            <a:ext cx="2740024" cy="2208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" descr="Картинка 5 из 11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75122">
            <a:off x="1172451" y="3930395"/>
            <a:ext cx="250503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" descr="Картинка 5 из 11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4267200"/>
            <a:ext cx="250503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1" descr="Картинка 5 из 11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92326">
            <a:off x="2414011" y="4951103"/>
            <a:ext cx="2024017" cy="1631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" descr="Картинка 5 из 11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48011">
            <a:off x="3014426" y="4964170"/>
            <a:ext cx="1834717" cy="147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" descr="Картинка 5 из 11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32793">
            <a:off x="3451044" y="5130661"/>
            <a:ext cx="1673483" cy="134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" descr="Картинка 5 из 11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849755">
            <a:off x="3962327" y="5309428"/>
            <a:ext cx="1535214" cy="123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" descr="Картинка 5 из 11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446363">
            <a:off x="4468138" y="5404206"/>
            <a:ext cx="1421519" cy="1145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" descr="Картинка 5 из 11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975925">
            <a:off x="4859796" y="5376074"/>
            <a:ext cx="1291637" cy="104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000"/>
                            </p:stCondLst>
                            <p:childTnLst>
                              <p:par>
                                <p:cTn id="5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 descr="Картинка 5 из 11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"/>
            <a:ext cx="7848600" cy="6326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541020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Спасибо за внимание!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Реперы и </a:t>
            </a:r>
            <a:r>
              <a:rPr lang="ru-RU" dirty="0" err="1" smtClean="0">
                <a:solidFill>
                  <a:schemeClr val="bg1"/>
                </a:solidFill>
                <a:latin typeface="Arial Black" pitchFamily="34" charset="0"/>
              </a:rPr>
              <a:t>хип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 – хопперы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ПЛЮС			 МИНУС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Содержимое 5"/>
          <p:cNvSpPr txBox="1">
            <a:spLocks/>
          </p:cNvSpPr>
          <p:nvPr/>
        </p:nvSpPr>
        <p:spPr>
          <a:xfrm>
            <a:off x="4495800" y="1905000"/>
            <a:ext cx="4648200" cy="4357687"/>
          </a:xfrm>
          <a:prstGeom prst="rect">
            <a:avLst/>
          </a:prstGeom>
        </p:spPr>
        <p:txBody>
          <a:bodyPr/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Все вроде хорошо, но есть такое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подтечение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как «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Ганста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». Вот именно здесь «в моде» агрессивный стиль поведения. Такие люди могут обладать огнестрельным оружием, так как считают, что мир жесток, и лишь они сами могут себя защитить. Они считают себя королями и не признают никого и нечего выше себя.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1981200"/>
            <a:ext cx="4061316" cy="393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9050">
              <a:spcBef>
                <a:spcPct val="20000"/>
              </a:spcBef>
            </a:pPr>
            <a:r>
              <a:rPr lang="ru-RU" sz="2400" dirty="0" smtClean="0">
                <a:solidFill>
                  <a:schemeClr val="bg1"/>
                </a:solidFill>
              </a:rPr>
              <a:t> Реперы не признают любое употребление алкоголя.</a:t>
            </a:r>
          </a:p>
          <a:p>
            <a:pPr lvl="0" indent="19050">
              <a:spcBef>
                <a:spcPct val="20000"/>
              </a:spcBef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Человек-рэпер не только занимается спортом ( что уже есть плюс), он проявляет себя творчески.</a:t>
            </a:r>
          </a:p>
          <a:p>
            <a:pPr lvl="0" indent="19050">
              <a:spcBef>
                <a:spcPct val="20000"/>
              </a:spcBef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А проявление таланта всегда приводит в росту личности. Это огромный плюс.</a:t>
            </a:r>
          </a:p>
          <a:p>
            <a:endParaRPr lang="ru-RU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Готы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4338" name="Picture 2" descr="http://www.k-istine.ru/images/sects/other/gots-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76400"/>
            <a:ext cx="3505200" cy="4767073"/>
          </a:xfrm>
          <a:prstGeom prst="rect">
            <a:avLst/>
          </a:prstGeom>
          <a:noFill/>
        </p:spPr>
      </p:pic>
      <p:pic>
        <p:nvPicPr>
          <p:cNvPr id="14340" name="Picture 4" descr="http://yahooeu.ru/uploads/posts/2010-06/1276242577_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05000"/>
            <a:ext cx="3695700" cy="451992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Готы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ПЛЮС			 МИНУС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1905000"/>
            <a:ext cx="4191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 Как правило, готы, это люди ищущие вдохновения, а значит творческие люди. И их увлечение данной субкультурой ничто иное, как просто способ насытиться энергией. А их вид (пусть даже кого-то пугающий), это просто ответ созданный в противовес </a:t>
            </a:r>
            <a:r>
              <a:rPr lang="ru-RU" sz="2400" dirty="0" err="1" smtClean="0">
                <a:solidFill>
                  <a:schemeClr val="bg1"/>
                </a:solidFill>
              </a:rPr>
              <a:t>гламуру</a:t>
            </a:r>
            <a:r>
              <a:rPr lang="ru-RU" sz="2400" dirty="0" smtClean="0">
                <a:solidFill>
                  <a:schemeClr val="bg1"/>
                </a:solidFill>
              </a:rPr>
              <a:t>, в котором за картинкой пустота.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1905000"/>
            <a:ext cx="4191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Здесь так же есть опасные </a:t>
            </a:r>
            <a:r>
              <a:rPr lang="ru-RU" sz="2400" dirty="0" err="1" smtClean="0">
                <a:solidFill>
                  <a:schemeClr val="bg1"/>
                </a:solidFill>
              </a:rPr>
              <a:t>подтечения</a:t>
            </a:r>
            <a:r>
              <a:rPr lang="ru-RU" sz="2400" dirty="0" smtClean="0">
                <a:solidFill>
                  <a:schemeClr val="bg1"/>
                </a:solidFill>
              </a:rPr>
              <a:t>. Существуют </a:t>
            </a:r>
            <a:r>
              <a:rPr lang="ru-RU" sz="2400" dirty="0" err="1" smtClean="0">
                <a:solidFill>
                  <a:schemeClr val="bg1"/>
                </a:solidFill>
              </a:rPr>
              <a:t>сатанисты</a:t>
            </a:r>
            <a:r>
              <a:rPr lang="ru-RU" sz="2400" dirty="0" smtClean="0">
                <a:solidFill>
                  <a:schemeClr val="bg1"/>
                </a:solidFill>
              </a:rPr>
              <a:t>. Их идеология – эпатаж и бунт против церковно-традиционалистской системы. Именно люди из такой субкультуры могут пойти на осквернение церковных предметов, жертвоприношение и прочие действия основанные на поклонение сатане.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1258</TotalTime>
  <Words>1727</Words>
  <Application>Microsoft Office PowerPoint</Application>
  <PresentationFormat>Экран (4:3)</PresentationFormat>
  <Paragraphs>158</Paragraphs>
  <Slides>62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3" baseType="lpstr">
      <vt:lpstr>Office Theme</vt:lpstr>
      <vt:lpstr>Молодежные течения</vt:lpstr>
      <vt:lpstr>Субкультура -  это система норм и ценностей, отличающая группу от большинства общества.  Субкультура - это способ выражения индивидуальности молодых людей .</vt:lpstr>
      <vt:lpstr>СУБКУЛЬТУРА НЕПРЕМЕННО ВЛИЯЕТ НА ВЕСЬ ОБРАЗ  ЖИЗНИ ЧЕЛОВЕКА.   Для начала хочу сказать, что существует множество стереотипов, гласящие о том, что субкультура это обязательно плохо. Лично я хочу найти плюсы и минусы каждой субкультуры, чтобы в первую очередь понимать их как людей. </vt:lpstr>
      <vt:lpstr>Слайд 4</vt:lpstr>
      <vt:lpstr>Давайте искать положительные и отрицательные стороны вместе.</vt:lpstr>
      <vt:lpstr>Реперы и хип - хопперы</vt:lpstr>
      <vt:lpstr>Реперы и хип – хопперы ПЛЮС    МИНУС</vt:lpstr>
      <vt:lpstr>Готы </vt:lpstr>
      <vt:lpstr>Готы  ПЛЮС    МИНУС</vt:lpstr>
      <vt:lpstr>Скинхеды </vt:lpstr>
      <vt:lpstr>Скинхеды  ПЛЮС    МИНУС</vt:lpstr>
      <vt:lpstr>Растаманы </vt:lpstr>
      <vt:lpstr>Растаманы ПЛЮС    МИНУС</vt:lpstr>
      <vt:lpstr>Ролевики и толкиенисты</vt:lpstr>
      <vt:lpstr>Ролевики и толкиенисты ПЛЮС    МИНУС</vt:lpstr>
      <vt:lpstr>Фрики </vt:lpstr>
      <vt:lpstr>Красивые фрики</vt:lpstr>
      <vt:lpstr>Фрики  ПЛЮС    МИНУС</vt:lpstr>
      <vt:lpstr>Металлисты </vt:lpstr>
      <vt:lpstr>Металлисты  ПЛЮС    МИНУС</vt:lpstr>
      <vt:lpstr>Хакеры (кракеры)</vt:lpstr>
      <vt:lpstr>Так выглядит рабочее место хакера</vt:lpstr>
      <vt:lpstr>Хаккеры   ПЛЮС    МИНУС</vt:lpstr>
      <vt:lpstr>Граффитеры </vt:lpstr>
      <vt:lpstr>Граффитеры    ПЛЮС    МИНУС</vt:lpstr>
      <vt:lpstr>Хиппи </vt:lpstr>
      <vt:lpstr>Хиппи     ПЛЮС    МИНУС</vt:lpstr>
      <vt:lpstr>Панки и панк-рокеры </vt:lpstr>
      <vt:lpstr>Панки и панк-рокеры    ПЛЮС    МИНУС</vt:lpstr>
      <vt:lpstr>Эмо (эмо-кид) </vt:lpstr>
      <vt:lpstr>Эмо (эмо-кид)    ПЛЮС    МИНУС</vt:lpstr>
      <vt:lpstr>Стрит – байкеры (райдеры)</vt:lpstr>
      <vt:lpstr>Стрит-байкеры (райдеры)    ПЛЮС    МИНУС</vt:lpstr>
      <vt:lpstr>Байкеры </vt:lpstr>
      <vt:lpstr>Байкеры     ПЛЮС    МИНУС</vt:lpstr>
      <vt:lpstr>Гламур </vt:lpstr>
      <vt:lpstr>Гламур     ПЛЮС    МИНУС</vt:lpstr>
      <vt:lpstr>Зеленые </vt:lpstr>
      <vt:lpstr>Зеленые     ПЛЮС    МИНУС</vt:lpstr>
      <vt:lpstr>DIY-панки</vt:lpstr>
      <vt:lpstr>DIY-панки и хардлайнеры   ПЛЮС    МИНУС</vt:lpstr>
      <vt:lpstr>Люберы и гопники</vt:lpstr>
      <vt:lpstr>Люберы (гопники)     ПЛЮС    МИНУС</vt:lpstr>
      <vt:lpstr>Транс - культура</vt:lpstr>
      <vt:lpstr>Транс - культура     ПЛЮС    МИНУС</vt:lpstr>
      <vt:lpstr>Нацисты</vt:lpstr>
      <vt:lpstr>Нацисты      ПЛЮС    МИНУС</vt:lpstr>
      <vt:lpstr>Мажоры </vt:lpstr>
      <vt:lpstr>Мажоры      ПЛЮС    МИНУС</vt:lpstr>
      <vt:lpstr>Битники </vt:lpstr>
      <vt:lpstr>Битники      ПЛЮС    МИНУС</vt:lpstr>
      <vt:lpstr>Пацифисты </vt:lpstr>
      <vt:lpstr>Пацифисты      ПЛЮС    МИНУС</vt:lpstr>
      <vt:lpstr>Паркурщики (трейсеры)</vt:lpstr>
      <vt:lpstr>Паркурщики (трейсеры)     ПЛЮС    МИНУС</vt:lpstr>
      <vt:lpstr>Хардлайнеры</vt:lpstr>
      <vt:lpstr>Хардлайнеры      ПЛЮС    МИНУС</vt:lpstr>
      <vt:lpstr>Вывод </vt:lpstr>
      <vt:lpstr>МОЛОДЁЖНЫЕ  ТЕЧЕНИЯ</vt:lpstr>
      <vt:lpstr>Слайд 60</vt:lpstr>
      <vt:lpstr>Слайд 61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реперы</dc:title>
  <dc:creator>1</dc:creator>
  <cp:lastModifiedBy>1</cp:lastModifiedBy>
  <cp:revision>127</cp:revision>
  <dcterms:created xsi:type="dcterms:W3CDTF">2012-11-20T12:24:23Z</dcterms:created>
  <dcterms:modified xsi:type="dcterms:W3CDTF">2013-02-01T06:55:08Z</dcterms:modified>
</cp:coreProperties>
</file>