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4" r:id="rId3"/>
    <p:sldId id="261" r:id="rId4"/>
    <p:sldId id="270" r:id="rId5"/>
    <p:sldId id="258" r:id="rId6"/>
    <p:sldId id="259" r:id="rId7"/>
    <p:sldId id="263" r:id="rId8"/>
    <p:sldId id="267" r:id="rId9"/>
    <p:sldId id="268" r:id="rId10"/>
    <p:sldId id="257" r:id="rId11"/>
    <p:sldId id="271" r:id="rId12"/>
    <p:sldId id="260" r:id="rId13"/>
    <p:sldId id="266" r:id="rId14"/>
    <p:sldId id="272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ivaldi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ivaldi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ivaldi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ivaldi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ivaldi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ivaldi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ivaldi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ivaldi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ivaldi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90" autoAdjust="0"/>
  </p:normalViewPr>
  <p:slideViewPr>
    <p:cSldViewPr>
      <p:cViewPr>
        <p:scale>
          <a:sx n="66" d="100"/>
          <a:sy n="66" d="100"/>
        </p:scale>
        <p:origin x="-624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DDCB3F9E-B6D0-425A-8CA3-17C02340A4C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05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05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05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1C1699AA-58D9-4102-87A9-5B1F3A56D17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8ECD51-CF4F-4192-8A98-75E28F7C4EC7}" type="slidenum">
              <a:rPr lang="ru-RU"/>
              <a:pPr/>
              <a:t>1</a:t>
            </a:fld>
            <a:endParaRPr lang="ru-RU"/>
          </a:p>
        </p:txBody>
      </p:sp>
      <p:sp>
        <p:nvSpPr>
          <p:cNvPr id="1126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FE3981-9C51-485C-A945-EDB121C53628}" type="slidenum">
              <a:rPr lang="ru-RU"/>
              <a:pPr/>
              <a:t>10</a:t>
            </a:fld>
            <a:endParaRPr lang="ru-RU"/>
          </a:p>
        </p:txBody>
      </p:sp>
      <p:sp>
        <p:nvSpPr>
          <p:cNvPr id="1218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9A3882-4E7C-4DA0-8194-620D95DC3285}" type="slidenum">
              <a:rPr lang="ru-RU"/>
              <a:pPr/>
              <a:t>11</a:t>
            </a:fld>
            <a:endParaRPr lang="ru-RU"/>
          </a:p>
        </p:txBody>
      </p:sp>
      <p:sp>
        <p:nvSpPr>
          <p:cNvPr id="1228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CC6094-72F1-475B-843B-D0B7C8BF757E}" type="slidenum">
              <a:rPr lang="ru-RU"/>
              <a:pPr/>
              <a:t>12</a:t>
            </a:fld>
            <a:endParaRPr lang="ru-RU"/>
          </a:p>
        </p:txBody>
      </p:sp>
      <p:sp>
        <p:nvSpPr>
          <p:cNvPr id="1239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495764-E3E5-4111-9624-024C6FD8971C}" type="slidenum">
              <a:rPr lang="ru-RU"/>
              <a:pPr/>
              <a:t>13</a:t>
            </a:fld>
            <a:endParaRPr lang="ru-RU"/>
          </a:p>
        </p:txBody>
      </p:sp>
      <p:sp>
        <p:nvSpPr>
          <p:cNvPr id="1249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21D748-E903-48E6-86C2-678C02F8EA90}" type="slidenum">
              <a:rPr lang="ru-RU"/>
              <a:pPr/>
              <a:t>14</a:t>
            </a:fld>
            <a:endParaRPr lang="ru-RU"/>
          </a:p>
        </p:txBody>
      </p:sp>
      <p:sp>
        <p:nvSpPr>
          <p:cNvPr id="1259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F1D694-B9FF-4402-9409-E48303ACAF02}" type="slidenum">
              <a:rPr lang="ru-RU"/>
              <a:pPr/>
              <a:t>2</a:t>
            </a:fld>
            <a:endParaRPr lang="ru-RU"/>
          </a:p>
        </p:txBody>
      </p:sp>
      <p:sp>
        <p:nvSpPr>
          <p:cNvPr id="1136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B31630-31AA-43B2-BB33-ED2D8379BF32}" type="slidenum">
              <a:rPr lang="ru-RU"/>
              <a:pPr/>
              <a:t>3</a:t>
            </a:fld>
            <a:endParaRPr lang="ru-RU"/>
          </a:p>
        </p:txBody>
      </p:sp>
      <p:sp>
        <p:nvSpPr>
          <p:cNvPr id="1146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0DC630-74D8-4357-BE3B-4C7A2A6C26EB}" type="slidenum">
              <a:rPr lang="ru-RU"/>
              <a:pPr/>
              <a:t>4</a:t>
            </a:fld>
            <a:endParaRPr lang="ru-RU"/>
          </a:p>
        </p:txBody>
      </p:sp>
      <p:sp>
        <p:nvSpPr>
          <p:cNvPr id="1157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9B4681-A96D-4BDB-9773-0E6C916775A7}" type="slidenum">
              <a:rPr lang="ru-RU"/>
              <a:pPr/>
              <a:t>5</a:t>
            </a:fld>
            <a:endParaRPr lang="ru-RU"/>
          </a:p>
        </p:txBody>
      </p:sp>
      <p:sp>
        <p:nvSpPr>
          <p:cNvPr id="1167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14C5DE-2E9E-4406-B489-D285CC793217}" type="slidenum">
              <a:rPr lang="ru-RU"/>
              <a:pPr/>
              <a:t>6</a:t>
            </a:fld>
            <a:endParaRPr lang="ru-RU"/>
          </a:p>
        </p:txBody>
      </p:sp>
      <p:sp>
        <p:nvSpPr>
          <p:cNvPr id="1177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059827-A14E-4E8E-AC31-9D187B54F304}" type="slidenum">
              <a:rPr lang="ru-RU"/>
              <a:pPr/>
              <a:t>7</a:t>
            </a:fld>
            <a:endParaRPr lang="ru-RU"/>
          </a:p>
        </p:txBody>
      </p:sp>
      <p:sp>
        <p:nvSpPr>
          <p:cNvPr id="1187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BCDE36-62D7-4B30-A4E9-C86C7CDB0D23}" type="slidenum">
              <a:rPr lang="ru-RU"/>
              <a:pPr/>
              <a:t>8</a:t>
            </a:fld>
            <a:endParaRPr lang="ru-RU"/>
          </a:p>
        </p:txBody>
      </p:sp>
      <p:sp>
        <p:nvSpPr>
          <p:cNvPr id="1198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40F08B-6134-4C33-966E-84C1260B9A2A}" type="slidenum">
              <a:rPr lang="ru-RU"/>
              <a:pPr/>
              <a:t>9</a:t>
            </a:fld>
            <a:endParaRPr lang="ru-RU"/>
          </a:p>
        </p:txBody>
      </p:sp>
      <p:sp>
        <p:nvSpPr>
          <p:cNvPr id="1208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210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94211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4212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4213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4214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4215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4216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4217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4218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94219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94220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4221" name="Rectangle 1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4222" name="Rectangle 1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378F04C-71AE-4A6D-B6BC-F3ACD64218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53E15-2C89-43B0-A7F5-95CF52A5388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28C082-C5DE-4DDA-9321-BF4CD7B0F50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11273F-4E58-43EA-886B-37FD3BF7AC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A83B37-240C-4FB4-97E7-D35A67B3125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E71F9B-054E-42A1-9E5C-82B1BA812AB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416DB9-762E-4612-BC7A-5261E65BF61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C5FEA8-7394-4CD6-9A30-AD8C2ED191E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813AD0-E283-4534-9E6B-F882B8FD9F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EA6269-17B2-467A-A458-1CD6B7D2B58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C79FCB-75C2-451D-9AB8-3D05E58C189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18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9318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18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18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19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191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192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93193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319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319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319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9319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9319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+mn-lt"/>
              </a:defRPr>
            </a:lvl1pPr>
          </a:lstStyle>
          <a:p>
            <a:fld id="{505D69C6-8B57-43A9-B419-ACED9D80D679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ransition>
    <p:blinds dir="vert"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../media/audio1.wav"/><Relationship Id="rId1" Type="http://schemas.openxmlformats.org/officeDocument/2006/relationships/audio" Target="file:///C:\Users\&#1040;&#1083;&#1089;&#1091;\Desktop\&#1055;&#1088;&#1077;&#1079;&#1077;&#1085;&#1090;&#1072;&#1094;&#1080;&#1103;.%20&#1043;&#1072;&#1073;&#1076;&#1091;&#1083;&#1083;&#1072;%20&#1058;&#1091;&#1082;&#1072;&#1081;\yarullin.mp3" TargetMode="Externa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&#1040;&#1083;&#1089;&#1091;\Desktop\&#1055;&#1088;&#1077;&#1079;&#1077;&#1085;&#1090;&#1072;&#1094;&#1080;&#1103;.%20&#1043;&#1072;&#1073;&#1076;&#1091;&#1083;&#1083;&#1072;%20&#1058;&#1091;&#1082;&#1072;&#1081;\yarullin.mp3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naika.com.ua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&#1040;&#1083;&#1089;&#1091;\Desktop\&#1055;&#1088;&#1077;&#1079;&#1077;&#1085;&#1090;&#1072;&#1094;&#1080;&#1103;.%20&#1043;&#1072;&#1073;&#1076;&#1091;&#1083;&#1083;&#1072;%20&#1058;&#1091;&#1082;&#1072;&#1081;\yarullin.mp3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4427538" y="333375"/>
            <a:ext cx="4402137" cy="5383213"/>
          </a:xfrm>
        </p:spPr>
        <p:txBody>
          <a:bodyPr/>
          <a:lstStyle/>
          <a:p>
            <a:r>
              <a:rPr lang="ru-RU"/>
              <a:t/>
            </a:r>
            <a:br>
              <a:rPr lang="ru-RU"/>
            </a:br>
            <a:r>
              <a:rPr lang="ru-RU">
                <a:latin typeface="Vivaldi" pitchFamily="66" charset="0"/>
              </a:rPr>
              <a:t>Габдулла Тукай</a:t>
            </a:r>
            <a:br>
              <a:rPr lang="ru-RU">
                <a:latin typeface="Vivaldi" pitchFamily="66" charset="0"/>
              </a:rPr>
            </a:br>
            <a:r>
              <a:rPr lang="ru-RU">
                <a:latin typeface="Vivaldi" pitchFamily="66" charset="0"/>
              </a:rPr>
              <a:t>(1886-1913)-</a:t>
            </a:r>
            <a:r>
              <a:rPr lang="ru-RU"/>
              <a:t> татарский народный поэт </a:t>
            </a:r>
          </a:p>
        </p:txBody>
      </p:sp>
      <p:pic>
        <p:nvPicPr>
          <p:cNvPr id="2053" name="Picture 5" descr="tuka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8313" y="1268413"/>
            <a:ext cx="3644900" cy="4781550"/>
          </a:xfrm>
          <a:prstGeom prst="rect">
            <a:avLst/>
          </a:prstGeom>
          <a:noFill/>
        </p:spPr>
      </p:pic>
      <p:pic>
        <p:nvPicPr>
          <p:cNvPr id="2057" name="yarullin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51520" y="6553200"/>
            <a:ext cx="304800" cy="304800"/>
          </a:xfrm>
          <a:prstGeom prst="rect">
            <a:avLst/>
          </a:prstGeom>
          <a:noFill/>
        </p:spPr>
      </p:pic>
      <p:pic>
        <p:nvPicPr>
          <p:cNvPr id="2058" name="Picture 10">
            <a:hlinkClick r:id="" action="ppaction://media"/>
          </p:cNvPr>
          <p:cNvPicPr>
            <a:picLocks noRot="1" noChangeAspect="1" noChangeArrowheads="1"/>
          </p:cNvPicPr>
          <p:nvPr>
            <a:wavAudioFile r:embed="rId2" name="Записанный звук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604448" y="6381328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8704" fill="hold"/>
                                        <p:tgtEl>
                                          <p:spTgt spid="205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7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" fill="hold"/>
                                        <p:tgtEl>
                                          <p:spTgt spid="205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8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5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Предсмертные дни поэта…1913год…апрель месяц…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1773238"/>
            <a:ext cx="3652837" cy="248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 descr="832939232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325" y="2636838"/>
            <a:ext cx="1914525" cy="288925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Могила Тукая в Казани</a:t>
            </a:r>
          </a:p>
        </p:txBody>
      </p:sp>
      <p:pic>
        <p:nvPicPr>
          <p:cNvPr id="107524" name="Picture 4" descr="Габдулла Тукай кабере - Могила Габдуллы Тукая"/>
          <p:cNvPicPr>
            <a:picLocks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871788" y="1600200"/>
            <a:ext cx="3398837" cy="4530725"/>
          </a:xfrm>
          <a:noFill/>
          <a:ln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0" y="277813"/>
            <a:ext cx="4114800" cy="5599112"/>
          </a:xfrm>
        </p:spPr>
        <p:txBody>
          <a:bodyPr/>
          <a:lstStyle/>
          <a:p>
            <a:r>
              <a:rPr lang="ru-RU" sz="4000"/>
              <a:t>Тукай прожил всего 27 лет, но для развития татарской поэзии</a:t>
            </a:r>
            <a:br>
              <a:rPr lang="ru-RU" sz="4000"/>
            </a:br>
            <a:r>
              <a:rPr lang="ru-RU" sz="4000"/>
              <a:t>    он сделал так же много, как Пушкин для русской литературы</a:t>
            </a:r>
          </a:p>
        </p:txBody>
      </p:sp>
      <p:pic>
        <p:nvPicPr>
          <p:cNvPr id="9219" name="Picture 3" descr="407326753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908050"/>
            <a:ext cx="2879725" cy="424815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21138" y="277813"/>
            <a:ext cx="5122862" cy="5888037"/>
          </a:xfrm>
        </p:spPr>
        <p:txBody>
          <a:bodyPr/>
          <a:lstStyle/>
          <a:p>
            <a:r>
              <a:rPr lang="ru-RU">
                <a:latin typeface="Vivaldi" pitchFamily="66" charset="0"/>
              </a:rPr>
              <a:t>«</a:t>
            </a:r>
            <a:r>
              <a:rPr lang="ru-RU" sz="3600">
                <a:latin typeface="Vivaldi" pitchFamily="66" charset="0"/>
              </a:rPr>
              <a:t>Как молния, </a:t>
            </a:r>
            <a:br>
              <a:rPr lang="ru-RU" sz="3600">
                <a:latin typeface="Vivaldi" pitchFamily="66" charset="0"/>
              </a:rPr>
            </a:br>
            <a:r>
              <a:rPr lang="ru-RU" sz="3600">
                <a:latin typeface="Vivaldi" pitchFamily="66" charset="0"/>
              </a:rPr>
              <a:t>сверкать во тьме,</a:t>
            </a:r>
            <a:br>
              <a:rPr lang="ru-RU" sz="3600">
                <a:latin typeface="Vivaldi" pitchFamily="66" charset="0"/>
              </a:rPr>
            </a:br>
            <a:r>
              <a:rPr lang="ru-RU" sz="3600">
                <a:latin typeface="Vivaldi" pitchFamily="66" charset="0"/>
              </a:rPr>
              <a:t> и путь указывать заблудшим»</a:t>
            </a:r>
            <a:br>
              <a:rPr lang="ru-RU" sz="3600">
                <a:latin typeface="Vivaldi" pitchFamily="66" charset="0"/>
              </a:rPr>
            </a:br>
            <a:r>
              <a:rPr lang="ru-RU" sz="3600">
                <a:latin typeface="Vivaldi" pitchFamily="66" charset="0"/>
              </a:rPr>
              <a:t/>
            </a:r>
            <a:br>
              <a:rPr lang="ru-RU" sz="3600">
                <a:latin typeface="Vivaldi" pitchFamily="66" charset="0"/>
              </a:rPr>
            </a:br>
            <a:r>
              <a:rPr lang="ru-RU" sz="3600">
                <a:latin typeface="Vivaldi" pitchFamily="66" charset="0"/>
              </a:rPr>
              <a:t>  Г. Тукай</a:t>
            </a:r>
            <a:r>
              <a:rPr lang="ru-RU"/>
              <a:t>   </a:t>
            </a:r>
          </a:p>
        </p:txBody>
      </p:sp>
      <p:pic>
        <p:nvPicPr>
          <p:cNvPr id="97286" name="Picture 6" descr="tukai_monument"/>
          <p:cNvPicPr>
            <a:picLocks noChangeAspect="1" noChangeArrowheads="1"/>
          </p:cNvPicPr>
          <p:nvPr/>
        </p:nvPicPr>
        <p:blipFill>
          <a:blip r:embed="rId4" cstate="print"/>
          <a:srcRect l="11317" t="-1465"/>
          <a:stretch>
            <a:fillRect/>
          </a:stretch>
        </p:blipFill>
        <p:spPr bwMode="auto">
          <a:xfrm>
            <a:off x="179388" y="836613"/>
            <a:ext cx="4392612" cy="4948237"/>
          </a:xfrm>
          <a:prstGeom prst="rect">
            <a:avLst/>
          </a:prstGeom>
          <a:noFill/>
        </p:spPr>
      </p:pic>
      <p:pic>
        <p:nvPicPr>
          <p:cNvPr id="97288" name="yarullin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72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8704" fill="hold"/>
                                        <p:tgtEl>
                                          <p:spTgt spid="9728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288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7288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Ссылки: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hh</a:t>
            </a:r>
            <a:r>
              <a:rPr lang="ru-RU"/>
              <a:t>ttp://www.tatar.ru/ </a:t>
            </a:r>
            <a:endParaRPr lang="ru-RU">
              <a:hlinkClick r:id="rId3"/>
            </a:endParaRPr>
          </a:p>
          <a:p>
            <a:r>
              <a:rPr lang="ru-RU">
                <a:hlinkClick r:id="rId3"/>
              </a:rPr>
              <a:t>www.znaika.com.ua</a:t>
            </a:r>
            <a:endParaRPr lang="ru-RU"/>
          </a:p>
          <a:p>
            <a:r>
              <a:rPr lang="ru-RU"/>
              <a:t>www.tatarlar.ru </a:t>
            </a:r>
          </a:p>
          <a:p>
            <a:r>
              <a:rPr lang="ru-RU"/>
              <a:t>www.youtube.com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Маленький Габдулла рано лишился родителей.Его воспитали чужие люди.</a:t>
            </a:r>
          </a:p>
        </p:txBody>
      </p:sp>
      <p:pic>
        <p:nvPicPr>
          <p:cNvPr id="13315" name="Picture 3" descr="IMG_2579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113" y="2060575"/>
            <a:ext cx="3095625" cy="412750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348038" y="277813"/>
            <a:ext cx="5472112" cy="3871912"/>
          </a:xfrm>
        </p:spPr>
        <p:txBody>
          <a:bodyPr/>
          <a:lstStyle/>
          <a:p>
            <a:r>
              <a:rPr lang="ru-RU" sz="4000"/>
              <a:t>Дом в Кырлае дяди Сагди.</a:t>
            </a:r>
            <a:br>
              <a:rPr lang="ru-RU" sz="4000"/>
            </a:br>
            <a:r>
              <a:rPr lang="ru-RU" sz="4000"/>
              <a:t>Здесь маленький Габдулла</a:t>
            </a:r>
            <a:br>
              <a:rPr lang="ru-RU" sz="4000"/>
            </a:br>
            <a:r>
              <a:rPr lang="ru-RU" sz="4000"/>
              <a:t>начинает учиться.</a:t>
            </a:r>
            <a:r>
              <a:rPr lang="ru-RU" sz="2400"/>
              <a:t> </a:t>
            </a:r>
          </a:p>
        </p:txBody>
      </p:sp>
      <p:pic>
        <p:nvPicPr>
          <p:cNvPr id="10243" name="Picture 3" descr="656794577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852738"/>
            <a:ext cx="3544888" cy="3502025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В этом доме жил Тукай в Уральске</a:t>
            </a:r>
          </a:p>
        </p:txBody>
      </p:sp>
      <p:pic>
        <p:nvPicPr>
          <p:cNvPr id="106500" name="Picture 4" descr="news_1877"/>
          <p:cNvPicPr>
            <a:picLocks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95288" y="1628775"/>
            <a:ext cx="5976937" cy="4483100"/>
          </a:xfrm>
          <a:noFill/>
          <a:ln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Тукай  любил и знал  русскую литературу, в г. Уральске изучает русский язык.</a:t>
            </a:r>
          </a:p>
        </p:txBody>
      </p:sp>
      <p:pic>
        <p:nvPicPr>
          <p:cNvPr id="6147" name="Picture 3" descr="286588185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813" y="2636838"/>
            <a:ext cx="2162175" cy="3033712"/>
          </a:xfrm>
          <a:prstGeom prst="rect">
            <a:avLst/>
          </a:prstGeom>
          <a:noFill/>
        </p:spPr>
      </p:pic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851275" y="2420938"/>
            <a:ext cx="920115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40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Он дал прекрасные </a:t>
            </a:r>
          </a:p>
          <a:p>
            <a:r>
              <a:rPr lang="ru-RU" sz="40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переводы</a:t>
            </a:r>
          </a:p>
          <a:p>
            <a:r>
              <a:rPr lang="ru-RU" sz="40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произведений </a:t>
            </a:r>
          </a:p>
          <a:p>
            <a:r>
              <a:rPr lang="ru-RU" sz="40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Пушкина ,</a:t>
            </a:r>
          </a:p>
          <a:p>
            <a:r>
              <a:rPr lang="ru-RU" sz="40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Лермонтова,</a:t>
            </a:r>
          </a:p>
          <a:p>
            <a:r>
              <a:rPr lang="ru-RU" sz="400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Крылова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Габдулла Тукай с близким другом Фатих Амирханом в Казани</a:t>
            </a:r>
          </a:p>
        </p:txBody>
      </p:sp>
      <p:pic>
        <p:nvPicPr>
          <p:cNvPr id="8195" name="Picture 3" descr="348803235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1773238"/>
            <a:ext cx="5835650" cy="4522787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95738" y="277813"/>
            <a:ext cx="4608512" cy="4446587"/>
          </a:xfrm>
        </p:spPr>
        <p:txBody>
          <a:bodyPr/>
          <a:lstStyle/>
          <a:p>
            <a:r>
              <a:rPr lang="ru-RU" sz="3600"/>
              <a:t>Габлулла Тукай-автор известной поэмы «Шурале»(Леший).</a:t>
            </a:r>
            <a:br>
              <a:rPr lang="ru-RU" sz="3600"/>
            </a:br>
            <a:r>
              <a:rPr lang="ru-RU" sz="3600"/>
              <a:t/>
            </a:r>
            <a:br>
              <a:rPr lang="ru-RU" sz="3600"/>
            </a:br>
            <a:r>
              <a:rPr lang="ru-RU" sz="3600"/>
              <a:t> Он написал 13 книг для детей школьного возраста</a:t>
            </a:r>
          </a:p>
        </p:txBody>
      </p:sp>
      <p:pic>
        <p:nvPicPr>
          <p:cNvPr id="12291" name="Picture 3" descr="i[3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836613"/>
            <a:ext cx="3098800" cy="4030662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«С Пушкина и Лермонтова беру пример…» Г. Тукай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3">
              <a:buFont typeface="Wingdings" pitchFamily="2" charset="2"/>
              <a:buNone/>
            </a:pPr>
            <a:r>
              <a:rPr lang="ru-RU" sz="1400"/>
              <a:t>                                                             </a:t>
            </a:r>
            <a:r>
              <a:rPr lang="ru-RU" sz="2400"/>
              <a:t>« Эту сказку «Шурале» я 					    написал ,						    пользуясь 				      примером поэтов </a:t>
            </a:r>
          </a:p>
          <a:p>
            <a:pPr lvl="3">
              <a:buFont typeface="Wingdings" pitchFamily="2" charset="2"/>
              <a:buNone/>
            </a:pPr>
            <a:r>
              <a:rPr lang="ru-RU" sz="2400"/>
              <a:t>                                                 А. С.. Пушкина и </a:t>
            </a:r>
          </a:p>
          <a:p>
            <a:pPr lvl="3">
              <a:buFont typeface="Wingdings" pitchFamily="2" charset="2"/>
              <a:buNone/>
            </a:pPr>
            <a:r>
              <a:rPr lang="ru-RU" sz="2400"/>
              <a:t>					          М.Ю. Лермонтова,																									</a:t>
            </a:r>
          </a:p>
        </p:txBody>
      </p:sp>
      <p:pic>
        <p:nvPicPr>
          <p:cNvPr id="100356" name="Picture 4" descr="visksst_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088" y="2708275"/>
            <a:ext cx="4286250" cy="3257550"/>
          </a:xfrm>
          <a:prstGeom prst="rect">
            <a:avLst/>
          </a:prstGeom>
          <a:noFill/>
        </p:spPr>
      </p:pic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5580063" y="4078288"/>
            <a:ext cx="626427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>
                <a:effectLst>
                  <a:outerShdw blurRad="38100" dist="38100" dir="2700000" algn="tl">
                    <a:srgbClr val="010199"/>
                  </a:outerShdw>
                </a:effectLst>
              </a:rPr>
              <a:t>обрабатывающих</a:t>
            </a:r>
          </a:p>
          <a:p>
            <a:r>
              <a:rPr lang="ru-RU" sz="2800">
                <a:effectLst>
                  <a:outerShdw blurRad="38100" dist="38100" dir="2700000" algn="tl">
                    <a:srgbClr val="010199"/>
                  </a:outerShdw>
                </a:effectLst>
              </a:rPr>
              <a:t>          сюжеты</a:t>
            </a:r>
          </a:p>
          <a:p>
            <a:r>
              <a:rPr lang="ru-RU" sz="2800">
                <a:effectLst>
                  <a:outerShdw blurRad="38100" dist="38100" dir="2700000" algn="tl">
                    <a:srgbClr val="010199"/>
                  </a:outerShdw>
                </a:effectLst>
              </a:rPr>
              <a:t> народных сказок»</a:t>
            </a:r>
          </a:p>
        </p:txBody>
      </p:sp>
      <p:pic>
        <p:nvPicPr>
          <p:cNvPr id="100362" name="yarullin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32766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8704" fill="hold"/>
                                        <p:tgtEl>
                                          <p:spTgt spid="10036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0362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/>
              <a:t>Родной край,родной язык,родное слово-основные темы поэзии Г.Тукая.</a:t>
            </a:r>
            <a:br>
              <a:rPr lang="ru-RU" sz="3200"/>
            </a:br>
            <a:r>
              <a:rPr lang="ru-RU" sz="3200"/>
              <a:t>Родной язык.</a:t>
            </a:r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000"/>
              <a:t>О язык, родной, певучий! О родительская речь!</a:t>
            </a:r>
          </a:p>
          <a:p>
            <a:pPr>
              <a:buFont typeface="Wingdings" pitchFamily="2" charset="2"/>
              <a:buNone/>
            </a:pPr>
            <a:r>
              <a:rPr lang="ru-RU" sz="2000"/>
              <a:t>Что ещё на свете знал я, что сумел я уберечь!</a:t>
            </a:r>
          </a:p>
          <a:p>
            <a:pPr>
              <a:buFont typeface="Wingdings" pitchFamily="2" charset="2"/>
              <a:buNone/>
            </a:pPr>
            <a:r>
              <a:rPr lang="ru-RU" sz="2000"/>
              <a:t>Колыбель мою качая, тихо-тихо пела мать,</a:t>
            </a:r>
          </a:p>
          <a:p>
            <a:pPr>
              <a:buFont typeface="Wingdings" pitchFamily="2" charset="2"/>
              <a:buNone/>
            </a:pPr>
            <a:r>
              <a:rPr lang="ru-RU" sz="2000"/>
              <a:t>Подрастая, сказки бабушки я начал понимать…</a:t>
            </a:r>
          </a:p>
          <a:p>
            <a:pPr>
              <a:buFont typeface="Wingdings" pitchFamily="2" charset="2"/>
              <a:buNone/>
            </a:pPr>
            <a:r>
              <a:rPr lang="ru-RU" sz="2000"/>
              <a:t>О язык мой, мы навечно неразлучные друзья,</a:t>
            </a:r>
          </a:p>
          <a:p>
            <a:pPr>
              <a:buFont typeface="Wingdings" pitchFamily="2" charset="2"/>
              <a:buNone/>
            </a:pPr>
            <a:r>
              <a:rPr lang="ru-RU" sz="2000"/>
              <a:t>С детства стала мне понятна, радость и печаль твоя.</a:t>
            </a:r>
          </a:p>
          <a:p>
            <a:pPr>
              <a:buFont typeface="Wingdings" pitchFamily="2" charset="2"/>
              <a:buNone/>
            </a:pPr>
            <a:r>
              <a:rPr lang="ru-RU" sz="2000"/>
              <a:t>О язык мой, как сердечно я молился в первый раз:</a:t>
            </a:r>
          </a:p>
          <a:p>
            <a:pPr>
              <a:buFont typeface="Wingdings" pitchFamily="2" charset="2"/>
              <a:buNone/>
            </a:pPr>
            <a:r>
              <a:rPr lang="ru-RU" sz="2000"/>
              <a:t>_ Помоги, шептал,- помилуй мать с отцом,</a:t>
            </a:r>
          </a:p>
          <a:p>
            <a:pPr>
              <a:buFont typeface="Wingdings" pitchFamily="2" charset="2"/>
              <a:buNone/>
            </a:pPr>
            <a:r>
              <a:rPr lang="ru-RU" sz="2000"/>
              <a:t>  помилуй нас…</a:t>
            </a:r>
          </a:p>
          <a:p>
            <a:pPr>
              <a:buFont typeface="Wingdings" pitchFamily="2" charset="2"/>
              <a:buNone/>
            </a:pPr>
            <a:endParaRPr lang="ru-RU" sz="2000"/>
          </a:p>
          <a:p>
            <a:pPr>
              <a:buFont typeface="Wingdings" pitchFamily="2" charset="2"/>
              <a:buNone/>
            </a:pPr>
            <a:r>
              <a:rPr lang="ru-RU" sz="2000"/>
              <a:t>Слова стихотворения легли в основу Гимна Республики Татарстан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рбита">
  <a:themeElements>
    <a:clrScheme name="Орбита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Орбита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рбита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рбита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рбита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251</TotalTime>
  <Words>241</Words>
  <Application>Microsoft Office PowerPoint</Application>
  <PresentationFormat>Экран (4:3)</PresentationFormat>
  <Paragraphs>55</Paragraphs>
  <Slides>14</Slides>
  <Notes>14</Notes>
  <HiddenSlides>0</HiddenSlides>
  <MMClips>4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Times New Roman</vt:lpstr>
      <vt:lpstr>Wingdings</vt:lpstr>
      <vt:lpstr>Vivaldi</vt:lpstr>
      <vt:lpstr>Орбита</vt:lpstr>
      <vt:lpstr> Габдулла Тукай (1886-1913)- татарский народный поэт </vt:lpstr>
      <vt:lpstr>Маленький Габдулла рано лишился родителей.Его воспитали чужие люди.</vt:lpstr>
      <vt:lpstr>Дом в Кырлае дяди Сагди. Здесь маленький Габдулла начинает учиться. </vt:lpstr>
      <vt:lpstr>В этом доме жил Тукай в Уральске</vt:lpstr>
      <vt:lpstr>Тукай  любил и знал  русскую литературу, в г. Уральске изучает русский язык.</vt:lpstr>
      <vt:lpstr>Габдулла Тукай с близким другом Фатих Амирханом в Казани</vt:lpstr>
      <vt:lpstr>Габлулла Тукай-автор известной поэмы «Шурале»(Леший).   Он написал 13 книг для детей школьного возраста</vt:lpstr>
      <vt:lpstr>«С Пушкина и Лермонтова беру пример…» Г. Тукай</vt:lpstr>
      <vt:lpstr>Родной край,родной язык,родное слово-основные темы поэзии Г.Тукая. Родной язык.</vt:lpstr>
      <vt:lpstr>Предсмертные дни поэта…1913год…апрель месяц…</vt:lpstr>
      <vt:lpstr>Могила Тукая в Казани</vt:lpstr>
      <vt:lpstr>Тукай прожил всего 27 лет, но для развития татарской поэзии     он сделал так же много, как Пушкин для русской литературы</vt:lpstr>
      <vt:lpstr>«Как молния,  сверкать во тьме,  и путь указывать заблудшим»    Г. Тукай   </vt:lpstr>
      <vt:lpstr>Ссылки: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XTreme</dc:creator>
  <cp:lastModifiedBy>Алсу</cp:lastModifiedBy>
  <cp:revision>22</cp:revision>
  <dcterms:created xsi:type="dcterms:W3CDTF">2009-07-17T10:30:58Z</dcterms:created>
  <dcterms:modified xsi:type="dcterms:W3CDTF">2012-01-25T08:15:19Z</dcterms:modified>
</cp:coreProperties>
</file>