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59" r:id="rId3"/>
    <p:sldId id="261" r:id="rId4"/>
    <p:sldId id="263" r:id="rId5"/>
    <p:sldId id="268" r:id="rId6"/>
    <p:sldId id="269" r:id="rId7"/>
    <p:sldId id="271" r:id="rId8"/>
    <p:sldId id="273" r:id="rId9"/>
    <p:sldId id="275" r:id="rId10"/>
    <p:sldId id="277" r:id="rId11"/>
    <p:sldId id="279" r:id="rId12"/>
    <p:sldId id="281" r:id="rId13"/>
    <p:sldId id="283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C134A0-03C0-4ED2-B2C5-A7264E30608A}" type="datetimeFigureOut">
              <a:rPr lang="ru-RU" smtClean="0"/>
              <a:pPr/>
              <a:t>12.06.2012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FE04FA-34D8-4736-A5F6-B3587E7B735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79ADE9-607B-4104-9D03-90936754CB21}" type="slidenum">
              <a:rPr lang="ru-RU" smtClean="0"/>
              <a:pPr/>
              <a:t>3</a:t>
            </a:fld>
            <a:endParaRPr lang="ru-RU" smtClean="0"/>
          </a:p>
        </p:txBody>
      </p:sp>
      <p:sp>
        <p:nvSpPr>
          <p:cNvPr id="8397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E4A55D2-5DCF-41B9-85A4-A4DD73C93A35}" type="slidenum">
              <a:rPr lang="ru-RU" sz="1200"/>
              <a:pPr algn="r"/>
              <a:t>3</a:t>
            </a:fld>
            <a:endParaRPr lang="ru-RU" sz="1200"/>
          </a:p>
        </p:txBody>
      </p:sp>
      <p:sp>
        <p:nvSpPr>
          <p:cNvPr id="8397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9028229-19D6-458B-893F-923871C9B0C0}" type="slidenum">
              <a:rPr lang="ru-RU" sz="1200"/>
              <a:pPr algn="r"/>
              <a:t>3</a:t>
            </a:fld>
            <a:endParaRPr lang="ru-RU" sz="1200"/>
          </a:p>
        </p:txBody>
      </p:sp>
      <p:sp>
        <p:nvSpPr>
          <p:cNvPr id="839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ru-RU" smtClean="0"/>
              <a:t>	Разработка системы нормативов и выбор объектов нормрования определяются новым пониманием стандарта общего образования, в котором основной акцент переносится с содержания на результаты образования. Поэтому при разработке как Требований стандарта, так и документов, обеспечивающих его  реализацию, должны быть заданы рамки не только для изучаемого учебного материала, но и </a:t>
            </a:r>
            <a:r>
              <a:rPr lang="ru-RU" i="1" smtClean="0"/>
              <a:t>основные способы учебных действий</a:t>
            </a:r>
            <a:r>
              <a:rPr lang="ru-RU" smtClean="0"/>
              <a:t>, посредством которых дети осваивают данный учебный материал.</a:t>
            </a:r>
          </a:p>
          <a:p>
            <a:pPr eaLnBrk="1" hangingPunct="1"/>
            <a:r>
              <a:rPr lang="ru-RU" smtClean="0"/>
              <a:t>	Иными словами, наряду с традиционным вопросом «Чему учить?», по мнению разработчиков, важнейшим становится вопрос «Как учить?» или, точнее, «Как учить так, чтобы инициировать у детей собственные вопросы: “</a:t>
            </a:r>
            <a:r>
              <a:rPr lang="ru-RU" i="1" smtClean="0"/>
              <a:t>Чему мне нужно научиться?</a:t>
            </a:r>
            <a:r>
              <a:rPr lang="ru-RU" smtClean="0"/>
              <a:t>” и </a:t>
            </a:r>
            <a:r>
              <a:rPr lang="ru-RU" i="1" smtClean="0"/>
              <a:t>“Как мне этому научиться?”</a:t>
            </a:r>
            <a:r>
              <a:rPr lang="ru-RU" b="1" smtClean="0"/>
              <a:t>.</a:t>
            </a:r>
            <a:r>
              <a:rPr lang="ru-RU" smtClean="0"/>
              <a:t>  </a:t>
            </a:r>
            <a:r>
              <a:rPr lang="ru-RU" b="1" smtClean="0"/>
              <a:t>(Слайд 6)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3717A-F023-4A2E-879B-05AC36F7DDEE}" type="datetimeFigureOut">
              <a:rPr lang="ru-RU" smtClean="0"/>
              <a:pPr/>
              <a:t>12.06.2012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75F49-7DCA-48EF-A5AA-1FA894EFFD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3717A-F023-4A2E-879B-05AC36F7DDEE}" type="datetimeFigureOut">
              <a:rPr lang="ru-RU" smtClean="0"/>
              <a:pPr/>
              <a:t>12.06.2012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75F49-7DCA-48EF-A5AA-1FA894EFFD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3717A-F023-4A2E-879B-05AC36F7DDEE}" type="datetimeFigureOut">
              <a:rPr lang="ru-RU" smtClean="0"/>
              <a:pPr/>
              <a:t>12.06.2012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75F49-7DCA-48EF-A5AA-1FA894EFFD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D197CD-D444-4379-ADFD-DA5C508037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3717A-F023-4A2E-879B-05AC36F7DDEE}" type="datetimeFigureOut">
              <a:rPr lang="ru-RU" smtClean="0"/>
              <a:pPr/>
              <a:t>12.06.2012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75F49-7DCA-48EF-A5AA-1FA894EFFD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3717A-F023-4A2E-879B-05AC36F7DDEE}" type="datetimeFigureOut">
              <a:rPr lang="ru-RU" smtClean="0"/>
              <a:pPr/>
              <a:t>12.06.2012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75F49-7DCA-48EF-A5AA-1FA894EFFD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3717A-F023-4A2E-879B-05AC36F7DDEE}" type="datetimeFigureOut">
              <a:rPr lang="ru-RU" smtClean="0"/>
              <a:pPr/>
              <a:t>12.06.2012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75F49-7DCA-48EF-A5AA-1FA894EFFD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3717A-F023-4A2E-879B-05AC36F7DDEE}" type="datetimeFigureOut">
              <a:rPr lang="ru-RU" smtClean="0"/>
              <a:pPr/>
              <a:t>12.06.2012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75F49-7DCA-48EF-A5AA-1FA894EFFD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3717A-F023-4A2E-879B-05AC36F7DDEE}" type="datetimeFigureOut">
              <a:rPr lang="ru-RU" smtClean="0"/>
              <a:pPr/>
              <a:t>12.06.2012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75F49-7DCA-48EF-A5AA-1FA894EFFD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3717A-F023-4A2E-879B-05AC36F7DDEE}" type="datetimeFigureOut">
              <a:rPr lang="ru-RU" smtClean="0"/>
              <a:pPr/>
              <a:t>12.06.2012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75F49-7DCA-48EF-A5AA-1FA894EFFD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3717A-F023-4A2E-879B-05AC36F7DDEE}" type="datetimeFigureOut">
              <a:rPr lang="ru-RU" smtClean="0"/>
              <a:pPr/>
              <a:t>12.06.2012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75F49-7DCA-48EF-A5AA-1FA894EFFD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3717A-F023-4A2E-879B-05AC36F7DDEE}" type="datetimeFigureOut">
              <a:rPr lang="ru-RU" smtClean="0"/>
              <a:pPr/>
              <a:t>12.06.2012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75F49-7DCA-48EF-A5AA-1FA894EFFD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3717A-F023-4A2E-879B-05AC36F7DDEE}" type="datetimeFigureOut">
              <a:rPr lang="ru-RU" smtClean="0"/>
              <a:pPr/>
              <a:t>12.06.2012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275F49-7DCA-48EF-A5AA-1FA894EFFDF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260350"/>
            <a:ext cx="8280400" cy="3340100"/>
          </a:xfrm>
          <a:solidFill>
            <a:schemeClr val="accent2"/>
          </a:solidFill>
        </p:spPr>
        <p:txBody>
          <a:bodyPr/>
          <a:lstStyle/>
          <a:p>
            <a:pPr eaLnBrk="1" hangingPunct="1"/>
            <a:r>
              <a:rPr lang="ru-RU" b="1" smtClean="0">
                <a:solidFill>
                  <a:schemeClr val="bg1"/>
                </a:solidFill>
              </a:rPr>
              <a:t>Урок в соответствии с ФГОС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96975"/>
          </a:xfrm>
          <a:solidFill>
            <a:schemeClr val="accent2"/>
          </a:solidFill>
        </p:spPr>
        <p:txBody>
          <a:bodyPr/>
          <a:lstStyle/>
          <a:p>
            <a:pPr eaLnBrk="1" hangingPunct="1"/>
            <a:r>
              <a:rPr lang="ru-RU" b="1" smtClean="0">
                <a:solidFill>
                  <a:schemeClr val="bg1"/>
                </a:solidFill>
              </a:rPr>
              <a:t>Основные этапы урока</a:t>
            </a:r>
          </a:p>
        </p:txBody>
      </p:sp>
      <p:graphicFrame>
        <p:nvGraphicFramePr>
          <p:cNvPr id="68626" name="Group 18"/>
          <p:cNvGraphicFramePr>
            <a:graphicFrameLocks noGrp="1"/>
          </p:cNvGraphicFramePr>
          <p:nvPr>
            <p:ph idx="1"/>
          </p:nvPr>
        </p:nvGraphicFramePr>
        <p:xfrm>
          <a:off x="179388" y="1412875"/>
          <a:ext cx="8785225" cy="5434965"/>
        </p:xfrm>
        <a:graphic>
          <a:graphicData uri="http://schemas.openxmlformats.org/drawingml/2006/table">
            <a:tbl>
              <a:tblPr/>
              <a:tblGrid>
                <a:gridCol w="4303712"/>
                <a:gridCol w="4481513"/>
              </a:tblGrid>
              <a:tr h="1463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Основные этапы урока, воспроизводящего целостный учебный процесс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Наблюдаемые приемы обучения и учения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3209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Рефлексия деятельности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Подведение итогов совместной и индивидуальной деятельности учеников (новое содержание, изученное на уроке и оценка личного вклада в совместную учебную деятельность), достижение поставленной цели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charset="0"/>
                        </a:rPr>
                        <a:t>Приемы формирования УУД, 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charset="0"/>
                        </a:rPr>
                        <a:t>ИКТ-компетентности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96975"/>
          </a:xfrm>
          <a:solidFill>
            <a:schemeClr val="accent2"/>
          </a:solidFill>
        </p:spPr>
        <p:txBody>
          <a:bodyPr/>
          <a:lstStyle/>
          <a:p>
            <a:pPr eaLnBrk="1" hangingPunct="1"/>
            <a:r>
              <a:rPr lang="ru-RU" b="1" smtClean="0">
                <a:solidFill>
                  <a:schemeClr val="bg1"/>
                </a:solidFill>
              </a:rPr>
              <a:t>Основные этапы урока</a:t>
            </a:r>
          </a:p>
        </p:txBody>
      </p:sp>
      <p:graphicFrame>
        <p:nvGraphicFramePr>
          <p:cNvPr id="69650" name="Group 18"/>
          <p:cNvGraphicFramePr>
            <a:graphicFrameLocks noGrp="1"/>
          </p:cNvGraphicFramePr>
          <p:nvPr>
            <p:ph idx="1"/>
          </p:nvPr>
        </p:nvGraphicFramePr>
        <p:xfrm>
          <a:off x="179388" y="1412875"/>
          <a:ext cx="8785225" cy="5434965"/>
        </p:xfrm>
        <a:graphic>
          <a:graphicData uri="http://schemas.openxmlformats.org/drawingml/2006/table">
            <a:tbl>
              <a:tblPr/>
              <a:tblGrid>
                <a:gridCol w="4032250"/>
                <a:gridCol w="4752975"/>
              </a:tblGrid>
              <a:tr h="1463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Основные этапы урока, воспроизводящего целостный учебный процесс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Наблюдаемые приемы обучения и учения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3209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Контроль за процессом и результатом учебной деятельности школьников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Обучение способам контроля и самооценки деятельности. Умение учащихся самостоятельно находить и исправлять ошибки, определять степень успешности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Проявляется в устных высказываниях детей и в результатах письменных работ.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charset="0"/>
                        </a:rPr>
                        <a:t>Приемы формирования УУД, 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charset="0"/>
                        </a:rPr>
                        <a:t>ИКТ-компетентности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706437"/>
          </a:xfrm>
          <a:solidFill>
            <a:schemeClr val="accent2"/>
          </a:solidFill>
        </p:spPr>
        <p:txBody>
          <a:bodyPr/>
          <a:lstStyle/>
          <a:p>
            <a:pPr eaLnBrk="1" hangingPunct="1"/>
            <a:r>
              <a:rPr lang="ru-RU" sz="2800" b="1" smtClean="0">
                <a:solidFill>
                  <a:schemeClr val="bg1"/>
                </a:solidFill>
              </a:rPr>
              <a:t>Дидактические требования к уроку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196975"/>
            <a:ext cx="8229600" cy="54721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400" b="1" smtClean="0">
                <a:solidFill>
                  <a:schemeClr val="accent2"/>
                </a:solidFill>
              </a:rPr>
              <a:t>Четкое формулирование образовательных задач, связь с развивающими и воспитательными задачами, место в общей системе уроков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b="1" smtClean="0">
                <a:solidFill>
                  <a:schemeClr val="accent2"/>
                </a:solidFill>
              </a:rPr>
              <a:t>Определение содержания урока в соответствии с требованием учебной программы, целями урока, уровнем подготовки учащихся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b="1" smtClean="0">
                <a:solidFill>
                  <a:schemeClr val="accent2"/>
                </a:solidFill>
              </a:rPr>
              <a:t>Прогнозирование уровня усвоения знаний, сформированности умений и навыков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b="1" smtClean="0">
                <a:solidFill>
                  <a:schemeClr val="accent2"/>
                </a:solidFill>
              </a:rPr>
              <a:t>Выбор наиболее рациональных методов, приемов и средств обучения, стимулирования и контроля, обеспечивающий познавательную активность, сочетание различных форм коллективной и индивидуальной работы, максимальную самостоятельность учащихся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b="1" smtClean="0">
                <a:solidFill>
                  <a:schemeClr val="accent2"/>
                </a:solidFill>
              </a:rPr>
              <a:t>Создание условий успешного учения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922337"/>
          </a:xfrm>
          <a:solidFill>
            <a:schemeClr val="accent2"/>
          </a:solidFill>
        </p:spPr>
        <p:txBody>
          <a:bodyPr/>
          <a:lstStyle/>
          <a:p>
            <a:pPr eaLnBrk="1" hangingPunct="1"/>
            <a:r>
              <a:rPr lang="ru-RU" sz="3200" b="1" smtClean="0">
                <a:solidFill>
                  <a:schemeClr val="bg1"/>
                </a:solidFill>
              </a:rPr>
              <a:t>Психологические требования к уроку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196975"/>
            <a:ext cx="8229600" cy="4929188"/>
          </a:xfrm>
        </p:spPr>
        <p:txBody>
          <a:bodyPr/>
          <a:lstStyle/>
          <a:p>
            <a:pPr eaLnBrk="1" hangingPunct="1"/>
            <a:r>
              <a:rPr lang="ru-RU" sz="2400" b="1" smtClean="0">
                <a:solidFill>
                  <a:schemeClr val="accent2"/>
                </a:solidFill>
              </a:rPr>
              <a:t>Соотношение нагрузки на</a:t>
            </a:r>
            <a:r>
              <a:rPr lang="ru-RU" b="1" smtClean="0">
                <a:solidFill>
                  <a:schemeClr val="accent2"/>
                </a:solidFill>
              </a:rPr>
              <a:t> </a:t>
            </a:r>
            <a:r>
              <a:rPr lang="ru-RU" sz="2400" b="1" smtClean="0">
                <a:solidFill>
                  <a:schemeClr val="accent2"/>
                </a:solidFill>
              </a:rPr>
              <a:t>память и мышление учащихся</a:t>
            </a:r>
          </a:p>
          <a:p>
            <a:pPr eaLnBrk="1" hangingPunct="1"/>
            <a:r>
              <a:rPr lang="ru-RU" sz="2400" b="1" smtClean="0">
                <a:solidFill>
                  <a:schemeClr val="accent2"/>
                </a:solidFill>
              </a:rPr>
              <a:t>Определение объема воспроизводящей и творческой деятельности учащихся</a:t>
            </a:r>
          </a:p>
          <a:p>
            <a:pPr eaLnBrk="1" hangingPunct="1"/>
            <a:r>
              <a:rPr lang="ru-RU" sz="2400" b="1" smtClean="0">
                <a:solidFill>
                  <a:schemeClr val="accent2"/>
                </a:solidFill>
              </a:rPr>
              <a:t>Сочетание усвоений знаний в готовом виде и в процессе самостоятельного поиска</a:t>
            </a:r>
          </a:p>
          <a:p>
            <a:pPr eaLnBrk="1" hangingPunct="1"/>
            <a:r>
              <a:rPr lang="ru-RU" sz="2400" b="1" smtClean="0">
                <a:solidFill>
                  <a:schemeClr val="accent2"/>
                </a:solidFill>
              </a:rPr>
              <a:t>Учет контроля, анализа оценки деятельности школьников, осуществляемых учителем, и взаимной критической оценки, самоконтроля и самоанализа </a:t>
            </a:r>
          </a:p>
          <a:p>
            <a:pPr eaLnBrk="1" hangingPunct="1"/>
            <a:r>
              <a:rPr lang="ru-RU" sz="2400" b="1" smtClean="0">
                <a:solidFill>
                  <a:schemeClr val="accent2"/>
                </a:solidFill>
              </a:rPr>
              <a:t>Соотношение побуждения к деятельности и побуждения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241925"/>
          </a:xfrm>
          <a:solidFill>
            <a:schemeClr val="accent2"/>
          </a:solidFill>
        </p:spPr>
        <p:txBody>
          <a:bodyPr/>
          <a:lstStyle/>
          <a:p>
            <a:pPr eaLnBrk="1" hangingPunct="1"/>
            <a:r>
              <a:rPr lang="ru-RU" sz="4000" b="1" smtClean="0">
                <a:solidFill>
                  <a:schemeClr val="bg1"/>
                </a:solidFill>
              </a:rPr>
              <a:t>Каждый урок должен быть для наставника задачей, которую он должен выполнять, обдумывая это заранее: на каждом уроке он должен чего-нибудь </a:t>
            </a:r>
            <a:r>
              <a:rPr lang="ru-RU" sz="4000" b="1" u="sng" smtClean="0">
                <a:solidFill>
                  <a:schemeClr val="bg1"/>
                </a:solidFill>
              </a:rPr>
              <a:t>достигнуть,</a:t>
            </a:r>
            <a:r>
              <a:rPr lang="ru-RU" sz="4000" b="1" smtClean="0">
                <a:solidFill>
                  <a:schemeClr val="bg1"/>
                </a:solidFill>
              </a:rPr>
              <a:t> </a:t>
            </a:r>
            <a:r>
              <a:rPr lang="ru-RU" sz="4000" b="1" u="sng" smtClean="0">
                <a:solidFill>
                  <a:schemeClr val="bg1"/>
                </a:solidFill>
              </a:rPr>
              <a:t>сделать</a:t>
            </a:r>
            <a:r>
              <a:rPr lang="ru-RU" sz="4000" b="1" smtClean="0">
                <a:solidFill>
                  <a:schemeClr val="bg1"/>
                </a:solidFill>
              </a:rPr>
              <a:t> шаг дальше и заставить весь класс сделать этот шаг !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734050"/>
            <a:ext cx="8229600" cy="392113"/>
          </a:xfrm>
        </p:spPr>
        <p:txBody>
          <a:bodyPr/>
          <a:lstStyle/>
          <a:p>
            <a:pPr algn="r" eaLnBrk="1" hangingPunct="1">
              <a:lnSpc>
                <a:spcPct val="80000"/>
              </a:lnSpc>
              <a:buFontTx/>
              <a:buNone/>
            </a:pPr>
            <a:r>
              <a:rPr lang="ru-RU" sz="2400" b="1" smtClean="0">
                <a:solidFill>
                  <a:schemeClr val="accent2"/>
                </a:solidFill>
              </a:rPr>
              <a:t>К. Д. Ушинский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8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50825" y="2276475"/>
            <a:ext cx="8642350" cy="4581525"/>
          </a:xfrm>
          <a:solidFill>
            <a:schemeClr val="bg1"/>
          </a:solidFill>
          <a:effectLst>
            <a:outerShdw dist="107763" dir="13500000" algn="ctr" rotWithShape="0">
              <a:srgbClr val="FF0000">
                <a:alpha val="50000"/>
              </a:srgbClr>
            </a:outerShdw>
          </a:effectLst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spcBef>
                <a:spcPct val="0"/>
              </a:spcBef>
              <a:buClr>
                <a:srgbClr val="FFFFFF"/>
              </a:buClr>
              <a:buFontTx/>
              <a:buNone/>
              <a:defRPr/>
            </a:pPr>
            <a:r>
              <a:rPr lang="ru-RU" b="1" dirty="0" smtClean="0">
                <a:solidFill>
                  <a:srgbClr val="FFFFFF"/>
                </a:solidFill>
              </a:rPr>
              <a:t>     </a:t>
            </a:r>
            <a:r>
              <a:rPr lang="ru-RU" sz="2800" b="1" dirty="0" smtClean="0">
                <a:solidFill>
                  <a:srgbClr val="0000CC"/>
                </a:solidFill>
              </a:rPr>
              <a:t>Основная педагогическая задача:   !</a:t>
            </a:r>
          </a:p>
          <a:p>
            <a:pPr marL="609600" indent="-609600" algn="ctr" eaLnBrk="1" hangingPunct="1">
              <a:lnSpc>
                <a:spcPct val="90000"/>
              </a:lnSpc>
              <a:spcBef>
                <a:spcPct val="0"/>
              </a:spcBef>
              <a:buClr>
                <a:srgbClr val="FFFFFF"/>
              </a:buClr>
              <a:buFontTx/>
              <a:buNone/>
              <a:defRPr/>
            </a:pPr>
            <a:r>
              <a:rPr lang="ru-RU" sz="2800" b="1" i="1" dirty="0" smtClean="0">
                <a:solidFill>
                  <a:srgbClr val="FF0000"/>
                </a:solidFill>
              </a:rPr>
              <a:t>организация условий, инициирующих  детское действие</a:t>
            </a:r>
          </a:p>
          <a:p>
            <a:pPr marL="609600" indent="-609600" algn="ctr" eaLnBrk="1" hangingPunct="1">
              <a:lnSpc>
                <a:spcPct val="90000"/>
              </a:lnSpc>
              <a:spcBef>
                <a:spcPct val="0"/>
              </a:spcBef>
              <a:buClr>
                <a:srgbClr val="FFFFFF"/>
              </a:buClr>
              <a:buFontTx/>
              <a:buNone/>
              <a:defRPr/>
            </a:pPr>
            <a:r>
              <a:rPr lang="ru-RU" sz="2800" b="1" dirty="0" smtClean="0">
                <a:solidFill>
                  <a:srgbClr val="FF0000"/>
                </a:solidFill>
              </a:rPr>
              <a:t>!!</a:t>
            </a:r>
          </a:p>
          <a:p>
            <a:pPr marL="609600" indent="-609600" algn="ctr" eaLnBrk="1" hangingPunct="1">
              <a:lnSpc>
                <a:spcPct val="90000"/>
              </a:lnSpc>
              <a:spcBef>
                <a:spcPct val="0"/>
              </a:spcBef>
              <a:buClr>
                <a:srgbClr val="FFFFFF"/>
              </a:buClr>
              <a:defRPr/>
            </a:pPr>
            <a:endParaRPr lang="ru-RU" sz="2800" b="1" dirty="0" smtClean="0">
              <a:solidFill>
                <a:srgbClr val="FF0000"/>
              </a:solidFill>
            </a:endParaRP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250825" y="0"/>
            <a:ext cx="8604250" cy="757238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defRPr/>
            </a:pPr>
            <a:r>
              <a:rPr lang="ru-RU" sz="3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Системно-деятельностный подход</a:t>
            </a:r>
          </a:p>
        </p:txBody>
      </p:sp>
      <p:sp>
        <p:nvSpPr>
          <p:cNvPr id="28676" name="Oval 5"/>
          <p:cNvSpPr>
            <a:spLocks noChangeArrowheads="1"/>
          </p:cNvSpPr>
          <p:nvPr/>
        </p:nvSpPr>
        <p:spPr bwMode="auto">
          <a:xfrm>
            <a:off x="250825" y="3905250"/>
            <a:ext cx="2879725" cy="2952750"/>
          </a:xfrm>
          <a:prstGeom prst="ellipse">
            <a:avLst/>
          </a:prstGeom>
          <a:solidFill>
            <a:srgbClr val="FFFF00"/>
          </a:solidFill>
          <a:ln w="14351" algn="ctr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2000" b="1" i="1">
                <a:solidFill>
                  <a:schemeClr val="accent2"/>
                </a:solidFill>
                <a:latin typeface="Tahoma" pitchFamily="34" charset="0"/>
              </a:rPr>
              <a:t>Чему учить?</a:t>
            </a:r>
          </a:p>
          <a:p>
            <a:pPr algn="ctr">
              <a:defRPr/>
            </a:pPr>
            <a:endParaRPr lang="ru-RU" sz="2000" b="1" i="1">
              <a:solidFill>
                <a:schemeClr val="accent2"/>
              </a:solidFill>
              <a:latin typeface="Tahoma" pitchFamily="34" charset="0"/>
            </a:endParaRPr>
          </a:p>
          <a:p>
            <a:pPr algn="ctr">
              <a:defRPr/>
            </a:pPr>
            <a:r>
              <a:rPr lang="ru-RU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обновление</a:t>
            </a:r>
          </a:p>
          <a:p>
            <a:pPr algn="ctr">
              <a:defRPr/>
            </a:pPr>
            <a:r>
              <a:rPr lang="ru-RU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содержания</a:t>
            </a:r>
          </a:p>
          <a:p>
            <a:pPr algn="ctr">
              <a:defRPr/>
            </a:pPr>
            <a:r>
              <a:rPr lang="ru-RU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образования</a:t>
            </a:r>
            <a:r>
              <a:rPr lang="ru-RU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</a:t>
            </a:r>
          </a:p>
          <a:p>
            <a:pPr algn="ctr">
              <a:defRPr/>
            </a:pPr>
            <a:endParaRPr lang="ru-RU" sz="800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4101" name="Oval 6"/>
          <p:cNvSpPr>
            <a:spLocks noChangeArrowheads="1"/>
          </p:cNvSpPr>
          <p:nvPr/>
        </p:nvSpPr>
        <p:spPr bwMode="auto">
          <a:xfrm>
            <a:off x="6011863" y="3832225"/>
            <a:ext cx="2879725" cy="3025775"/>
          </a:xfrm>
          <a:prstGeom prst="ellipse">
            <a:avLst/>
          </a:prstGeom>
          <a:solidFill>
            <a:srgbClr val="CC99FF"/>
          </a:solidFill>
          <a:ln w="14351" algn="ctr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i="1">
                <a:solidFill>
                  <a:srgbClr val="003300"/>
                </a:solidFill>
                <a:latin typeface="Tahoma" pitchFamily="34" charset="0"/>
              </a:rPr>
              <a:t>Как учить?</a:t>
            </a:r>
          </a:p>
          <a:p>
            <a:pPr algn="ctr"/>
            <a:endParaRPr lang="ru-RU" sz="1000" b="1" i="1">
              <a:solidFill>
                <a:srgbClr val="003300"/>
              </a:solidFill>
              <a:latin typeface="Tahoma" pitchFamily="34" charset="0"/>
            </a:endParaRPr>
          </a:p>
          <a:p>
            <a:pPr algn="ctr"/>
            <a:r>
              <a:rPr lang="ru-RU" b="1">
                <a:solidFill>
                  <a:srgbClr val="003300"/>
                </a:solidFill>
                <a:latin typeface="Tahoma" pitchFamily="34" charset="0"/>
              </a:rPr>
              <a:t>Обновление</a:t>
            </a:r>
          </a:p>
          <a:p>
            <a:pPr algn="ctr"/>
            <a:r>
              <a:rPr lang="ru-RU" b="1">
                <a:solidFill>
                  <a:srgbClr val="003300"/>
                </a:solidFill>
                <a:latin typeface="Tahoma" pitchFamily="34" charset="0"/>
              </a:rPr>
              <a:t>технологий </a:t>
            </a:r>
          </a:p>
          <a:p>
            <a:pPr algn="ctr"/>
            <a:r>
              <a:rPr lang="ru-RU" b="1">
                <a:solidFill>
                  <a:srgbClr val="003300"/>
                </a:solidFill>
                <a:latin typeface="Tahoma" pitchFamily="34" charset="0"/>
              </a:rPr>
              <a:t>образования</a:t>
            </a:r>
          </a:p>
        </p:txBody>
      </p:sp>
      <p:sp>
        <p:nvSpPr>
          <p:cNvPr id="28678" name="Oval 5"/>
          <p:cNvSpPr>
            <a:spLocks noChangeArrowheads="1"/>
          </p:cNvSpPr>
          <p:nvPr/>
        </p:nvSpPr>
        <p:spPr bwMode="auto">
          <a:xfrm>
            <a:off x="3132138" y="3429000"/>
            <a:ext cx="2879725" cy="3167063"/>
          </a:xfrm>
          <a:prstGeom prst="ellipse">
            <a:avLst/>
          </a:prstGeom>
          <a:solidFill>
            <a:srgbClr val="CCFFCC"/>
          </a:solidFill>
          <a:ln w="14351" algn="ctr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2400" b="1" i="1">
                <a:solidFill>
                  <a:srgbClr val="CC0000"/>
                </a:solidFill>
                <a:latin typeface="Tahoma" pitchFamily="34" charset="0"/>
              </a:rPr>
              <a:t>Ради чего учить</a:t>
            </a:r>
            <a:r>
              <a:rPr lang="ru-RU" sz="2400" b="1" i="1">
                <a:solidFill>
                  <a:schemeClr val="bg1"/>
                </a:solidFill>
                <a:latin typeface="Tahoma" pitchFamily="34" charset="0"/>
              </a:rPr>
              <a:t>?</a:t>
            </a:r>
          </a:p>
          <a:p>
            <a:pPr algn="ctr">
              <a:defRPr/>
            </a:pPr>
            <a:endParaRPr lang="ru-RU" b="1" i="1">
              <a:solidFill>
                <a:schemeClr val="bg1"/>
              </a:solidFill>
              <a:latin typeface="Tahoma" pitchFamily="34" charset="0"/>
            </a:endParaRPr>
          </a:p>
          <a:p>
            <a:pPr algn="ctr">
              <a:defRPr/>
            </a:pPr>
            <a:r>
              <a:rPr lang="ru-RU" b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Ценности </a:t>
            </a:r>
          </a:p>
          <a:p>
            <a:pPr algn="ctr">
              <a:defRPr/>
            </a:pPr>
            <a:r>
              <a:rPr lang="ru-RU" b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образования</a:t>
            </a:r>
          </a:p>
          <a:p>
            <a:pPr algn="ctr">
              <a:defRPr/>
            </a:pPr>
            <a:endParaRPr lang="ru-RU" sz="800" b="1">
              <a:solidFill>
                <a:srgbClr val="CC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28679" name="Oval 7"/>
          <p:cNvSpPr>
            <a:spLocks noChangeArrowheads="1"/>
          </p:cNvSpPr>
          <p:nvPr/>
        </p:nvSpPr>
        <p:spPr bwMode="auto">
          <a:xfrm>
            <a:off x="323850" y="981075"/>
            <a:ext cx="8820150" cy="914400"/>
          </a:xfrm>
          <a:prstGeom prst="ellipse">
            <a:avLst/>
          </a:prstGeom>
          <a:gradFill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path path="shape">
              <a:fillToRect l="50000" t="50000" r="50000" b="50000"/>
            </a:path>
          </a:gradFill>
          <a:ln w="12700" cap="sq">
            <a:solidFill>
              <a:srgbClr val="FF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kumimoji="1" lang="ru-RU" sz="2400" i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</a:t>
            </a:r>
            <a:r>
              <a:rPr kumimoji="1" lang="ru-RU" sz="24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развитие личности учащегося на основе освоения </a:t>
            </a:r>
          </a:p>
          <a:p>
            <a:pPr algn="ctr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kumimoji="1" lang="ru-RU" sz="24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универсальных способов деятельности.</a:t>
            </a:r>
            <a:r>
              <a:rPr kumimoji="1" lang="ru-RU" sz="2400">
                <a:solidFill>
                  <a:srgbClr val="FF0000"/>
                </a:solidFill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eaLnBrk="1" hangingPunct="1"/>
            <a:r>
              <a:rPr lang="ru-RU" b="1" smtClean="0">
                <a:solidFill>
                  <a:schemeClr val="bg1"/>
                </a:solidFill>
              </a:rPr>
              <a:t>Основные этапы урока</a:t>
            </a:r>
          </a:p>
        </p:txBody>
      </p:sp>
      <p:graphicFrame>
        <p:nvGraphicFramePr>
          <p:cNvPr id="61460" name="Group 20"/>
          <p:cNvGraphicFramePr>
            <a:graphicFrameLocks noGrp="1"/>
          </p:cNvGraphicFramePr>
          <p:nvPr>
            <p:ph idx="1"/>
          </p:nvPr>
        </p:nvGraphicFramePr>
        <p:xfrm>
          <a:off x="179388" y="1600200"/>
          <a:ext cx="8785225" cy="4915535"/>
        </p:xfrm>
        <a:graphic>
          <a:graphicData uri="http://schemas.openxmlformats.org/drawingml/2006/table">
            <a:tbl>
              <a:tblPr/>
              <a:tblGrid>
                <a:gridCol w="4303712"/>
                <a:gridCol w="4481513"/>
              </a:tblGrid>
              <a:tr h="2263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Основные этапы урока, воспроизводящего целостный учебный процесс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Наблюдаемые приемы обучения и учения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2262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Постановка цели урока в начале </a:t>
                      </a:r>
                      <a:r>
                        <a:rPr kumimoji="0" lang="ru-RU" sz="28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или в процессе урока !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Формулировка цели учителем </a:t>
                      </a:r>
                      <a:r>
                        <a:rPr kumimoji="0" lang="ru-RU" sz="20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или детьми 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и способы фиксации цели урока. Приемы обучения, демонстрирующие недостаточность имеющихся знаний, 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несформированность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 УУД, 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charset="0"/>
                        </a:rPr>
                        <a:t>приемы формирования УУД, 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charset="0"/>
                        </a:rPr>
                        <a:t>ИКТ-компетентности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eaLnBrk="1" hangingPunct="1"/>
            <a:r>
              <a:rPr lang="ru-RU" b="1" smtClean="0">
                <a:solidFill>
                  <a:schemeClr val="bg1"/>
                </a:solidFill>
              </a:rPr>
              <a:t>Основные этапы урока</a:t>
            </a:r>
          </a:p>
        </p:txBody>
      </p:sp>
      <p:graphicFrame>
        <p:nvGraphicFramePr>
          <p:cNvPr id="63505" name="Group 17"/>
          <p:cNvGraphicFramePr>
            <a:graphicFrameLocks noGrp="1"/>
          </p:cNvGraphicFramePr>
          <p:nvPr>
            <p:ph idx="1"/>
          </p:nvPr>
        </p:nvGraphicFramePr>
        <p:xfrm>
          <a:off x="179388" y="1600200"/>
          <a:ext cx="8785225" cy="4671695"/>
        </p:xfrm>
        <a:graphic>
          <a:graphicData uri="http://schemas.openxmlformats.org/drawingml/2006/table">
            <a:tbl>
              <a:tblPr/>
              <a:tblGrid>
                <a:gridCol w="4303712"/>
                <a:gridCol w="4481513"/>
              </a:tblGrid>
              <a:tr h="2263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Основные этапы урока, воспроизводящего целостный учебный процесс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Наблюдаемые приемы обучения и учения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2262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Первичное восприятие и усвоение нового теоретического учебного материала (правил, понятий, алгоритмов…)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Приемы привлечения внимания детей к принципиально новым сведениям, приемы первичного закрепления (</a:t>
                      </a:r>
                      <a:r>
                        <a:rPr kumimoji="0" lang="ru-RU" sz="20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выражаются в речи детей)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charset="0"/>
                        </a:rPr>
                        <a:t>Приемы формирования УУД, 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charset="0"/>
                        </a:rPr>
                        <a:t>ИКТ-компетентности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eaLnBrk="1" hangingPunct="1"/>
            <a:r>
              <a:rPr lang="ru-RU" b="1" smtClean="0">
                <a:solidFill>
                  <a:schemeClr val="bg1"/>
                </a:solidFill>
              </a:rPr>
              <a:t>Основные этапы урока</a:t>
            </a:r>
          </a:p>
        </p:txBody>
      </p:sp>
      <p:graphicFrame>
        <p:nvGraphicFramePr>
          <p:cNvPr id="64528" name="Group 16"/>
          <p:cNvGraphicFramePr>
            <a:graphicFrameLocks noGrp="1"/>
          </p:cNvGraphicFramePr>
          <p:nvPr>
            <p:ph idx="1"/>
          </p:nvPr>
        </p:nvGraphicFramePr>
        <p:xfrm>
          <a:off x="179388" y="1600200"/>
          <a:ext cx="8785225" cy="4976495"/>
        </p:xfrm>
        <a:graphic>
          <a:graphicData uri="http://schemas.openxmlformats.org/drawingml/2006/table">
            <a:tbl>
              <a:tblPr/>
              <a:tblGrid>
                <a:gridCol w="4303712"/>
                <a:gridCol w="4481513"/>
              </a:tblGrid>
              <a:tr h="2263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Основные этапы урока, воспроизводящего целостный учебный процесс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Наблюдаемые приемы обучения и учения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2262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Применение теоретических положений в условиях выполнения упражнений и решения задач !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Воспроизведение учащимися способов решений задач, выполнение упражнений </a:t>
                      </a:r>
                      <a:r>
                        <a:rPr kumimoji="0" lang="ru-RU" sz="20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по образцу, применение грамматических правил при написании слов, предложений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charset="0"/>
                        </a:rPr>
                        <a:t>Приемы формирования УУД, 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charset="0"/>
                        </a:rPr>
                        <a:t>ИКТ-компетентности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eaLnBrk="1" hangingPunct="1"/>
            <a:r>
              <a:rPr lang="ru-RU" b="1" smtClean="0">
                <a:solidFill>
                  <a:schemeClr val="bg1"/>
                </a:solidFill>
              </a:rPr>
              <a:t>Основные этапы урока</a:t>
            </a:r>
          </a:p>
        </p:txBody>
      </p:sp>
      <p:graphicFrame>
        <p:nvGraphicFramePr>
          <p:cNvPr id="65552" name="Group 16"/>
          <p:cNvGraphicFramePr>
            <a:graphicFrameLocks noGrp="1"/>
          </p:cNvGraphicFramePr>
          <p:nvPr>
            <p:ph idx="1"/>
          </p:nvPr>
        </p:nvGraphicFramePr>
        <p:xfrm>
          <a:off x="179388" y="1600200"/>
          <a:ext cx="8785225" cy="4525963"/>
        </p:xfrm>
        <a:graphic>
          <a:graphicData uri="http://schemas.openxmlformats.org/drawingml/2006/table">
            <a:tbl>
              <a:tblPr/>
              <a:tblGrid>
                <a:gridCol w="4303712"/>
                <a:gridCol w="4481513"/>
              </a:tblGrid>
              <a:tr h="2263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Основные этапы урока, воспроизводящего целостный учебный процесс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Наблюдаемые приемы обучения и учения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2262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Самостоятельное творческое использование сформированных умений и навыков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Решение учебных задач повышенной трудности или практических задач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charset="0"/>
                        </a:rPr>
                        <a:t>Приемы формирования УУД, </a:t>
                      </a: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charset="0"/>
                        </a:rPr>
                        <a:t>ИКТ-компетентности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eaLnBrk="1" hangingPunct="1"/>
            <a:r>
              <a:rPr lang="ru-RU" b="1" smtClean="0">
                <a:solidFill>
                  <a:schemeClr val="bg1"/>
                </a:solidFill>
              </a:rPr>
              <a:t>Основные этапы урока</a:t>
            </a:r>
          </a:p>
        </p:txBody>
      </p:sp>
      <p:graphicFrame>
        <p:nvGraphicFramePr>
          <p:cNvPr id="66563" name="Group 3"/>
          <p:cNvGraphicFramePr>
            <a:graphicFrameLocks noGrp="1"/>
          </p:cNvGraphicFramePr>
          <p:nvPr>
            <p:ph idx="1"/>
          </p:nvPr>
        </p:nvGraphicFramePr>
        <p:xfrm>
          <a:off x="179388" y="1600200"/>
          <a:ext cx="8785225" cy="4525963"/>
        </p:xfrm>
        <a:graphic>
          <a:graphicData uri="http://schemas.openxmlformats.org/drawingml/2006/table">
            <a:tbl>
              <a:tblPr/>
              <a:tblGrid>
                <a:gridCol w="4303712"/>
                <a:gridCol w="4481513"/>
              </a:tblGrid>
              <a:tr h="2263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Основные этапы урока, воспроизводящего целостный учебный процесс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Наблюдаемые приемы обучения и учения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2262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Динамическая пауза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Основные приемы динамической паузы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eaLnBrk="1" hangingPunct="1"/>
            <a:r>
              <a:rPr lang="ru-RU" b="1" smtClean="0">
                <a:solidFill>
                  <a:schemeClr val="bg1"/>
                </a:solidFill>
              </a:rPr>
              <a:t>Основные этапы урока</a:t>
            </a:r>
          </a:p>
        </p:txBody>
      </p:sp>
      <p:graphicFrame>
        <p:nvGraphicFramePr>
          <p:cNvPr id="67599" name="Group 15"/>
          <p:cNvGraphicFramePr>
            <a:graphicFrameLocks noGrp="1"/>
          </p:cNvGraphicFramePr>
          <p:nvPr>
            <p:ph idx="1"/>
          </p:nvPr>
        </p:nvGraphicFramePr>
        <p:xfrm>
          <a:off x="179388" y="1600200"/>
          <a:ext cx="8785225" cy="4549775"/>
        </p:xfrm>
        <a:graphic>
          <a:graphicData uri="http://schemas.openxmlformats.org/drawingml/2006/table">
            <a:tbl>
              <a:tblPr/>
              <a:tblGrid>
                <a:gridCol w="4303712"/>
                <a:gridCol w="4481513"/>
              </a:tblGrid>
              <a:tr h="2263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Основные этапы урока, воспроизводящего целостный учебный процесс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Наблюдаемые приемы обучения и учения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2262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Обобщение усвоенного и включение его в систему ранее усвоенных ЗУНов и УУД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Использование нового содержания совместно с ранее изученным в условиях фронтального опроса, беседы, при решении задач и выполнении упражнений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charset="0"/>
                        </a:rPr>
                        <a:t>Приемы формирования УУД, 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charset="0"/>
                        </a:rPr>
                        <a:t>ИКТ-компетентности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602</Words>
  <Application>Microsoft Office PowerPoint</Application>
  <PresentationFormat>Экран (4:3)</PresentationFormat>
  <Paragraphs>86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Урок в соответствии с ФГОС</vt:lpstr>
      <vt:lpstr>Каждый урок должен быть для наставника задачей, которую он должен выполнять, обдумывая это заранее: на каждом уроке он должен чего-нибудь достигнуть, сделать шаг дальше и заставить весь класс сделать этот шаг !</vt:lpstr>
      <vt:lpstr>Слайд 3</vt:lpstr>
      <vt:lpstr>Основные этапы урока</vt:lpstr>
      <vt:lpstr>Основные этапы урока</vt:lpstr>
      <vt:lpstr>Основные этапы урока</vt:lpstr>
      <vt:lpstr>Основные этапы урока</vt:lpstr>
      <vt:lpstr>Основные этапы урока</vt:lpstr>
      <vt:lpstr>Основные этапы урока</vt:lpstr>
      <vt:lpstr>Основные этапы урока</vt:lpstr>
      <vt:lpstr>Основные этапы урока</vt:lpstr>
      <vt:lpstr>Дидактические требования к уроку</vt:lpstr>
      <vt:lpstr>Психологические требования к уроку</vt:lpstr>
    </vt:vector>
  </TitlesOfParts>
  <Company>ИМЦ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в соответствии с ФГОС</dc:title>
  <dc:creator>guv</dc:creator>
  <cp:lastModifiedBy>guv</cp:lastModifiedBy>
  <cp:revision>5</cp:revision>
  <dcterms:created xsi:type="dcterms:W3CDTF">2012-06-08T04:57:36Z</dcterms:created>
  <dcterms:modified xsi:type="dcterms:W3CDTF">2012-06-12T12:00:33Z</dcterms:modified>
</cp:coreProperties>
</file>