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8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cx="9144000" cy="6858000" type="screen4x3"/>
  <p:notesSz cx="6881813" cy="97107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5B106E36-FD25-4E2D-B0AA-010F637433A0}" type="datetimeFigureOut">
              <a:rPr lang="ru-RU" smtClean="0"/>
              <a:pPr/>
              <a:t>17.06.2011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17.06.2011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17.06.2011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17.06.2011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17.06.2011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17.06.2011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17.06.2011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17.06.2011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17.06.2011</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17.06.2011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17.06.2011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B106E36-FD25-4E2D-B0AA-010F637433A0}" type="datetimeFigureOut">
              <a:rPr lang="ru-RU" smtClean="0"/>
              <a:pPr/>
              <a:t>17.06.2011</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Технология обучения чтению</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ctr">
              <a:buNone/>
            </a:pPr>
            <a:r>
              <a:rPr lang="ru-RU" dirty="0" smtClean="0"/>
              <a:t>Психологический компонент</a:t>
            </a:r>
          </a:p>
          <a:p>
            <a:pPr algn="ctr">
              <a:buNone/>
            </a:pPr>
            <a:endParaRPr lang="ru-RU" dirty="0" smtClean="0"/>
          </a:p>
          <a:p>
            <a:pPr algn="ctr">
              <a:buNone/>
            </a:pPr>
            <a:endParaRPr lang="ru-RU" dirty="0" smtClean="0"/>
          </a:p>
          <a:p>
            <a:pPr algn="ctr">
              <a:buNone/>
            </a:pPr>
            <a:endParaRPr lang="ru-RU" dirty="0" smtClean="0"/>
          </a:p>
          <a:p>
            <a:pPr algn="ctr">
              <a:buNone/>
            </a:pPr>
            <a:endParaRPr lang="ru-RU" dirty="0" smtClean="0"/>
          </a:p>
        </p:txBody>
      </p:sp>
      <p:cxnSp>
        <p:nvCxnSpPr>
          <p:cNvPr id="5" name="Прямая со стрелкой 4"/>
          <p:cNvCxnSpPr/>
          <p:nvPr/>
        </p:nvCxnSpPr>
        <p:spPr>
          <a:xfrm rot="10800000" flipV="1">
            <a:off x="3286116" y="1071546"/>
            <a:ext cx="642942"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a:off x="5000628" y="1071546"/>
            <a:ext cx="500066"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Прямоугольник 7"/>
          <p:cNvSpPr/>
          <p:nvPr/>
        </p:nvSpPr>
        <p:spPr>
          <a:xfrm>
            <a:off x="857224" y="1714488"/>
            <a:ext cx="2928958" cy="37147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Навыки чтения вслух  и про себя:</a:t>
            </a:r>
          </a:p>
          <a:p>
            <a:pPr algn="ctr"/>
            <a:endParaRPr lang="ru-RU" b="1" dirty="0" smtClean="0">
              <a:solidFill>
                <a:schemeClr val="tx1"/>
              </a:solidFill>
            </a:endParaRPr>
          </a:p>
          <a:p>
            <a:pPr marL="342900" indent="-342900" algn="just">
              <a:buAutoNum type="arabicPeriod"/>
            </a:pPr>
            <a:r>
              <a:rPr lang="ru-RU" sz="2000" dirty="0" smtClean="0">
                <a:solidFill>
                  <a:schemeClr val="tx1"/>
                </a:solidFill>
              </a:rPr>
              <a:t>Слов</a:t>
            </a:r>
          </a:p>
          <a:p>
            <a:pPr marL="342900" indent="-342900" algn="just"/>
            <a:endParaRPr lang="ru-RU" sz="2000" dirty="0" smtClean="0">
              <a:solidFill>
                <a:schemeClr val="tx1"/>
              </a:solidFill>
            </a:endParaRPr>
          </a:p>
          <a:p>
            <a:pPr marL="342900" indent="-342900" algn="just"/>
            <a:r>
              <a:rPr lang="ru-RU" sz="2000" dirty="0" smtClean="0">
                <a:solidFill>
                  <a:schemeClr val="tx1"/>
                </a:solidFill>
              </a:rPr>
              <a:t>2. Словосочетаний</a:t>
            </a:r>
          </a:p>
          <a:p>
            <a:pPr marL="342900" indent="-342900" algn="just"/>
            <a:endParaRPr lang="ru-RU" sz="2000" dirty="0" smtClean="0">
              <a:solidFill>
                <a:schemeClr val="tx1"/>
              </a:solidFill>
            </a:endParaRPr>
          </a:p>
          <a:p>
            <a:pPr marL="342900" indent="-342900" algn="just"/>
            <a:r>
              <a:rPr lang="ru-RU" sz="2000" dirty="0" smtClean="0">
                <a:solidFill>
                  <a:schemeClr val="tx1"/>
                </a:solidFill>
              </a:rPr>
              <a:t>3. Предложений</a:t>
            </a:r>
          </a:p>
          <a:p>
            <a:pPr marL="342900" indent="-342900" algn="just"/>
            <a:endParaRPr lang="ru-RU" sz="2000" dirty="0" smtClean="0">
              <a:solidFill>
                <a:schemeClr val="tx1"/>
              </a:solidFill>
            </a:endParaRPr>
          </a:p>
          <a:p>
            <a:pPr marL="342900" indent="-342900" algn="just"/>
            <a:r>
              <a:rPr lang="ru-RU" sz="2000" dirty="0" smtClean="0">
                <a:solidFill>
                  <a:schemeClr val="tx1"/>
                </a:solidFill>
              </a:rPr>
              <a:t>4. Текста</a:t>
            </a:r>
          </a:p>
          <a:p>
            <a:pPr algn="just"/>
            <a:endParaRPr lang="ru-RU" dirty="0">
              <a:solidFill>
                <a:schemeClr val="tx1"/>
              </a:solidFill>
            </a:endParaRPr>
          </a:p>
        </p:txBody>
      </p:sp>
      <p:sp>
        <p:nvSpPr>
          <p:cNvPr id="9" name="Прямоугольник 8"/>
          <p:cNvSpPr/>
          <p:nvPr/>
        </p:nvSpPr>
        <p:spPr>
          <a:xfrm>
            <a:off x="5000628" y="1714488"/>
            <a:ext cx="2786082" cy="3643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Умения:</a:t>
            </a:r>
          </a:p>
          <a:p>
            <a:pPr algn="ctr"/>
            <a:endParaRPr lang="ru-RU" b="1" dirty="0" smtClean="0">
              <a:solidFill>
                <a:schemeClr val="tx1"/>
              </a:solidFill>
            </a:endParaRPr>
          </a:p>
          <a:p>
            <a:pPr algn="ctr"/>
            <a:endParaRPr lang="ru-RU" b="1" dirty="0" smtClean="0">
              <a:solidFill>
                <a:schemeClr val="tx1"/>
              </a:solidFill>
            </a:endParaRPr>
          </a:p>
          <a:p>
            <a:pPr marL="342900" indent="-342900" algn="just">
              <a:buAutoNum type="arabicPeriod"/>
            </a:pPr>
            <a:r>
              <a:rPr lang="ru-RU" dirty="0" smtClean="0">
                <a:solidFill>
                  <a:schemeClr val="tx1"/>
                </a:solidFill>
              </a:rPr>
              <a:t>Антиципация</a:t>
            </a:r>
          </a:p>
          <a:p>
            <a:pPr marL="342900" indent="-342900" algn="just"/>
            <a:endParaRPr lang="ru-RU" dirty="0" smtClean="0">
              <a:solidFill>
                <a:schemeClr val="tx1"/>
              </a:solidFill>
            </a:endParaRPr>
          </a:p>
          <a:p>
            <a:pPr marL="342900" indent="-342900" algn="just"/>
            <a:r>
              <a:rPr lang="ru-RU" dirty="0" smtClean="0">
                <a:solidFill>
                  <a:schemeClr val="tx1"/>
                </a:solidFill>
              </a:rPr>
              <a:t>2.Вычленения главного</a:t>
            </a:r>
          </a:p>
          <a:p>
            <a:pPr marL="342900" indent="-342900" algn="just"/>
            <a:endParaRPr lang="ru-RU" dirty="0" smtClean="0">
              <a:solidFill>
                <a:schemeClr val="tx1"/>
              </a:solidFill>
            </a:endParaRPr>
          </a:p>
          <a:p>
            <a:pPr marL="342900" indent="-342900" algn="just"/>
            <a:r>
              <a:rPr lang="ru-RU" dirty="0" smtClean="0">
                <a:solidFill>
                  <a:schemeClr val="tx1"/>
                </a:solidFill>
              </a:rPr>
              <a:t>3. Сокращения</a:t>
            </a:r>
          </a:p>
          <a:p>
            <a:pPr marL="342900" indent="-342900" algn="just"/>
            <a:endParaRPr lang="ru-RU" dirty="0" smtClean="0">
              <a:solidFill>
                <a:schemeClr val="tx1"/>
              </a:solidFill>
            </a:endParaRPr>
          </a:p>
          <a:p>
            <a:pPr marL="342900" indent="-342900" algn="just"/>
            <a:r>
              <a:rPr lang="ru-RU" dirty="0" smtClean="0">
                <a:solidFill>
                  <a:schemeClr val="tx1"/>
                </a:solidFill>
              </a:rPr>
              <a:t>4. интерпретации</a:t>
            </a:r>
          </a:p>
          <a:p>
            <a:pPr marL="342900" indent="-342900" algn="ctr">
              <a:buAutoNum type="arabicPeriod"/>
            </a:pPr>
            <a:endParaRPr lang="ru-RU" b="1"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184664"/>
          </a:xfrm>
        </p:spPr>
        <p:txBody>
          <a:bodyPr>
            <a:normAutofit/>
          </a:bodyPr>
          <a:lstStyle/>
          <a:p>
            <a:pPr algn="ctr">
              <a:buNone/>
            </a:pPr>
            <a:r>
              <a:rPr lang="ru-RU" b="1" dirty="0" smtClean="0"/>
              <a:t>Методологический компонент:</a:t>
            </a:r>
          </a:p>
          <a:p>
            <a:pPr algn="ctr">
              <a:buNone/>
            </a:pPr>
            <a:endParaRPr lang="ru-RU" b="1" dirty="0" smtClean="0"/>
          </a:p>
          <a:p>
            <a:r>
              <a:rPr lang="ru-RU" dirty="0" smtClean="0"/>
              <a:t>Умение читать по ключевым словам</a:t>
            </a:r>
          </a:p>
          <a:p>
            <a:pPr>
              <a:buNone/>
            </a:pPr>
            <a:endParaRPr lang="ru-RU" dirty="0" smtClean="0"/>
          </a:p>
          <a:p>
            <a:r>
              <a:rPr lang="ru-RU" dirty="0" smtClean="0"/>
              <a:t>Умение пользоваться транскрипцией  при чтении</a:t>
            </a:r>
          </a:p>
          <a:p>
            <a:endParaRPr lang="ru-RU" dirty="0" smtClean="0"/>
          </a:p>
          <a:p>
            <a:r>
              <a:rPr lang="ru-RU" dirty="0" smtClean="0"/>
              <a:t>Умение пользоваться справочными материалами</a:t>
            </a:r>
          </a:p>
          <a:p>
            <a:pPr>
              <a:buNone/>
            </a:pPr>
            <a:endParaRPr lang="ru-RU" dirty="0" smtClean="0"/>
          </a:p>
          <a:p>
            <a:r>
              <a:rPr lang="ru-RU" dirty="0" smtClean="0"/>
              <a:t>Умение осуществлять языковую догадку</a:t>
            </a:r>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113226"/>
          </a:xfrm>
        </p:spPr>
        <p:txBody>
          <a:bodyPr>
            <a:normAutofit/>
          </a:bodyPr>
          <a:lstStyle/>
          <a:p>
            <a:r>
              <a:rPr lang="ru-RU" b="1" dirty="0" smtClean="0"/>
              <a:t>Формы чтения</a:t>
            </a:r>
            <a:r>
              <a:rPr lang="ru-RU" dirty="0" smtClean="0"/>
              <a:t>: </a:t>
            </a:r>
          </a:p>
          <a:p>
            <a:pPr>
              <a:buNone/>
            </a:pPr>
            <a:r>
              <a:rPr lang="ru-RU" dirty="0" smtClean="0"/>
              <a:t>1).</a:t>
            </a:r>
            <a:r>
              <a:rPr lang="ru-RU" i="1" u="sng" dirty="0" smtClean="0"/>
              <a:t>Про себя </a:t>
            </a:r>
            <a:r>
              <a:rPr lang="ru-RU" dirty="0" smtClean="0"/>
              <a:t>(внутреннее чтение). Чтение про себя – основная форма чтения – имеет целью извлечение информации, оно «</a:t>
            </a:r>
            <a:r>
              <a:rPr lang="ru-RU" dirty="0" err="1" smtClean="0"/>
              <a:t>монологично</a:t>
            </a:r>
            <a:r>
              <a:rPr lang="ru-RU" dirty="0" smtClean="0"/>
              <a:t>», совершается наедине с собой. </a:t>
            </a:r>
          </a:p>
          <a:p>
            <a:pPr>
              <a:buNone/>
            </a:pPr>
            <a:r>
              <a:rPr lang="ru-RU" dirty="0" smtClean="0"/>
              <a:t>2</a:t>
            </a:r>
            <a:r>
              <a:rPr lang="ru-RU" i="1" dirty="0" smtClean="0"/>
              <a:t>). </a:t>
            </a:r>
            <a:r>
              <a:rPr lang="ru-RU" i="1" u="sng" dirty="0" smtClean="0"/>
              <a:t>Чтение вслух </a:t>
            </a:r>
            <a:r>
              <a:rPr lang="ru-RU" dirty="0" smtClean="0"/>
              <a:t>(внешнее чтение). – вторичная форма, оно «диалогично», его назначение в основном в передаче информации другому лицу.</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502920" y="530352"/>
            <a:ext cx="8183880" cy="5470416"/>
          </a:xfrm>
        </p:spPr>
        <p:txBody>
          <a:bodyPr/>
          <a:lstStyle/>
          <a:p>
            <a:pPr algn="just">
              <a:buNone/>
            </a:pPr>
            <a:r>
              <a:rPr lang="ru-RU" sz="2400" dirty="0" smtClean="0"/>
              <a:t>     В зависимости от этапа обучения, от индивидуальных особенностей обучаемых и реальных условий обучения может изменяться процентное соотношение чтения вслух и про себя на уроке и дома. Е.Н.Соловова предлагает наиболее оптимальное процентное соотношение различных форм чтения:</a:t>
            </a:r>
          </a:p>
          <a:p>
            <a:endParaRPr lang="ru-RU" dirty="0" smtClean="0"/>
          </a:p>
          <a:p>
            <a:endParaRPr lang="ru-RU" dirty="0"/>
          </a:p>
        </p:txBody>
      </p:sp>
      <p:graphicFrame>
        <p:nvGraphicFramePr>
          <p:cNvPr id="6" name="Таблица 5"/>
          <p:cNvGraphicFramePr>
            <a:graphicFrameLocks noGrp="1"/>
          </p:cNvGraphicFramePr>
          <p:nvPr/>
        </p:nvGraphicFramePr>
        <p:xfrm>
          <a:off x="1357290" y="3500438"/>
          <a:ext cx="6096000" cy="138176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r>
                        <a:rPr lang="ru-RU" dirty="0" smtClean="0"/>
                        <a:t>Форма чтения</a:t>
                      </a:r>
                      <a:endParaRPr lang="ru-RU" dirty="0"/>
                    </a:p>
                  </a:txBody>
                  <a:tcPr/>
                </a:tc>
                <a:tc>
                  <a:txBody>
                    <a:bodyPr/>
                    <a:lstStyle/>
                    <a:p>
                      <a:r>
                        <a:rPr lang="ru-RU" dirty="0" smtClean="0"/>
                        <a:t>Начальный этап</a:t>
                      </a:r>
                      <a:endParaRPr lang="ru-RU" dirty="0"/>
                    </a:p>
                  </a:txBody>
                  <a:tcPr/>
                </a:tc>
                <a:tc>
                  <a:txBody>
                    <a:bodyPr/>
                    <a:lstStyle/>
                    <a:p>
                      <a:r>
                        <a:rPr lang="ru-RU" dirty="0" smtClean="0"/>
                        <a:t>Средний этап</a:t>
                      </a:r>
                      <a:endParaRPr lang="ru-RU" dirty="0"/>
                    </a:p>
                  </a:txBody>
                  <a:tcPr/>
                </a:tc>
                <a:tc>
                  <a:txBody>
                    <a:bodyPr/>
                    <a:lstStyle/>
                    <a:p>
                      <a:r>
                        <a:rPr lang="ru-RU" dirty="0" smtClean="0"/>
                        <a:t>Старший этап</a:t>
                      </a:r>
                      <a:endParaRPr lang="ru-RU" dirty="0"/>
                    </a:p>
                  </a:txBody>
                  <a:tcPr/>
                </a:tc>
              </a:tr>
              <a:tr h="370840">
                <a:tc>
                  <a:txBody>
                    <a:bodyPr/>
                    <a:lstStyle/>
                    <a:p>
                      <a:r>
                        <a:rPr lang="ru-RU" b="1" dirty="0" smtClean="0"/>
                        <a:t>Вслух</a:t>
                      </a:r>
                      <a:endParaRPr lang="ru-RU" b="1" dirty="0"/>
                    </a:p>
                  </a:txBody>
                  <a:tcPr/>
                </a:tc>
                <a:tc>
                  <a:txBody>
                    <a:bodyPr/>
                    <a:lstStyle/>
                    <a:p>
                      <a:r>
                        <a:rPr lang="ru-RU" dirty="0" smtClean="0"/>
                        <a:t>90%</a:t>
                      </a:r>
                      <a:endParaRPr lang="ru-RU" dirty="0"/>
                    </a:p>
                  </a:txBody>
                  <a:tcPr/>
                </a:tc>
                <a:tc>
                  <a:txBody>
                    <a:bodyPr/>
                    <a:lstStyle/>
                    <a:p>
                      <a:r>
                        <a:rPr lang="ru-RU" dirty="0" smtClean="0"/>
                        <a:t>50%</a:t>
                      </a:r>
                      <a:endParaRPr lang="ru-RU" dirty="0"/>
                    </a:p>
                  </a:txBody>
                  <a:tcPr/>
                </a:tc>
                <a:tc>
                  <a:txBody>
                    <a:bodyPr/>
                    <a:lstStyle/>
                    <a:p>
                      <a:r>
                        <a:rPr lang="ru-RU" dirty="0" smtClean="0"/>
                        <a:t>10%</a:t>
                      </a:r>
                      <a:endParaRPr lang="ru-RU" dirty="0"/>
                    </a:p>
                  </a:txBody>
                  <a:tcPr/>
                </a:tc>
              </a:tr>
              <a:tr h="370840">
                <a:tc>
                  <a:txBody>
                    <a:bodyPr/>
                    <a:lstStyle/>
                    <a:p>
                      <a:r>
                        <a:rPr lang="ru-RU" b="1" dirty="0" smtClean="0"/>
                        <a:t>Про себя</a:t>
                      </a:r>
                      <a:endParaRPr lang="ru-RU" b="1" dirty="0"/>
                    </a:p>
                  </a:txBody>
                  <a:tcPr/>
                </a:tc>
                <a:tc>
                  <a:txBody>
                    <a:bodyPr/>
                    <a:lstStyle/>
                    <a:p>
                      <a:r>
                        <a:rPr lang="ru-RU" dirty="0" smtClean="0"/>
                        <a:t>10%</a:t>
                      </a:r>
                      <a:endParaRPr lang="ru-RU" dirty="0"/>
                    </a:p>
                  </a:txBody>
                  <a:tcPr/>
                </a:tc>
                <a:tc>
                  <a:txBody>
                    <a:bodyPr/>
                    <a:lstStyle/>
                    <a:p>
                      <a:r>
                        <a:rPr lang="ru-RU" dirty="0" smtClean="0"/>
                        <a:t>50%</a:t>
                      </a:r>
                      <a:endParaRPr lang="ru-RU" dirty="0"/>
                    </a:p>
                  </a:txBody>
                  <a:tcPr/>
                </a:tc>
                <a:tc>
                  <a:txBody>
                    <a:bodyPr/>
                    <a:lstStyle/>
                    <a:p>
                      <a:r>
                        <a:rPr lang="ru-RU" dirty="0" smtClean="0"/>
                        <a:t>90%</a:t>
                      </a:r>
                      <a:endParaRPr lang="ru-RU"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256102"/>
          </a:xfrm>
        </p:spPr>
        <p:txBody>
          <a:bodyPr>
            <a:normAutofit/>
          </a:bodyPr>
          <a:lstStyle/>
          <a:p>
            <a:pPr algn="ctr">
              <a:buNone/>
            </a:pPr>
            <a:r>
              <a:rPr lang="ru-RU" b="1" dirty="0" smtClean="0"/>
              <a:t>Виды чтения:</a:t>
            </a:r>
          </a:p>
          <a:p>
            <a:pPr>
              <a:buNone/>
            </a:pPr>
            <a:endParaRPr lang="ru-RU" dirty="0" smtClean="0"/>
          </a:p>
          <a:p>
            <a:pPr>
              <a:buNone/>
            </a:pPr>
            <a:endParaRPr lang="ru-RU" dirty="0" smtClean="0"/>
          </a:p>
          <a:p>
            <a:pPr>
              <a:buNone/>
            </a:pPr>
            <a:r>
              <a:rPr lang="ru-RU" dirty="0" smtClean="0"/>
              <a:t>1. Изучающее;</a:t>
            </a:r>
          </a:p>
          <a:p>
            <a:pPr>
              <a:buNone/>
            </a:pPr>
            <a:endParaRPr lang="ru-RU" dirty="0" smtClean="0"/>
          </a:p>
          <a:p>
            <a:pPr>
              <a:buNone/>
            </a:pPr>
            <a:r>
              <a:rPr lang="ru-RU" dirty="0" smtClean="0"/>
              <a:t>3. Ознакомительное;</a:t>
            </a:r>
          </a:p>
          <a:p>
            <a:pPr>
              <a:buNone/>
            </a:pPr>
            <a:endParaRPr lang="ru-RU" dirty="0" smtClean="0"/>
          </a:p>
          <a:p>
            <a:pPr>
              <a:buNone/>
            </a:pPr>
            <a:r>
              <a:rPr lang="ru-RU" dirty="0" smtClean="0"/>
              <a:t>4. Просмотровое;</a:t>
            </a:r>
          </a:p>
          <a:p>
            <a:pPr>
              <a:buNone/>
            </a:pP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470416"/>
          </a:xfrm>
        </p:spPr>
        <p:txBody>
          <a:bodyPr>
            <a:normAutofit fontScale="85000" lnSpcReduction="10000"/>
          </a:bodyPr>
          <a:lstStyle/>
          <a:p>
            <a:pPr algn="just"/>
            <a:r>
              <a:rPr lang="ru-RU" b="1" dirty="0" smtClean="0"/>
              <a:t>Изучающее чтение </a:t>
            </a:r>
            <a:r>
              <a:rPr lang="ru-RU" dirty="0" smtClean="0"/>
              <a:t>представляет собой внимательное </a:t>
            </a:r>
            <a:r>
              <a:rPr lang="ru-RU" dirty="0" err="1" smtClean="0"/>
              <a:t>вчитывание</a:t>
            </a:r>
            <a:r>
              <a:rPr lang="ru-RU" dirty="0" smtClean="0"/>
              <a:t>, проникновение в смысл при помощи анализа текста. Изучающее чтение является, прежде всего, самостоятельной целью обучения чтению. Изучающее чтение одновременно является средством обучения чтению, так как оно представляет собой максимально развернутую форму чтения, при которой оттачиваются все приемы чтения, развивается «бдительность» ко всем сигналам, исходящим от текста. Оно практикуется обычно на небольших по объему текстах определенной степени трудности, так как главная задача – качественная сторона чтения, полнота и точность понимания.</a:t>
            </a: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1285860"/>
            <a:ext cx="8183880" cy="4187952"/>
          </a:xfrm>
        </p:spPr>
        <p:txBody>
          <a:bodyPr/>
          <a:lstStyle/>
          <a:p>
            <a:pPr algn="just"/>
            <a:r>
              <a:rPr lang="ru-RU" b="1" dirty="0" smtClean="0"/>
              <a:t>При ознакомительном чтении </a:t>
            </a:r>
            <a:r>
              <a:rPr lang="ru-RU" dirty="0" smtClean="0"/>
              <a:t>целью является извлечение основной информации (приблизительно 70%), при этом делается ставка на воссоздающее воображение читателя, благодаря которому частично восполняется смысл текста</a:t>
            </a: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041788"/>
          </a:xfrm>
        </p:spPr>
        <p:txBody>
          <a:bodyPr>
            <a:normAutofit/>
          </a:bodyPr>
          <a:lstStyle/>
          <a:p>
            <a:pPr algn="just"/>
            <a:r>
              <a:rPr lang="ru-RU" dirty="0" smtClean="0"/>
              <a:t>В результате </a:t>
            </a:r>
            <a:r>
              <a:rPr lang="ru-RU" b="1" dirty="0" smtClean="0"/>
              <a:t>просмотрового чтения </a:t>
            </a:r>
            <a:r>
              <a:rPr lang="ru-RU" dirty="0" smtClean="0"/>
              <a:t>читатель получает самое общее представление о содержательно-смысловом плане текста: о чем идет в нем речь. В естественном процессе коммуникации этот вид чтения выполняет важную роль: из большой массы печатной информации выбрать именно ту, которая нужна и исключить необязательное и второстепенное.</a:t>
            </a: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530352"/>
            <a:ext cx="8715436" cy="6041920"/>
          </a:xfrm>
        </p:spPr>
        <p:txBody>
          <a:bodyPr>
            <a:normAutofit/>
          </a:bodyPr>
          <a:lstStyle/>
          <a:p>
            <a:pPr algn="ctr">
              <a:buNone/>
            </a:pPr>
            <a:r>
              <a:rPr lang="ru-RU" b="1" dirty="0" smtClean="0"/>
              <a:t>Система работы с текстом</a:t>
            </a:r>
          </a:p>
          <a:p>
            <a:r>
              <a:rPr lang="ru-RU" b="1" dirty="0" err="1" smtClean="0"/>
              <a:t>Дотекстовый</a:t>
            </a:r>
            <a:r>
              <a:rPr lang="ru-RU" b="1" dirty="0" smtClean="0"/>
              <a:t> этап (</a:t>
            </a:r>
            <a:r>
              <a:rPr lang="ru-RU" b="1" dirty="0" err="1" smtClean="0"/>
              <a:t>этап</a:t>
            </a:r>
            <a:r>
              <a:rPr lang="ru-RU" b="1" dirty="0" smtClean="0"/>
              <a:t> антиципации).</a:t>
            </a:r>
          </a:p>
          <a:p>
            <a:pPr>
              <a:buNone/>
            </a:pPr>
            <a:r>
              <a:rPr lang="ru-RU" b="1" dirty="0" smtClean="0"/>
              <a:t> Цели:</a:t>
            </a:r>
          </a:p>
          <a:p>
            <a:pPr>
              <a:buNone/>
            </a:pPr>
            <a:endParaRPr lang="ru-RU" dirty="0" smtClean="0"/>
          </a:p>
          <a:p>
            <a:pPr>
              <a:buNone/>
            </a:pPr>
            <a:r>
              <a:rPr lang="ru-RU" dirty="0" smtClean="0"/>
              <a:t> 1.Определить/сформулировать речевую задачу для первого прочтения</a:t>
            </a:r>
          </a:p>
          <a:p>
            <a:pPr>
              <a:buNone/>
            </a:pPr>
            <a:endParaRPr lang="ru-RU" dirty="0" smtClean="0"/>
          </a:p>
          <a:p>
            <a:pPr>
              <a:buNone/>
            </a:pPr>
            <a:r>
              <a:rPr lang="ru-RU" dirty="0" smtClean="0"/>
              <a:t> 2.Создать необходимый уровень мотивации у учащихся.</a:t>
            </a:r>
          </a:p>
          <a:p>
            <a:endParaRPr lang="ru-RU" dirty="0" smtClean="0"/>
          </a:p>
          <a:p>
            <a:pPr>
              <a:buNone/>
            </a:pPr>
            <a:r>
              <a:rPr lang="ru-RU" dirty="0" smtClean="0"/>
              <a:t> 3. По возможности сократить уровень языковых и речевых трудностей.</a:t>
            </a:r>
          </a:p>
          <a:p>
            <a:endParaRPr lang="ru-RU"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530352"/>
            <a:ext cx="8183880" cy="5970482"/>
          </a:xfrm>
        </p:spPr>
        <p:txBody>
          <a:bodyPr>
            <a:normAutofit fontScale="47500" lnSpcReduction="20000"/>
          </a:bodyPr>
          <a:lstStyle/>
          <a:p>
            <a:pPr algn="ctr">
              <a:buNone/>
            </a:pPr>
            <a:r>
              <a:rPr lang="ru-RU" b="1" dirty="0" smtClean="0"/>
              <a:t>Упражнения и задания.</a:t>
            </a:r>
          </a:p>
          <a:p>
            <a:endParaRPr lang="ru-RU" dirty="0" smtClean="0"/>
          </a:p>
          <a:p>
            <a:r>
              <a:rPr lang="ru-RU" dirty="0" smtClean="0"/>
              <a:t>1. Работа с заголовком.</a:t>
            </a:r>
          </a:p>
          <a:p>
            <a:endParaRPr lang="ru-RU" dirty="0" smtClean="0"/>
          </a:p>
          <a:p>
            <a:pPr algn="just">
              <a:lnSpc>
                <a:spcPct val="120000"/>
              </a:lnSpc>
              <a:buNone/>
            </a:pPr>
            <a:r>
              <a:rPr lang="ru-RU" dirty="0" smtClean="0"/>
              <a:t>По заголовку можно попросить учащихся определить:</a:t>
            </a:r>
          </a:p>
          <a:p>
            <a:pPr algn="just">
              <a:lnSpc>
                <a:spcPct val="120000"/>
              </a:lnSpc>
              <a:buNone/>
            </a:pPr>
            <a:r>
              <a:rPr lang="ru-RU" dirty="0" smtClean="0"/>
              <a:t>Тематику текста;</a:t>
            </a:r>
          </a:p>
          <a:p>
            <a:pPr algn="just">
              <a:lnSpc>
                <a:spcPct val="120000"/>
              </a:lnSpc>
              <a:buNone/>
            </a:pPr>
            <a:r>
              <a:rPr lang="ru-RU" dirty="0" smtClean="0"/>
              <a:t>Перечень поднимаемых в нем проблем;</a:t>
            </a:r>
          </a:p>
          <a:p>
            <a:pPr algn="just">
              <a:lnSpc>
                <a:spcPct val="120000"/>
              </a:lnSpc>
              <a:buNone/>
            </a:pPr>
            <a:r>
              <a:rPr lang="ru-RU" dirty="0" smtClean="0"/>
              <a:t>Ключевые слова и выражения.</a:t>
            </a:r>
          </a:p>
          <a:p>
            <a:endParaRPr lang="ru-RU" dirty="0" smtClean="0"/>
          </a:p>
          <a:p>
            <a:r>
              <a:rPr lang="ru-RU" dirty="0" smtClean="0"/>
              <a:t>2. Использование ассоциаций, связанных с именем автора.</a:t>
            </a:r>
          </a:p>
          <a:p>
            <a:endParaRPr lang="ru-RU" dirty="0" smtClean="0"/>
          </a:p>
          <a:p>
            <a:pPr>
              <a:buNone/>
            </a:pPr>
            <a:r>
              <a:rPr lang="ru-RU" dirty="0" smtClean="0"/>
              <a:t>К какому жанру можно предположительно отнести этот текст?</a:t>
            </a:r>
          </a:p>
          <a:p>
            <a:pPr>
              <a:buNone/>
            </a:pPr>
            <a:r>
              <a:rPr lang="ru-RU" dirty="0" smtClean="0"/>
              <a:t>Кто, по-вашему, будет главным героем (профессия, национальность)?</a:t>
            </a:r>
          </a:p>
          <a:p>
            <a:pPr>
              <a:buNone/>
            </a:pPr>
            <a:r>
              <a:rPr lang="ru-RU" dirty="0" smtClean="0"/>
              <a:t>Где и в какое время может происходить действие?</a:t>
            </a:r>
          </a:p>
          <a:p>
            <a:endParaRPr lang="ru-RU" dirty="0" smtClean="0"/>
          </a:p>
          <a:p>
            <a:r>
              <a:rPr lang="ru-RU" dirty="0" smtClean="0"/>
              <a:t>3.Сформулировать предположения о тематике текста на основе имеющихся иллюстраций.</a:t>
            </a:r>
          </a:p>
          <a:p>
            <a:endParaRPr lang="ru-RU" dirty="0" smtClean="0"/>
          </a:p>
          <a:p>
            <a:r>
              <a:rPr lang="ru-RU" dirty="0" smtClean="0"/>
              <a:t>4. Ознакомиться с новой лексикой и определить тематику/проблематику текста на основе языковой догадки.</a:t>
            </a:r>
          </a:p>
          <a:p>
            <a:endParaRPr lang="ru-RU" dirty="0" smtClean="0"/>
          </a:p>
          <a:p>
            <a:r>
              <a:rPr lang="ru-RU" dirty="0" smtClean="0"/>
              <a:t>5. Просмотреть текст/первый абзац и определить, о чем этот текст.</a:t>
            </a:r>
          </a:p>
          <a:p>
            <a:endParaRPr lang="ru-RU" dirty="0" smtClean="0"/>
          </a:p>
          <a:p>
            <a:r>
              <a:rPr lang="ru-RU" dirty="0" smtClean="0"/>
              <a:t>6. Прочесть вопросы/утверждения по тексту и определить его тематику и проблематику.</a:t>
            </a:r>
          </a:p>
          <a:p>
            <a:endParaRPr lang="ru-RU" dirty="0" smtClean="0"/>
          </a:p>
          <a:p>
            <a:r>
              <a:rPr lang="ru-RU" dirty="0" smtClean="0"/>
              <a:t>7. Попытаться ответить на предложенные вопросы до чтения текста.</a:t>
            </a: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256102"/>
          </a:xfrm>
        </p:spPr>
        <p:txBody>
          <a:bodyPr>
            <a:normAutofit fontScale="92500" lnSpcReduction="20000"/>
          </a:bodyPr>
          <a:lstStyle/>
          <a:p>
            <a:pPr algn="just"/>
            <a:r>
              <a:rPr lang="ru-RU" dirty="0" smtClean="0"/>
              <a:t>Чтение – рецептивный вид речевой деятельности, направленный на восприятие и понимание письменного текста (И.Л.Колесникова, О.А.Долгина).</a:t>
            </a:r>
          </a:p>
          <a:p>
            <a:pPr algn="just"/>
            <a:endParaRPr lang="ru-RU" dirty="0" smtClean="0"/>
          </a:p>
          <a:p>
            <a:pPr algn="just"/>
            <a:r>
              <a:rPr lang="ru-RU" dirty="0" smtClean="0"/>
              <a:t>Чтение является рецептивным видом деятельности, заключающимся в восприятии и переработке читающим объективно существующего текста – продукта репродуктивной деятельности некоего автора (Г.В.Рогова).</a:t>
            </a:r>
          </a:p>
          <a:p>
            <a:pPr algn="just"/>
            <a:endParaRPr lang="ru-RU" dirty="0" smtClean="0"/>
          </a:p>
          <a:p>
            <a:pPr algn="just">
              <a:buNone/>
            </a:pPr>
            <a:r>
              <a:rPr lang="ru-RU" dirty="0" smtClean="0"/>
              <a:t>В процессе чтения происходит осмысление и оценка информации, содержащейся в тексте.</a:t>
            </a: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357166"/>
            <a:ext cx="8643998" cy="6286544"/>
          </a:xfrm>
        </p:spPr>
        <p:txBody>
          <a:bodyPr>
            <a:normAutofit fontScale="70000" lnSpcReduction="20000"/>
          </a:bodyPr>
          <a:lstStyle/>
          <a:p>
            <a:r>
              <a:rPr lang="ru-RU" b="1" dirty="0" smtClean="0"/>
              <a:t>Текстовый этап</a:t>
            </a:r>
            <a:r>
              <a:rPr lang="ru-RU" dirty="0" smtClean="0"/>
              <a:t>. Цели:</a:t>
            </a:r>
          </a:p>
          <a:p>
            <a:pPr>
              <a:buNone/>
            </a:pPr>
            <a:r>
              <a:rPr lang="ru-RU" dirty="0" smtClean="0"/>
              <a:t>   1.  Проконтролировать степень </a:t>
            </a:r>
            <a:r>
              <a:rPr lang="ru-RU" dirty="0" err="1" smtClean="0"/>
              <a:t>сформированности</a:t>
            </a:r>
            <a:r>
              <a:rPr lang="ru-RU" dirty="0" smtClean="0"/>
              <a:t> различных языковых навыков и речевых умений.</a:t>
            </a:r>
          </a:p>
          <a:p>
            <a:pPr>
              <a:buNone/>
            </a:pPr>
            <a:r>
              <a:rPr lang="ru-RU" dirty="0" smtClean="0"/>
              <a:t>   2.Продолжить формирование соответствующих навыков и умений.</a:t>
            </a:r>
          </a:p>
          <a:p>
            <a:endParaRPr lang="ru-RU" dirty="0" smtClean="0"/>
          </a:p>
          <a:p>
            <a:r>
              <a:rPr lang="ru-RU" dirty="0" smtClean="0"/>
              <a:t>Упражнения и задания.</a:t>
            </a:r>
          </a:p>
          <a:p>
            <a:pPr>
              <a:buNone/>
            </a:pPr>
            <a:r>
              <a:rPr lang="ru-RU" dirty="0" smtClean="0"/>
              <a:t>1. Найти/выбрать/прочесть/соединить/вставить:</a:t>
            </a:r>
          </a:p>
          <a:p>
            <a:pPr>
              <a:buNone/>
            </a:pPr>
            <a:r>
              <a:rPr lang="ru-RU" dirty="0" smtClean="0"/>
              <a:t>    ответы на предложенные вопросы;</a:t>
            </a:r>
          </a:p>
          <a:p>
            <a:pPr>
              <a:buNone/>
            </a:pPr>
            <a:r>
              <a:rPr lang="ru-RU" dirty="0" smtClean="0"/>
              <a:t>    подтверждение правильности/ложности утверждений;</a:t>
            </a:r>
          </a:p>
          <a:p>
            <a:pPr>
              <a:buNone/>
            </a:pPr>
            <a:r>
              <a:rPr lang="ru-RU" dirty="0" smtClean="0"/>
              <a:t>    подходящий заголовок к каждому из абзацев;</a:t>
            </a:r>
          </a:p>
          <a:p>
            <a:pPr>
              <a:buNone/>
            </a:pPr>
            <a:r>
              <a:rPr lang="ru-RU" dirty="0" smtClean="0"/>
              <a:t>    подходящее по смыслу предложение, пропущенное в тексте;</a:t>
            </a:r>
          </a:p>
          <a:p>
            <a:pPr>
              <a:buNone/>
            </a:pPr>
            <a:r>
              <a:rPr lang="ru-RU" dirty="0" smtClean="0"/>
              <a:t>    описание внешности/места события/отношения кого-либо к чему-либо.</a:t>
            </a:r>
          </a:p>
          <a:p>
            <a:pPr>
              <a:buNone/>
            </a:pPr>
            <a:endParaRPr lang="ru-RU" dirty="0" smtClean="0"/>
          </a:p>
          <a:p>
            <a:r>
              <a:rPr lang="ru-RU" dirty="0" smtClean="0"/>
              <a:t>2. Догадаться:</a:t>
            </a:r>
          </a:p>
          <a:p>
            <a:pPr algn="just">
              <a:buNone/>
            </a:pPr>
            <a:r>
              <a:rPr lang="ru-RU" dirty="0" smtClean="0"/>
              <a:t>     о значении слова или слов по контексту;</a:t>
            </a:r>
          </a:p>
          <a:p>
            <a:pPr algn="just">
              <a:buNone/>
            </a:pPr>
            <a:r>
              <a:rPr lang="ru-RU" dirty="0" smtClean="0"/>
              <a:t>    какой из предложенных переводов/какая дефиниция слова наиболее точно отражает его значение в данном контексте;   </a:t>
            </a:r>
          </a:p>
          <a:p>
            <a:pPr algn="just">
              <a:buNone/>
            </a:pPr>
            <a:r>
              <a:rPr lang="ru-RU" dirty="0" smtClean="0"/>
              <a:t>   как будут развиваться события во второй главе/следующей части текста.</a:t>
            </a:r>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6113358"/>
          </a:xfrm>
        </p:spPr>
        <p:txBody>
          <a:bodyPr>
            <a:normAutofit fontScale="62500" lnSpcReduction="20000"/>
          </a:bodyPr>
          <a:lstStyle/>
          <a:p>
            <a:r>
              <a:rPr lang="ru-RU" b="1" dirty="0" err="1" smtClean="0"/>
              <a:t>Послетекстовый</a:t>
            </a:r>
            <a:r>
              <a:rPr lang="ru-RU" b="1" dirty="0" smtClean="0"/>
              <a:t> этап</a:t>
            </a:r>
            <a:r>
              <a:rPr lang="ru-RU" dirty="0" smtClean="0"/>
              <a:t>. Цель:</a:t>
            </a:r>
          </a:p>
          <a:p>
            <a:endParaRPr lang="ru-RU" dirty="0" smtClean="0"/>
          </a:p>
          <a:p>
            <a:pPr>
              <a:buNone/>
            </a:pPr>
            <a:r>
              <a:rPr lang="ru-RU" dirty="0" smtClean="0"/>
              <a:t>    Использовать ситуацию текста в качестве языковой/речевой /содержательной опоры для развития умений в устной и письменной речи.</a:t>
            </a:r>
          </a:p>
          <a:p>
            <a:endParaRPr lang="ru-RU" dirty="0" smtClean="0"/>
          </a:p>
          <a:p>
            <a:r>
              <a:rPr lang="ru-RU" dirty="0" smtClean="0"/>
              <a:t>Упражнения и задания.</a:t>
            </a:r>
          </a:p>
          <a:p>
            <a:endParaRPr lang="ru-RU" dirty="0" smtClean="0"/>
          </a:p>
          <a:p>
            <a:pPr>
              <a:buNone/>
            </a:pPr>
            <a:r>
              <a:rPr lang="ru-RU" dirty="0" smtClean="0"/>
              <a:t>1. Опровергнуть утверждения или согласиться с ними.</a:t>
            </a:r>
          </a:p>
          <a:p>
            <a:endParaRPr lang="ru-RU" dirty="0" smtClean="0"/>
          </a:p>
          <a:p>
            <a:pPr>
              <a:buNone/>
            </a:pPr>
            <a:r>
              <a:rPr lang="ru-RU" dirty="0" smtClean="0"/>
              <a:t>2. Доказать, что…</a:t>
            </a:r>
          </a:p>
          <a:p>
            <a:endParaRPr lang="ru-RU" dirty="0" smtClean="0"/>
          </a:p>
          <a:p>
            <a:pPr>
              <a:buNone/>
            </a:pPr>
            <a:r>
              <a:rPr lang="ru-RU" dirty="0" smtClean="0"/>
              <a:t>3. Охарактеризовать…</a:t>
            </a:r>
          </a:p>
          <a:p>
            <a:endParaRPr lang="ru-RU" dirty="0" smtClean="0"/>
          </a:p>
          <a:p>
            <a:pPr>
              <a:buNone/>
            </a:pPr>
            <a:r>
              <a:rPr lang="ru-RU" dirty="0" smtClean="0"/>
              <a:t>4. Сказать, какое из следующих высказываний наиболее точно передает основную мысль текста. Обосновать свой ответ.</a:t>
            </a:r>
          </a:p>
          <a:p>
            <a:endParaRPr lang="ru-RU" dirty="0" smtClean="0"/>
          </a:p>
          <a:p>
            <a:pPr>
              <a:buNone/>
            </a:pPr>
            <a:r>
              <a:rPr lang="ru-RU" dirty="0" smtClean="0"/>
              <a:t>5. Сказать, с каким из данных выражений был бы не согласен автор.</a:t>
            </a:r>
          </a:p>
          <a:p>
            <a:endParaRPr lang="ru-RU" dirty="0" smtClean="0"/>
          </a:p>
          <a:p>
            <a:pPr>
              <a:buNone/>
            </a:pPr>
            <a:r>
              <a:rPr lang="ru-RU" dirty="0" smtClean="0"/>
              <a:t>6. Составить план текста, выделив его основные мысли.</a:t>
            </a:r>
          </a:p>
          <a:p>
            <a:endParaRPr lang="ru-RU" dirty="0" smtClean="0"/>
          </a:p>
          <a:p>
            <a:pPr>
              <a:buNone/>
            </a:pPr>
            <a:r>
              <a:rPr lang="ru-RU" dirty="0" smtClean="0"/>
              <a:t>7. Взять за основу ситуацию текста, написать собственный текст в другом жанре.</a:t>
            </a:r>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6327648"/>
          </a:xfrm>
        </p:spPr>
        <p:txBody>
          <a:bodyPr>
            <a:normAutofit fontScale="62500" lnSpcReduction="20000"/>
          </a:bodyPr>
          <a:lstStyle/>
          <a:p>
            <a:pPr algn="ctr">
              <a:buNone/>
            </a:pPr>
            <a:r>
              <a:rPr lang="ru-RU" b="1" dirty="0" smtClean="0"/>
              <a:t>Требования, предъявляемые к учебным текстам</a:t>
            </a:r>
            <a:endParaRPr lang="ru-RU" dirty="0" smtClean="0"/>
          </a:p>
          <a:p>
            <a:pPr algn="just">
              <a:buNone/>
            </a:pPr>
            <a:r>
              <a:rPr lang="ru-RU" dirty="0" smtClean="0"/>
              <a:t>      Коммуникативные цели обучения чтению предполагают использование в учебном процессе различных типов текста - разного жанра и функциональных стилей. При этом их отбор и организация должны осуществляться с учетом этапов обучения:</a:t>
            </a:r>
          </a:p>
          <a:p>
            <a:pPr algn="just"/>
            <a:endParaRPr lang="ru-RU" dirty="0" smtClean="0"/>
          </a:p>
          <a:p>
            <a:pPr algn="just"/>
            <a:r>
              <a:rPr lang="ru-RU" dirty="0" smtClean="0"/>
              <a:t>В начальной школе: стихи, рифмовки, короткие рассказы, сказки; личное письмо ровесника из страны изучаемого языка, письмо в газету и детский журнал, открытка, простой кулинарный рецепт, билеты (в театр, на транспорт), программы телепередач, афиши, карта страны изучаемого языка и др.</a:t>
            </a:r>
          </a:p>
          <a:p>
            <a:pPr algn="just"/>
            <a:endParaRPr lang="ru-RU" dirty="0" smtClean="0"/>
          </a:p>
          <a:p>
            <a:pPr algn="just"/>
            <a:r>
              <a:rPr lang="ru-RU" dirty="0" smtClean="0"/>
              <a:t>В 5—7 классах: названные выше типы текстов, а также указатели, вывески в магазинах, на вокзалах, этикетки к товарам, расписание поездов, указатели в городах, объявления, прогноз погоды, журнальные и газетные статьи страноведческого характера, отрывки из художественной литературы.</a:t>
            </a:r>
          </a:p>
          <a:p>
            <a:pPr algn="just"/>
            <a:endParaRPr lang="ru-RU" dirty="0" smtClean="0"/>
          </a:p>
          <a:p>
            <a:pPr algn="just"/>
            <a:r>
              <a:rPr lang="ru-RU" dirty="0" smtClean="0"/>
              <a:t>В 8-9 классах: названные в предыдущем пункте типы текстов, а также реклама, проспекты, публикации из подростковых газет и журналов различного характера (сообщения, обзор, очерки, интервью, статистика) и др.</a:t>
            </a:r>
          </a:p>
          <a:p>
            <a:pPr algn="just"/>
            <a:endParaRPr lang="ru-RU"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6041920"/>
          </a:xfrm>
        </p:spPr>
        <p:txBody>
          <a:bodyPr>
            <a:normAutofit fontScale="55000" lnSpcReduction="20000"/>
          </a:bodyPr>
          <a:lstStyle/>
          <a:p>
            <a:pPr algn="just">
              <a:buNone/>
            </a:pPr>
            <a:r>
              <a:rPr lang="ru-RU" dirty="0" smtClean="0"/>
              <a:t>         Учебные материалы имеют особое значение при обучении чтению, так как от их характера зависит, будет чтение протекать как речевая деятельность учащегося или как упражнение. Поэтому к учебным текстам для чтения предъявляются особые требования, основные из которых следующие:</a:t>
            </a:r>
          </a:p>
          <a:p>
            <a:pPr>
              <a:buNone/>
            </a:pPr>
            <a:endParaRPr lang="ru-RU" dirty="0" smtClean="0"/>
          </a:p>
          <a:p>
            <a:r>
              <a:rPr lang="ru-RU" dirty="0" smtClean="0"/>
              <a:t> Воспитательная ценность текстов, их нравственный потенциал - в какой степени тексты способствуют воспитанию учащихся  и формированию морально-этических норм.</a:t>
            </a:r>
          </a:p>
          <a:p>
            <a:pPr>
              <a:buNone/>
            </a:pPr>
            <a:endParaRPr lang="ru-RU" dirty="0" smtClean="0"/>
          </a:p>
          <a:p>
            <a:r>
              <a:rPr lang="ru-RU" dirty="0" smtClean="0"/>
              <a:t>Познавательная ценность текстов и научность их содержания. Тексты должны включать фактический материал о стране и народе, язык которого изучается, а также сведения из самых разнообразных областей человеческих знаний (научно-популярные тексты).</a:t>
            </a:r>
          </a:p>
          <a:p>
            <a:pPr>
              <a:buNone/>
            </a:pPr>
            <a:endParaRPr lang="ru-RU" dirty="0" smtClean="0"/>
          </a:p>
          <a:p>
            <a:r>
              <a:rPr lang="ru-RU" dirty="0" smtClean="0"/>
              <a:t>Соответствие содержания текстов возрасту и интересам учащихся.</a:t>
            </a:r>
          </a:p>
          <a:p>
            <a:pPr>
              <a:buNone/>
            </a:pPr>
            <a:endParaRPr lang="ru-RU" dirty="0" smtClean="0"/>
          </a:p>
          <a:p>
            <a:r>
              <a:rPr lang="ru-RU" dirty="0" smtClean="0"/>
              <a:t>Правильность соотношения нового и известного. Из психологии известно, что одним из условий привлечения внимания к объекту является такая степень его новизны, при которой наряду с новыми элементами имеются и элементы, оказывающиеся для учащихся в какой-то мере знакомыми.</a:t>
            </a:r>
          </a:p>
          <a:p>
            <a:pPr>
              <a:buNone/>
            </a:pPr>
            <a:endParaRPr lang="ru-RU" dirty="0" smtClean="0"/>
          </a:p>
          <a:p>
            <a:r>
              <a:rPr lang="ru-RU" dirty="0" smtClean="0"/>
              <a:t>Мера доступности текстов. Интересный текст, содержащий непреодолимые трудности, теряет в глазах учащихся всякую привлекательность.</a:t>
            </a:r>
          </a:p>
          <a:p>
            <a:pPr>
              <a:buNone/>
            </a:pPr>
            <a:endParaRPr lang="ru-RU" dirty="0" smtClean="0"/>
          </a:p>
          <a:p>
            <a:r>
              <a:rPr lang="ru-RU" dirty="0" smtClean="0"/>
              <a:t>Планомерное нарастание объема текста. </a:t>
            </a:r>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6541986"/>
          </a:xfrm>
        </p:spPr>
        <p:txBody>
          <a:bodyPr>
            <a:normAutofit fontScale="55000" lnSpcReduction="20000"/>
          </a:bodyPr>
          <a:lstStyle/>
          <a:p>
            <a:pPr algn="just">
              <a:buNone/>
            </a:pPr>
            <a:r>
              <a:rPr lang="ru-RU" dirty="0" smtClean="0"/>
              <a:t>      </a:t>
            </a:r>
            <a:r>
              <a:rPr lang="ru-RU" sz="3300" dirty="0" smtClean="0"/>
              <a:t>Важной задачей является научить учащихся понимать аутентичные тексты, не прибегая при каждой встрече с незнакомым языковым явлением к словарю. Для этого, как считает Н.Д.Гальскова учащиеся должны усвоить несколько правил работы с текстом:</a:t>
            </a:r>
          </a:p>
          <a:p>
            <a:pPr algn="just"/>
            <a:endParaRPr lang="ru-RU" sz="3300" dirty="0" smtClean="0"/>
          </a:p>
          <a:p>
            <a:pPr algn="just"/>
            <a:r>
              <a:rPr lang="ru-RU" sz="3300" dirty="0" smtClean="0"/>
              <a:t>читать текст на бурятском языке - это не значит переводить каждое слово;</a:t>
            </a:r>
          </a:p>
          <a:p>
            <a:endParaRPr lang="ru-RU" sz="3300" dirty="0" smtClean="0"/>
          </a:p>
          <a:p>
            <a:r>
              <a:rPr lang="ru-RU" sz="3300" dirty="0" smtClean="0"/>
              <a:t>для понимания любого текста важную роль играет имеющийся у школьника жизненный опыт;</a:t>
            </a:r>
          </a:p>
          <a:p>
            <a:endParaRPr lang="ru-RU" sz="3300" dirty="0" smtClean="0"/>
          </a:p>
          <a:p>
            <a:r>
              <a:rPr lang="ru-RU" sz="3300" dirty="0" smtClean="0"/>
              <a:t>чтобы понять текст (или прогнозировать, о чем будет идти речь в этом тексте), необходимо обратиться к помощи заголовка, рисунков, схем, таблиц и т.д., сопровождающих данный текст, его структуры;</a:t>
            </a:r>
          </a:p>
          <a:p>
            <a:endParaRPr lang="ru-RU" sz="3300" dirty="0" smtClean="0"/>
          </a:p>
          <a:p>
            <a:r>
              <a:rPr lang="ru-RU" sz="3300" dirty="0" smtClean="0"/>
              <a:t>при чтении текста следует опираться в первую очередь на то, что знакомо в нем (слова, выражения), и попытаться прогнозировать содержание текста, догадаться о значении незнакомых слов;</a:t>
            </a:r>
          </a:p>
          <a:p>
            <a:endParaRPr lang="ru-RU" sz="3300" dirty="0" smtClean="0"/>
          </a:p>
          <a:p>
            <a:r>
              <a:rPr lang="ru-RU" sz="3300" dirty="0" smtClean="0"/>
              <a:t>- обращаться к словарю рекомендуется лишь в тех случаях, когда все прочие возможности понять значение новых слов исчерпаны.</a:t>
            </a:r>
            <a:endParaRPr lang="ru-RU" sz="33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502920" y="530352"/>
            <a:ext cx="8183880" cy="6113358"/>
          </a:xfrm>
        </p:spPr>
        <p:txBody>
          <a:bodyPr>
            <a:normAutofit/>
          </a:bodyPr>
          <a:lstStyle/>
          <a:p>
            <a:pPr algn="just">
              <a:buNone/>
            </a:pPr>
            <a:r>
              <a:rPr lang="ru-RU" dirty="0" smtClean="0"/>
              <a:t>     Человек читающий - это другой человек, отличающийся в интеллектуальном развитии от </a:t>
            </a:r>
            <a:r>
              <a:rPr lang="ru-RU" dirty="0" err="1" smtClean="0"/>
              <a:t>нечитающего</a:t>
            </a:r>
            <a:r>
              <a:rPr lang="ru-RU" dirty="0" smtClean="0"/>
              <a:t>. Проведенные исследования в ряде стран показали, что читатели способны мыслить проблемно, схватывать целое и выявлять противоречивые взаимосвязи явлений, наиболее адекватно оценивать ситуацию и быстрее находить новые верные решения.</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398978"/>
          </a:xfrm>
        </p:spPr>
        <p:txBody>
          <a:bodyPr>
            <a:normAutofit/>
          </a:bodyPr>
          <a:lstStyle/>
          <a:p>
            <a:endParaRPr lang="ru-RU" b="1" i="1" dirty="0" smtClean="0"/>
          </a:p>
          <a:p>
            <a:endParaRPr lang="ru-RU" b="1" i="1" dirty="0" smtClean="0"/>
          </a:p>
          <a:p>
            <a:pPr algn="just"/>
            <a:r>
              <a:rPr lang="ru-RU" b="1" dirty="0" smtClean="0"/>
              <a:t>Мотив  чтения – </a:t>
            </a:r>
            <a:r>
              <a:rPr lang="ru-RU" dirty="0" smtClean="0"/>
              <a:t>мысли другого человека, облечённые в смысловую информацию текста</a:t>
            </a:r>
          </a:p>
          <a:p>
            <a:endParaRPr lang="ru-RU" dirty="0" smtClean="0"/>
          </a:p>
          <a:p>
            <a:endParaRPr lang="ru-RU" dirty="0" smtClean="0"/>
          </a:p>
          <a:p>
            <a:pPr algn="just"/>
            <a:r>
              <a:rPr lang="ru-RU" b="1" dirty="0" smtClean="0"/>
              <a:t>Цель чтения </a:t>
            </a:r>
            <a:r>
              <a:rPr lang="ru-RU" dirty="0" smtClean="0"/>
              <a:t>– осмысление информации, поступающей через письменный текст</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256102"/>
          </a:xfrm>
        </p:spPr>
        <p:txBody>
          <a:bodyPr/>
          <a:lstStyle/>
          <a:p>
            <a:pPr algn="just"/>
            <a:endParaRPr lang="ru-RU" b="1" dirty="0" smtClean="0"/>
          </a:p>
          <a:p>
            <a:pPr algn="just"/>
            <a:endParaRPr lang="ru-RU" b="1" dirty="0" smtClean="0"/>
          </a:p>
          <a:p>
            <a:pPr algn="just"/>
            <a:r>
              <a:rPr lang="ru-RU" b="1" dirty="0" smtClean="0"/>
              <a:t>Задачей обучения чтению </a:t>
            </a:r>
            <a:r>
              <a:rPr lang="ru-RU" dirty="0" smtClean="0"/>
              <a:t>как самостоятельному виду речевой деятельности является: научить учащихся извлекать информацию из текста в том объеме, который необходим для решения конкретной речевой задачи, используя определенные технологии чтения</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470416"/>
          </a:xfrm>
        </p:spPr>
        <p:txBody>
          <a:bodyPr>
            <a:normAutofit fontScale="77500" lnSpcReduction="20000"/>
          </a:bodyPr>
          <a:lstStyle/>
          <a:p>
            <a:pPr algn="just">
              <a:buNone/>
            </a:pPr>
            <a:r>
              <a:rPr lang="ru-RU" dirty="0" smtClean="0"/>
              <a:t>      Чтение может выступать и как </a:t>
            </a:r>
            <a:r>
              <a:rPr lang="ru-RU" b="1" dirty="0" smtClean="0"/>
              <a:t>средство </a:t>
            </a:r>
            <a:r>
              <a:rPr lang="ru-RU" dirty="0" smtClean="0"/>
              <a:t>формирования и контроля смежных речевых умений и языковых навыков, поскольку:</a:t>
            </a:r>
          </a:p>
          <a:p>
            <a:pPr algn="just"/>
            <a:endParaRPr lang="ru-RU" dirty="0" smtClean="0"/>
          </a:p>
          <a:p>
            <a:pPr algn="just"/>
            <a:r>
              <a:rPr lang="ru-RU" dirty="0" smtClean="0"/>
              <a:t>использование чтения позволяет учащимся оптимизировать процесс усвоения языкового и речевого материала;</a:t>
            </a:r>
          </a:p>
          <a:p>
            <a:pPr algn="just"/>
            <a:endParaRPr lang="ru-RU" dirty="0" smtClean="0"/>
          </a:p>
          <a:p>
            <a:pPr algn="just"/>
            <a:r>
              <a:rPr lang="ru-RU" dirty="0" smtClean="0"/>
              <a:t>коммуникативно-ориентированные задания на контроль лексики и грамматики, </a:t>
            </a:r>
            <a:r>
              <a:rPr lang="ru-RU" dirty="0" err="1" smtClean="0"/>
              <a:t>аудирования</a:t>
            </a:r>
            <a:r>
              <a:rPr lang="ru-RU" dirty="0" smtClean="0"/>
              <a:t>, письма и устной речи предполагают умение читать и строятся на основе письменных текстов и инструкций;</a:t>
            </a:r>
          </a:p>
          <a:p>
            <a:pPr algn="just"/>
            <a:endParaRPr lang="ru-RU" dirty="0" smtClean="0"/>
          </a:p>
          <a:p>
            <a:pPr algn="just"/>
            <a:r>
              <a:rPr lang="ru-RU" dirty="0" smtClean="0"/>
              <a:t>упражнения на формирование и отработку всех языковых и речевых навыков и умений также строятся с опорой на текст и письменные установки к упражнениям и заданиям.</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6041920"/>
          </a:xfrm>
        </p:spPr>
        <p:txBody>
          <a:bodyPr/>
          <a:lstStyle/>
          <a:p>
            <a:pPr algn="ctr">
              <a:buNone/>
            </a:pPr>
            <a:r>
              <a:rPr lang="ru-RU" dirty="0" smtClean="0"/>
              <a:t>Функции чтения:</a:t>
            </a:r>
          </a:p>
          <a:p>
            <a:pPr algn="just"/>
            <a:r>
              <a:rPr lang="ru-RU" b="1" dirty="0" smtClean="0"/>
              <a:t>Познавательная функция </a:t>
            </a:r>
            <a:r>
              <a:rPr lang="ru-RU" dirty="0" smtClean="0"/>
              <a:t>– чтение только для того, чтобы извлечь информацию, осмыслить, отреагировать</a:t>
            </a:r>
          </a:p>
          <a:p>
            <a:pPr algn="just"/>
            <a:r>
              <a:rPr lang="ru-RU" b="1" dirty="0" err="1" smtClean="0"/>
              <a:t>Ценностно</a:t>
            </a:r>
            <a:r>
              <a:rPr lang="ru-RU" b="1" dirty="0" smtClean="0"/>
              <a:t>- информативное </a:t>
            </a:r>
            <a:r>
              <a:rPr lang="ru-RU" dirty="0" smtClean="0"/>
              <a:t>чтение для того, чтобы потом обсудить, оценить пересказать содержание прочитанного, т.е. использовать результаты чтения в других видах РД.</a:t>
            </a:r>
          </a:p>
          <a:p>
            <a:pPr algn="just"/>
            <a:r>
              <a:rPr lang="ru-RU" b="1" dirty="0" smtClean="0"/>
              <a:t>Регулятивное чтение </a:t>
            </a:r>
            <a:r>
              <a:rPr lang="ru-RU" dirty="0" smtClean="0"/>
              <a:t>с последующими предметными действиями, соотносящимися или не соотносящимися с описанным в тексте.</a:t>
            </a:r>
          </a:p>
          <a:p>
            <a:pPr algn="just"/>
            <a:endParaRPr lang="ru-RU" dirty="0" smtClean="0"/>
          </a:p>
          <a:p>
            <a:pPr algn="just"/>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857232"/>
            <a:ext cx="8183880" cy="5327540"/>
          </a:xfrm>
        </p:spPr>
        <p:txBody>
          <a:bodyPr/>
          <a:lstStyle/>
          <a:p>
            <a:pPr algn="just"/>
            <a:endParaRPr lang="ru-RU" dirty="0" smtClean="0"/>
          </a:p>
          <a:p>
            <a:pPr algn="just"/>
            <a:r>
              <a:rPr lang="ru-RU" b="1" dirty="0" smtClean="0"/>
              <a:t>Продукт чтения </a:t>
            </a:r>
            <a:r>
              <a:rPr lang="ru-RU" dirty="0" smtClean="0"/>
              <a:t>– умозаключение, к которому приходит человек в результате чтения</a:t>
            </a:r>
          </a:p>
          <a:p>
            <a:pPr algn="just"/>
            <a:endParaRPr lang="ru-RU" dirty="0" smtClean="0"/>
          </a:p>
          <a:p>
            <a:pPr algn="just"/>
            <a:r>
              <a:rPr lang="ru-RU" b="1" dirty="0" smtClean="0"/>
              <a:t>Результат чтения – </a:t>
            </a:r>
            <a:r>
              <a:rPr lang="ru-RU" dirty="0" smtClean="0"/>
              <a:t>понимание или непонимание письменного сообщения</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928670"/>
            <a:ext cx="8186766" cy="4500594"/>
          </a:xfrm>
        </p:spPr>
        <p:txBody>
          <a:bodyPr/>
          <a:lstStyle/>
          <a:p>
            <a:pPr algn="ctr">
              <a:buNone/>
            </a:pPr>
            <a:r>
              <a:rPr lang="ru-RU" dirty="0" smtClean="0"/>
              <a:t>  Содержание обучения чтению</a:t>
            </a:r>
            <a:endParaRPr lang="ru-RU" dirty="0"/>
          </a:p>
        </p:txBody>
      </p:sp>
      <p:sp>
        <p:nvSpPr>
          <p:cNvPr id="4" name="Прямоугольник 3"/>
          <p:cNvSpPr/>
          <p:nvPr/>
        </p:nvSpPr>
        <p:spPr>
          <a:xfrm>
            <a:off x="928662" y="2643182"/>
            <a:ext cx="1785950" cy="1643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Лингвистический компонент</a:t>
            </a:r>
            <a:endParaRPr lang="ru-RU" dirty="0">
              <a:solidFill>
                <a:schemeClr val="tx1"/>
              </a:solidFill>
            </a:endParaRPr>
          </a:p>
        </p:txBody>
      </p:sp>
      <p:sp>
        <p:nvSpPr>
          <p:cNvPr id="5" name="Прямоугольник 4"/>
          <p:cNvSpPr/>
          <p:nvPr/>
        </p:nvSpPr>
        <p:spPr>
          <a:xfrm>
            <a:off x="3857620" y="2643182"/>
            <a:ext cx="1714512" cy="1643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Психологический компонент</a:t>
            </a:r>
            <a:endParaRPr lang="ru-RU" dirty="0">
              <a:solidFill>
                <a:schemeClr val="tx1"/>
              </a:solidFill>
            </a:endParaRPr>
          </a:p>
        </p:txBody>
      </p:sp>
      <p:sp>
        <p:nvSpPr>
          <p:cNvPr id="6" name="Прямоугольник 5"/>
          <p:cNvSpPr/>
          <p:nvPr/>
        </p:nvSpPr>
        <p:spPr>
          <a:xfrm>
            <a:off x="6429388" y="2714620"/>
            <a:ext cx="1643074" cy="15716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Методологический компонент</a:t>
            </a:r>
            <a:endParaRPr lang="ru-RU" dirty="0">
              <a:solidFill>
                <a:schemeClr val="tx1"/>
              </a:solidFill>
            </a:endParaRPr>
          </a:p>
        </p:txBody>
      </p:sp>
      <p:cxnSp>
        <p:nvCxnSpPr>
          <p:cNvPr id="8" name="Прямая со стрелкой 7"/>
          <p:cNvCxnSpPr/>
          <p:nvPr/>
        </p:nvCxnSpPr>
        <p:spPr>
          <a:xfrm rot="5400000">
            <a:off x="1643042" y="1714488"/>
            <a:ext cx="857256"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rot="5400000">
            <a:off x="4250529" y="2035959"/>
            <a:ext cx="92869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rot="16200000" flipH="1">
            <a:off x="6715140" y="1643050"/>
            <a:ext cx="785818"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1071546"/>
            <a:ext cx="8183880" cy="4572032"/>
          </a:xfrm>
        </p:spPr>
        <p:txBody>
          <a:bodyPr/>
          <a:lstStyle/>
          <a:p>
            <a:pPr algn="ctr">
              <a:buNone/>
            </a:pPr>
            <a:r>
              <a:rPr lang="ru-RU" b="1" dirty="0" smtClean="0"/>
              <a:t>Лингвистический компонент:</a:t>
            </a:r>
          </a:p>
          <a:p>
            <a:pPr>
              <a:buNone/>
            </a:pPr>
            <a:endParaRPr lang="ru-RU" dirty="0" smtClean="0"/>
          </a:p>
          <a:p>
            <a:pPr algn="just"/>
            <a:r>
              <a:rPr lang="ru-RU" dirty="0" smtClean="0"/>
              <a:t>Буквы</a:t>
            </a:r>
          </a:p>
          <a:p>
            <a:pPr algn="just"/>
            <a:r>
              <a:rPr lang="ru-RU" dirty="0" smtClean="0"/>
              <a:t>Буквосочетания</a:t>
            </a:r>
          </a:p>
          <a:p>
            <a:pPr algn="just"/>
            <a:r>
              <a:rPr lang="ru-RU" dirty="0" smtClean="0"/>
              <a:t>Слова</a:t>
            </a:r>
          </a:p>
          <a:p>
            <a:pPr algn="just"/>
            <a:r>
              <a:rPr lang="ru-RU" dirty="0" smtClean="0"/>
              <a:t>Словосочетания</a:t>
            </a:r>
          </a:p>
          <a:p>
            <a:pPr algn="just"/>
            <a:r>
              <a:rPr lang="ru-RU" dirty="0" smtClean="0"/>
              <a:t>Предложения</a:t>
            </a:r>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326</TotalTime>
  <Words>1588</Words>
  <PresentationFormat>Экран (4:3)</PresentationFormat>
  <Paragraphs>200</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Аспект</vt:lpstr>
      <vt:lpstr>Технология обучения чтению</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Технология обучения чтению</dc:title>
  <dc:creator>User</dc:creator>
  <cp:lastModifiedBy>ASUS</cp:lastModifiedBy>
  <cp:revision>20</cp:revision>
  <dcterms:created xsi:type="dcterms:W3CDTF">2011-06-12T04:50:55Z</dcterms:created>
  <dcterms:modified xsi:type="dcterms:W3CDTF">2011-06-17T04:11:47Z</dcterms:modified>
</cp:coreProperties>
</file>