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80A591-ED4C-1249-97B8-A3178DE2A8EA}" type="datetimeFigureOut">
              <a:rPr lang="ru-RU"/>
              <a:pPr/>
              <a:t>20.05.14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E12BE5-E850-ED4D-83D8-952D60DA9C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5268D-F359-9C49-9550-A69B71243FDB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45D2-FB7D-A24B-94B0-FAD63A9BEF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3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70233-ED53-8144-9776-6A9A1E9C175B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C3D2-D55E-634E-8B06-0E93B522F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5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938DF-9143-4A49-9801-62C4CCE14EB0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43B62-898C-A04A-BA4F-FEF76BB30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FAAC5-115E-894F-B4D3-DA8FD0C16D9A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50D7-610B-034D-A125-44BC1BEB5C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256DAC-F105-A645-A7AF-0345AC3263AE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35827-9C92-514B-B5A1-33045F36D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86C3F-DF44-BC46-80FD-C119FCC1A34D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A248-798C-A044-A048-D4FEB5B533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85BF6-8203-894A-BE4D-162568E55F45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57C4-D0DD-1544-8E9D-C389A284CC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38AC7-6058-7B42-BB20-1BAC39B61C61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362C6-E9B4-8847-A799-1A863837E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8A55A-A507-B14C-ADF4-7475087167E1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282D3-04B4-A04D-8A3F-CC4627B784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1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7E608-28E2-FC4F-AEE2-763699180C61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6C5D5-4094-3C4B-909E-AB08219132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0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CDFC0-12A3-7F43-AA5A-7891E0479D91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8ECE-B7B1-B048-9150-344B72749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9E79A95-01B7-314B-975A-B2A15745429F}" type="datetime1">
              <a:rPr lang="ru-RU"/>
              <a:pPr/>
              <a:t>20.05.14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EC42E92-40E4-BE4A-B53F-0680E704CC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1714500"/>
            <a:ext cx="7772400" cy="1470025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000090"/>
                </a:solidFill>
                <a:latin typeface="Charcoal CY"/>
                <a:cs typeface="Charcoal CY"/>
              </a:rPr>
              <a:t>Час Занимательной</a:t>
            </a:r>
            <a:endParaRPr lang="ru-RU" sz="7200" b="1" i="1" dirty="0">
              <a:solidFill>
                <a:srgbClr val="000090"/>
              </a:solidFill>
              <a:latin typeface="Charcoal CY"/>
              <a:cs typeface="Charcoal CY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0" y="4581128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928662" y="4786322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" name="Куб 6"/>
          <p:cNvSpPr/>
          <p:nvPr/>
        </p:nvSpPr>
        <p:spPr>
          <a:xfrm>
            <a:off x="1785918" y="5143512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" name="Куб 7"/>
          <p:cNvSpPr/>
          <p:nvPr/>
        </p:nvSpPr>
        <p:spPr>
          <a:xfrm>
            <a:off x="2786050" y="49291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" name="Куб 8"/>
          <p:cNvSpPr/>
          <p:nvPr/>
        </p:nvSpPr>
        <p:spPr>
          <a:xfrm>
            <a:off x="4572000" y="471488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>
            <a:off x="3643306" y="4572008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" name="Куб 10"/>
          <p:cNvSpPr/>
          <p:nvPr/>
        </p:nvSpPr>
        <p:spPr>
          <a:xfrm>
            <a:off x="5143504" y="514351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" name="Куб 11"/>
          <p:cNvSpPr/>
          <p:nvPr/>
        </p:nvSpPr>
        <p:spPr>
          <a:xfrm>
            <a:off x="6143636" y="4929198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>
            <a:off x="7000892" y="5143512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4" name="Куб 13"/>
          <p:cNvSpPr/>
          <p:nvPr/>
        </p:nvSpPr>
        <p:spPr>
          <a:xfrm>
            <a:off x="7884368" y="4725144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43686"/>
            <a:ext cx="9144000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7" name="Picture 3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357563"/>
            <a:ext cx="1785938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000090"/>
                </a:solidFill>
              </a:rPr>
              <a:t> «Предмет математики настолько серьезен,</a:t>
            </a:r>
            <a:br>
              <a:rPr lang="ru-RU" sz="4000" b="1" i="1" dirty="0">
                <a:solidFill>
                  <a:srgbClr val="000090"/>
                </a:solidFill>
              </a:rPr>
            </a:br>
            <a:r>
              <a:rPr lang="ru-RU" sz="4000" b="1" i="1" dirty="0">
                <a:solidFill>
                  <a:srgbClr val="000090"/>
                </a:solidFill>
              </a:rPr>
              <a:t>что полезно не упускать случаев</a:t>
            </a:r>
            <a:br>
              <a:rPr lang="ru-RU" sz="4000" b="1" i="1" dirty="0">
                <a:solidFill>
                  <a:srgbClr val="000090"/>
                </a:solidFill>
              </a:rPr>
            </a:br>
            <a:r>
              <a:rPr lang="ru-RU" sz="4000" b="1" i="1" dirty="0">
                <a:solidFill>
                  <a:srgbClr val="000090"/>
                </a:solidFill>
              </a:rPr>
              <a:t>делать его немного занимательным».</a:t>
            </a:r>
            <a:br>
              <a:rPr lang="ru-RU" sz="4000" b="1" i="1" dirty="0">
                <a:solidFill>
                  <a:srgbClr val="000090"/>
                </a:solidFill>
              </a:rPr>
            </a:br>
            <a:r>
              <a:rPr lang="ru-RU" sz="4000" b="1" i="1" dirty="0" smtClean="0">
                <a:solidFill>
                  <a:srgbClr val="000090"/>
                </a:solidFill>
              </a:rPr>
              <a:t>                                            Б</a:t>
            </a:r>
            <a:r>
              <a:rPr lang="ru-RU" sz="4000" b="1" i="1" dirty="0">
                <a:solidFill>
                  <a:srgbClr val="000090"/>
                </a:solidFill>
              </a:rPr>
              <a:t>. Паскаль</a:t>
            </a:r>
            <a:endParaRPr lang="ru-RU" sz="40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0090"/>
                </a:solidFill>
              </a:rPr>
              <a:t>           </a:t>
            </a:r>
            <a:r>
              <a:rPr lang="ru-RU" sz="4000" i="1" dirty="0" smtClean="0">
                <a:solidFill>
                  <a:srgbClr val="000090"/>
                </a:solidFill>
              </a:rPr>
              <a:t> </a:t>
            </a:r>
            <a:r>
              <a:rPr lang="ru-RU" sz="4000" b="1" i="1" dirty="0">
                <a:solidFill>
                  <a:srgbClr val="000090"/>
                </a:solidFill>
              </a:rPr>
              <a:t>Задачи </a:t>
            </a:r>
            <a:r>
              <a:rPr lang="ru-RU" sz="4000" b="1" i="1" dirty="0" smtClean="0">
                <a:solidFill>
                  <a:srgbClr val="000090"/>
                </a:solidFill>
              </a:rPr>
              <a:t>Древнего </a:t>
            </a:r>
            <a:r>
              <a:rPr lang="ru-RU" sz="4000" b="1" i="1" dirty="0">
                <a:solidFill>
                  <a:srgbClr val="000090"/>
                </a:solidFill>
              </a:rPr>
              <a:t>Египта</a:t>
            </a:r>
            <a:endParaRPr lang="ru-RU" sz="4000" i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3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7056784" cy="37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0090"/>
                </a:solidFill>
              </a:rPr>
              <a:t> </a:t>
            </a:r>
            <a:r>
              <a:rPr lang="ru-RU" sz="4000" dirty="0" smtClean="0">
                <a:solidFill>
                  <a:srgbClr val="000090"/>
                </a:solidFill>
              </a:rPr>
              <a:t>        </a:t>
            </a:r>
            <a:r>
              <a:rPr lang="ru-RU" sz="4000" i="1" dirty="0" smtClean="0">
                <a:solidFill>
                  <a:srgbClr val="000090"/>
                </a:solidFill>
              </a:rPr>
              <a:t> </a:t>
            </a:r>
            <a:r>
              <a:rPr lang="ru-RU" sz="4000" b="1" i="1" dirty="0" smtClean="0">
                <a:solidFill>
                  <a:srgbClr val="000090"/>
                </a:solidFill>
              </a:rPr>
              <a:t>Задача</a:t>
            </a:r>
            <a:r>
              <a:rPr lang="ru-RU" sz="4000" b="1" i="1" dirty="0">
                <a:solidFill>
                  <a:srgbClr val="000090"/>
                </a:solidFill>
              </a:rPr>
              <a:t>-</a:t>
            </a:r>
            <a:r>
              <a:rPr lang="ru-RU" sz="4000" b="1" i="1" dirty="0" smtClean="0">
                <a:solidFill>
                  <a:srgbClr val="000090"/>
                </a:solidFill>
              </a:rPr>
              <a:t>путешественница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ru-RU" sz="2400" dirty="0" smtClean="0">
                <a:solidFill>
                  <a:srgbClr val="000090"/>
                </a:solidFill>
              </a:rPr>
              <a:t> </a:t>
            </a:r>
            <a:r>
              <a:rPr lang="ru-RU" sz="2400" i="1" dirty="0" smtClean="0">
                <a:solidFill>
                  <a:srgbClr val="000090"/>
                </a:solidFill>
              </a:rPr>
              <a:t>У </a:t>
            </a:r>
            <a:r>
              <a:rPr lang="ru-RU" sz="2400" i="1" dirty="0">
                <a:solidFill>
                  <a:srgbClr val="000090"/>
                </a:solidFill>
              </a:rPr>
              <a:t>семи лиц по семь </a:t>
            </a:r>
            <a:r>
              <a:rPr lang="ru-RU" sz="2400" i="1" dirty="0" smtClean="0">
                <a:solidFill>
                  <a:srgbClr val="000090"/>
                </a:solidFill>
              </a:rPr>
              <a:t>кошек</a:t>
            </a:r>
            <a:r>
              <a:rPr lang="ru-RU" sz="2400" i="1" dirty="0">
                <a:solidFill>
                  <a:srgbClr val="000090"/>
                </a:solidFill>
              </a:rPr>
              <a:t>, каждая кошка съедает по семь мышей, каждая мышь съедает по семь колосьев, из каждого колоса может вырасти по </a:t>
            </a:r>
            <a:r>
              <a:rPr lang="ru-RU" sz="2400" i="1" dirty="0" smtClean="0">
                <a:solidFill>
                  <a:srgbClr val="000090"/>
                </a:solidFill>
              </a:rPr>
              <a:t>семь </a:t>
            </a:r>
            <a:r>
              <a:rPr lang="ru-RU" sz="2400" i="1" dirty="0">
                <a:solidFill>
                  <a:srgbClr val="000090"/>
                </a:solidFill>
              </a:rPr>
              <a:t>мер ячменя. Как велики числа этого ряда и их сумма</a:t>
            </a:r>
            <a:r>
              <a:rPr lang="ru-RU" sz="2400" i="1" dirty="0" smtClean="0">
                <a:solidFill>
                  <a:srgbClr val="00009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4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8636000" cy="23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                                        </a:t>
            </a:r>
            <a:r>
              <a:rPr lang="ru-RU" sz="2400" b="1" i="1" dirty="0" smtClean="0">
                <a:solidFill>
                  <a:srgbClr val="000090"/>
                </a:solidFill>
              </a:rPr>
              <a:t>  Решение</a:t>
            </a:r>
            <a:r>
              <a:rPr lang="ru-RU" sz="2400" b="1" i="1" dirty="0">
                <a:solidFill>
                  <a:srgbClr val="000090"/>
                </a:solidFill>
              </a:rPr>
              <a:t>:</a:t>
            </a:r>
          </a:p>
          <a:p>
            <a:r>
              <a:rPr lang="ru-RU" sz="2400" i="1" dirty="0">
                <a:solidFill>
                  <a:srgbClr val="000090"/>
                </a:solidFill>
              </a:rPr>
              <a:t>Лиц - 7 </a:t>
            </a:r>
            <a:br>
              <a:rPr lang="ru-RU" sz="2400" i="1" dirty="0">
                <a:solidFill>
                  <a:srgbClr val="000090"/>
                </a:solidFill>
              </a:rPr>
            </a:br>
            <a:r>
              <a:rPr lang="ru-RU" sz="2400" i="1" dirty="0">
                <a:solidFill>
                  <a:srgbClr val="000090"/>
                </a:solidFill>
              </a:rPr>
              <a:t>Кошек – 7*7=49 </a:t>
            </a:r>
            <a:br>
              <a:rPr lang="ru-RU" sz="2400" i="1" dirty="0">
                <a:solidFill>
                  <a:srgbClr val="000090"/>
                </a:solidFill>
              </a:rPr>
            </a:br>
            <a:r>
              <a:rPr lang="ru-RU" sz="2400" i="1" dirty="0">
                <a:solidFill>
                  <a:srgbClr val="000090"/>
                </a:solidFill>
              </a:rPr>
              <a:t>Мышей – 49*7=343 </a:t>
            </a:r>
            <a:br>
              <a:rPr lang="ru-RU" sz="2400" i="1" dirty="0">
                <a:solidFill>
                  <a:srgbClr val="000090"/>
                </a:solidFill>
              </a:rPr>
            </a:br>
            <a:r>
              <a:rPr lang="ru-RU" sz="2400" i="1" dirty="0">
                <a:solidFill>
                  <a:srgbClr val="000090"/>
                </a:solidFill>
              </a:rPr>
              <a:t>Колосьев – 343*7=2401 </a:t>
            </a:r>
            <a:br>
              <a:rPr lang="ru-RU" sz="2400" i="1" dirty="0">
                <a:solidFill>
                  <a:srgbClr val="000090"/>
                </a:solidFill>
              </a:rPr>
            </a:br>
            <a:r>
              <a:rPr lang="ru-RU" sz="2400" i="1" dirty="0">
                <a:solidFill>
                  <a:srgbClr val="000090"/>
                </a:solidFill>
              </a:rPr>
              <a:t>Ячмень – 2401*7=16807 </a:t>
            </a:r>
            <a:br>
              <a:rPr lang="ru-RU" sz="2400" i="1" dirty="0">
                <a:solidFill>
                  <a:srgbClr val="000090"/>
                </a:solidFill>
              </a:rPr>
            </a:br>
            <a:r>
              <a:rPr lang="ru-RU" sz="2400" i="1" dirty="0">
                <a:solidFill>
                  <a:srgbClr val="000090"/>
                </a:solidFill>
              </a:rPr>
              <a:t>49+343+2401+16807=19607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5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65104"/>
            <a:ext cx="8636000" cy="20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            </a:t>
            </a:r>
            <a:r>
              <a:rPr lang="ru-RU" b="1" i="1" dirty="0" smtClean="0">
                <a:solidFill>
                  <a:srgbClr val="000090"/>
                </a:solidFill>
              </a:rPr>
              <a:t> Задачи </a:t>
            </a:r>
            <a:r>
              <a:rPr lang="ru-RU" b="1" i="1" dirty="0">
                <a:solidFill>
                  <a:srgbClr val="000090"/>
                </a:solidFill>
              </a:rPr>
              <a:t>Древнего Китая</a:t>
            </a:r>
            <a:endParaRPr lang="ru-RU" i="1" dirty="0">
              <a:solidFill>
                <a:srgbClr val="000090"/>
              </a:solidFill>
            </a:endParaRPr>
          </a:p>
          <a:p>
            <a:r>
              <a:rPr lang="ru-RU" b="1" i="1" dirty="0" smtClean="0">
                <a:solidFill>
                  <a:srgbClr val="000090"/>
                </a:solidFill>
              </a:rPr>
              <a:t>           </a:t>
            </a:r>
            <a:r>
              <a:rPr lang="ru-RU" sz="4000" i="1" dirty="0" smtClean="0">
                <a:solidFill>
                  <a:srgbClr val="000090"/>
                </a:solidFill>
              </a:rPr>
              <a:t> Магический </a:t>
            </a:r>
            <a:r>
              <a:rPr lang="ru-RU" sz="4000" i="1" dirty="0">
                <a:solidFill>
                  <a:srgbClr val="000090"/>
                </a:solidFill>
              </a:rPr>
              <a:t>квадрат </a:t>
            </a:r>
            <a:endParaRPr lang="ru-RU" sz="4000" i="1" dirty="0" smtClean="0">
              <a:solidFill>
                <a:srgbClr val="00009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AAC5-115E-894F-B4D3-DA8FD0C16D9A}" type="datetime1">
              <a:rPr lang="ru-RU" smtClean="0"/>
              <a:pPr/>
              <a:t>20.05.14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50D7-610B-034D-A125-44BC1BEB5C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2808312" cy="273630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12976"/>
            <a:ext cx="288032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0090"/>
                </a:solidFill>
              </a:rPr>
              <a:t> </a:t>
            </a:r>
            <a:r>
              <a:rPr lang="ru-RU" sz="4000" dirty="0" smtClean="0">
                <a:solidFill>
                  <a:srgbClr val="000090"/>
                </a:solidFill>
              </a:rPr>
              <a:t>         </a:t>
            </a:r>
            <a:r>
              <a:rPr lang="ru-RU" sz="4000" b="1" i="1" dirty="0">
                <a:solidFill>
                  <a:srgbClr val="000090"/>
                </a:solidFill>
              </a:rPr>
              <a:t>Задачи народов Европы</a:t>
            </a:r>
            <a:endParaRPr lang="ru-RU" sz="4000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ru-RU" sz="4000" i="1" dirty="0">
                <a:solidFill>
                  <a:srgbClr val="000090"/>
                </a:solidFill>
              </a:rPr>
              <a:t>Задача монаха </a:t>
            </a:r>
            <a:r>
              <a:rPr lang="ru-RU" sz="4000" i="1" dirty="0" err="1">
                <a:solidFill>
                  <a:srgbClr val="000090"/>
                </a:solidFill>
              </a:rPr>
              <a:t>Алькуина</a:t>
            </a:r>
            <a:r>
              <a:rPr lang="ru-RU" sz="4000" i="1" dirty="0">
                <a:solidFill>
                  <a:srgbClr val="000090"/>
                </a:solidFill>
              </a:rPr>
              <a:t> о волке, козе и капусте</a:t>
            </a:r>
          </a:p>
          <a:p>
            <a:pPr marL="0" indent="0">
              <a:buNone/>
            </a:pPr>
            <a:endParaRPr lang="ru-RU" sz="40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45024"/>
            <a:ext cx="4464496" cy="2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2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0090"/>
                </a:solidFill>
              </a:rPr>
              <a:t> </a:t>
            </a:r>
            <a:r>
              <a:rPr lang="ru-RU" sz="4000" dirty="0" smtClean="0">
                <a:solidFill>
                  <a:srgbClr val="000090"/>
                </a:solidFill>
              </a:rPr>
              <a:t>         </a:t>
            </a:r>
            <a:r>
              <a:rPr lang="ru-RU" sz="4000" dirty="0"/>
              <a:t> </a:t>
            </a:r>
            <a:r>
              <a:rPr lang="ru-RU" sz="2400" b="1" i="1" dirty="0">
                <a:solidFill>
                  <a:srgbClr val="000090"/>
                </a:solidFill>
                <a:latin typeface="Times New Roman"/>
                <a:cs typeface="Times New Roman"/>
              </a:rPr>
              <a:t>Через реку надо перевезти троих: волка, козу и кочан капусты; на лодке, кроме перевозчика, может поместиться только один из трех. Как перевезти их, чтобы коза не смогла съесть капусту, а волк не смог съесть козу?</a:t>
            </a:r>
            <a:endParaRPr lang="ru-RU" sz="24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8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45024"/>
            <a:ext cx="4464496" cy="2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Сначала </a:t>
            </a:r>
            <a:r>
              <a:rPr lang="ru-RU" sz="20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надо перевезти козу, потом вернуться на берег, где остался волк с капустой, и забрать его; доставить волка на берег, где уже находится коза, высадить его там, но опять принять на борт козу. Вместе с ней приплыть на берег, где осталась капуста. Там козу высадить, капусту забрать, отвезти кочан к волку. Потом вернуться за козой и уже доставить ее на тот берег, где находятся волк и капуста.</a:t>
            </a:r>
          </a:p>
          <a:p>
            <a:pPr marL="0" indent="0">
              <a:buNone/>
            </a:pPr>
            <a:endParaRPr lang="ru-RU" sz="40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B586B7D-CBDC-1144-8B5C-DC91C6621794}" type="datetime1">
              <a:rPr lang="ru-RU">
                <a:solidFill>
                  <a:srgbClr val="898989"/>
                </a:solidFill>
              </a:rPr>
              <a:pPr/>
              <a:t>20.05.14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C43DFDB-96F3-0940-BBCD-E2F6378B8A04}" type="slidenum">
              <a:rPr lang="ru-RU">
                <a:solidFill>
                  <a:srgbClr val="898989"/>
                </a:solidFill>
              </a:rPr>
              <a:pPr/>
              <a:t>9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45024"/>
            <a:ext cx="4464496" cy="2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2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12. математика.pot</Template>
  <TotalTime>121</TotalTime>
  <Words>238</Words>
  <Application>Microsoft Macintosh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нач.школа 12. математика</vt:lpstr>
      <vt:lpstr>Час Занимательной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нач. шк. математика</dc:title>
  <dc:creator>Александрова З.В. (Aida_Alex)</dc:creator>
  <dc:description>http://aida.ucoz.ru</dc:description>
  <cp:lastModifiedBy>macmini112</cp:lastModifiedBy>
  <cp:revision>14</cp:revision>
  <dcterms:created xsi:type="dcterms:W3CDTF">2009-07-31T02:36:36Z</dcterms:created>
  <dcterms:modified xsi:type="dcterms:W3CDTF">2014-05-19T22:34:09Z</dcterms:modified>
</cp:coreProperties>
</file>