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201B3A-BA83-44AD-928D-EF64FA93451C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2A7381F-BC60-4072-B92F-E8DDE43E70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01B3A-BA83-44AD-928D-EF64FA93451C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7381F-BC60-4072-B92F-E8DDE43E7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A201B3A-BA83-44AD-928D-EF64FA93451C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A7381F-BC60-4072-B92F-E8DDE43E7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01B3A-BA83-44AD-928D-EF64FA93451C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7381F-BC60-4072-B92F-E8DDE43E7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201B3A-BA83-44AD-928D-EF64FA93451C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2A7381F-BC60-4072-B92F-E8DDE43E70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01B3A-BA83-44AD-928D-EF64FA93451C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7381F-BC60-4072-B92F-E8DDE43E7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01B3A-BA83-44AD-928D-EF64FA93451C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7381F-BC60-4072-B92F-E8DDE43E7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01B3A-BA83-44AD-928D-EF64FA93451C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7381F-BC60-4072-B92F-E8DDE43E7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201B3A-BA83-44AD-928D-EF64FA93451C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7381F-BC60-4072-B92F-E8DDE43E7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01B3A-BA83-44AD-928D-EF64FA93451C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7381F-BC60-4072-B92F-E8DDE43E7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01B3A-BA83-44AD-928D-EF64FA93451C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A7381F-BC60-4072-B92F-E8DDE43E700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A201B3A-BA83-44AD-928D-EF64FA93451C}" type="datetimeFigureOut">
              <a:rPr lang="ru-RU" smtClean="0"/>
              <a:t>09.08.2014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2A7381F-BC60-4072-B92F-E8DDE43E70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Прямая и косвенная речь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b="1" dirty="0"/>
              <a:t>1.Учитель сказал : «Ребята, быстрое чтение – очень важный навык».</a:t>
            </a:r>
          </a:p>
          <a:p>
            <a:endParaRPr lang="ru-RU" altLang="ru-RU" sz="2400" b="1" dirty="0"/>
          </a:p>
          <a:p>
            <a:r>
              <a:rPr lang="ru-RU" altLang="ru-RU" sz="2400" b="1" dirty="0"/>
              <a:t>2.Учитель сообщил нам, что быстрое чтение – очень важный навык.</a:t>
            </a:r>
          </a:p>
          <a:p>
            <a:endParaRPr lang="ru-RU" altLang="ru-RU" sz="2400" b="1" dirty="0"/>
          </a:p>
          <a:p>
            <a:r>
              <a:rPr lang="ru-RU" altLang="ru-RU" sz="2400" b="1" dirty="0"/>
              <a:t>3.По словам учителя, быстрое чтение – очень важный навык.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09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4000" dirty="0" smtClean="0"/>
              <a:t> </a:t>
            </a:r>
            <a:r>
              <a:rPr lang="ru-RU" altLang="ru-RU" sz="2700" dirty="0">
                <a:solidFill>
                  <a:srgbClr val="FF00FF"/>
                </a:solidFill>
              </a:rPr>
              <a:t>Определите в предложениях способ передачи чужой речи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b="1" dirty="0"/>
              <a:t>1.Учитель сказал : «Ребята, быстрое чтение – очень важный навык».</a:t>
            </a:r>
          </a:p>
          <a:p>
            <a:endParaRPr lang="ru-RU" altLang="ru-RU" sz="2400" b="1" dirty="0"/>
          </a:p>
          <a:p>
            <a:r>
              <a:rPr lang="ru-RU" altLang="ru-RU" sz="2400" b="1" dirty="0"/>
              <a:t>2.Учитель сообщил нам, что быстрое чтение – очень важный навык.</a:t>
            </a:r>
          </a:p>
          <a:p>
            <a:endParaRPr lang="ru-RU" altLang="ru-RU" sz="2400" b="1" dirty="0"/>
          </a:p>
          <a:p>
            <a:r>
              <a:rPr lang="ru-RU" altLang="ru-RU" sz="2400" b="1" dirty="0"/>
              <a:t>3.По словам учителя, быстрое чтение – очень важный навык.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79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altLang="ru-RU" sz="3200" b="1" dirty="0">
                <a:solidFill>
                  <a:srgbClr val="008000"/>
                </a:solidFill>
              </a:rPr>
              <a:t>Прямая речь</a:t>
            </a:r>
            <a:r>
              <a:rPr lang="ru-RU" altLang="ru-RU" sz="3200" b="1" dirty="0"/>
              <a:t> – это точная передача чужого высказывания</a:t>
            </a:r>
          </a:p>
          <a:p>
            <a:endParaRPr lang="ru-RU" altLang="ru-RU" sz="2800" b="1" dirty="0"/>
          </a:p>
          <a:p>
            <a:r>
              <a:rPr lang="ru-RU" altLang="ru-RU" sz="2800" b="1" dirty="0"/>
              <a:t>Предложения с прямой речью состоят из двух частей : слов автора и собственно чужой речи.</a:t>
            </a:r>
          </a:p>
          <a:p>
            <a:endParaRPr lang="ru-RU" altLang="ru-RU" sz="2800" b="1" dirty="0"/>
          </a:p>
          <a:p>
            <a:endParaRPr lang="ru-RU" altLang="ru-RU" sz="2800" b="1" dirty="0"/>
          </a:p>
          <a:p>
            <a:endParaRPr lang="ru-RU" altLang="ru-RU" sz="2800" b="1" dirty="0"/>
          </a:p>
          <a:p>
            <a:endParaRPr lang="ru-RU" altLang="ru-RU" sz="2800" b="1" dirty="0"/>
          </a:p>
          <a:p>
            <a:endParaRPr lang="ru-RU" altLang="ru-RU" sz="2800" b="1" dirty="0"/>
          </a:p>
          <a:p>
            <a:r>
              <a:rPr lang="ru-RU" altLang="ru-RU" sz="3200" b="1" dirty="0">
                <a:solidFill>
                  <a:srgbClr val="008000"/>
                </a:solidFill>
              </a:rPr>
              <a:t>Косвенная речь</a:t>
            </a:r>
            <a:r>
              <a:rPr lang="ru-RU" altLang="ru-RU" sz="3200" b="1" dirty="0"/>
              <a:t> – это передача чужого высказывания от лица говорящего.</a:t>
            </a:r>
          </a:p>
          <a:p>
            <a:endParaRPr lang="ru-RU" altLang="ru-RU" sz="3200" b="1" dirty="0"/>
          </a:p>
          <a:p>
            <a:r>
              <a:rPr lang="ru-RU" altLang="ru-RU" sz="2800" b="1" dirty="0"/>
              <a:t>Косвенная речь имеет форму сложноподчинённого предложения.</a:t>
            </a:r>
            <a:endParaRPr lang="ru-RU" alt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167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Оформление прямой речи на </a:t>
            </a:r>
            <a:r>
              <a:rPr lang="ru-RU" sz="4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письме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9416"/>
            <a:ext cx="7300664" cy="3835808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400" b="1" dirty="0" smtClean="0"/>
              <a:t>   1) </a:t>
            </a:r>
            <a:r>
              <a:rPr lang="ru-RU" altLang="ru-RU" sz="2400" b="1" dirty="0"/>
              <a:t>А : « П. »                             4) « П », - </a:t>
            </a:r>
            <a:r>
              <a:rPr lang="ru-RU" altLang="ru-RU" sz="2400" b="1" dirty="0" smtClean="0"/>
              <a:t>а</a:t>
            </a:r>
          </a:p>
          <a:p>
            <a:pPr marL="0" indent="0">
              <a:buNone/>
            </a:pPr>
            <a:r>
              <a:rPr lang="ru-RU" altLang="ru-RU" sz="2400" b="1" dirty="0" smtClean="0"/>
              <a:t>    2) А : « П! »                             5) « П !» - а</a:t>
            </a:r>
          </a:p>
          <a:p>
            <a:pPr marL="0" indent="0">
              <a:buNone/>
            </a:pPr>
            <a:r>
              <a:rPr lang="ru-RU" altLang="ru-RU" sz="2400" b="1" dirty="0" smtClean="0"/>
              <a:t>    3)А </a:t>
            </a:r>
            <a:r>
              <a:rPr lang="ru-RU" altLang="ru-RU" sz="2400" b="1" dirty="0"/>
              <a:t>: « П? »                            6) « П ?» - а</a:t>
            </a:r>
          </a:p>
          <a:p>
            <a:pPr>
              <a:buFontTx/>
              <a:buAutoNum type="arabicParenR" startAt="3"/>
            </a:pPr>
            <a:endParaRPr lang="ru-RU" altLang="ru-RU" sz="2400" b="1" dirty="0"/>
          </a:p>
          <a:p>
            <a:r>
              <a:rPr lang="ru-RU" altLang="ru-RU" sz="1800" b="1" dirty="0"/>
              <a:t>			</a:t>
            </a:r>
            <a:r>
              <a:rPr lang="ru-RU" altLang="ru-RU" sz="2400" b="1" dirty="0"/>
              <a:t>7)   « П, - а, - п.»</a:t>
            </a:r>
          </a:p>
          <a:p>
            <a:r>
              <a:rPr lang="ru-RU" altLang="ru-RU" sz="2400" b="1" dirty="0"/>
              <a:t>			8)   « П, - а. - П.»</a:t>
            </a:r>
          </a:p>
          <a:p>
            <a:r>
              <a:rPr lang="ru-RU" altLang="ru-RU" sz="2400" b="1" dirty="0"/>
              <a:t>			9)   « П ? – а. – П.»</a:t>
            </a:r>
          </a:p>
          <a:p>
            <a:r>
              <a:rPr lang="ru-RU" altLang="ru-RU" sz="2400" b="1" dirty="0"/>
              <a:t>			10) « П ! – а. – П.»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6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444680" cy="228640"/>
          </a:xfrm>
        </p:spPr>
        <p:txBody>
          <a:bodyPr>
            <a:normAutofit fontScale="90000"/>
          </a:bodyPr>
          <a:lstStyle/>
          <a:p>
            <a:r>
              <a:rPr lang="ru-RU" altLang="ru-RU" sz="2200" dirty="0" smtClean="0">
                <a:solidFill>
                  <a:srgbClr val="FF00FF"/>
                </a:solidFill>
              </a:rPr>
              <a:t/>
            </a:r>
            <a:br>
              <a:rPr lang="ru-RU" altLang="ru-RU" sz="2200" dirty="0" smtClean="0">
                <a:solidFill>
                  <a:srgbClr val="FF00FF"/>
                </a:solidFill>
              </a:rPr>
            </a:br>
            <a:r>
              <a:rPr lang="ru-RU" altLang="ru-RU" sz="2200" dirty="0">
                <a:solidFill>
                  <a:srgbClr val="FF00FF"/>
                </a:solidFill>
              </a:rPr>
              <a:t/>
            </a:r>
            <a:br>
              <a:rPr lang="ru-RU" altLang="ru-RU" sz="2200" dirty="0">
                <a:solidFill>
                  <a:srgbClr val="FF00FF"/>
                </a:solidFill>
              </a:rPr>
            </a:br>
            <a:r>
              <a:rPr lang="ru-RU" altLang="ru-RU" sz="2200" dirty="0" smtClean="0">
                <a:solidFill>
                  <a:srgbClr val="FF00FF"/>
                </a:solidFill>
              </a:rPr>
              <a:t/>
            </a:r>
            <a:br>
              <a:rPr lang="ru-RU" altLang="ru-RU" sz="2200" dirty="0" smtClean="0">
                <a:solidFill>
                  <a:srgbClr val="FF00FF"/>
                </a:solidFill>
              </a:rPr>
            </a:br>
            <a:r>
              <a:rPr lang="ru-RU" altLang="ru-RU" sz="2200" dirty="0">
                <a:solidFill>
                  <a:srgbClr val="FF00FF"/>
                </a:solidFill>
              </a:rPr>
              <a:t/>
            </a:r>
            <a:br>
              <a:rPr lang="ru-RU" altLang="ru-RU" sz="2200" dirty="0">
                <a:solidFill>
                  <a:srgbClr val="FF00FF"/>
                </a:solidFill>
              </a:rPr>
            </a:br>
            <a:r>
              <a:rPr lang="ru-RU" altLang="ru-RU" sz="2200" dirty="0" smtClean="0">
                <a:solidFill>
                  <a:srgbClr val="FF00FF"/>
                </a:solidFill>
              </a:rPr>
              <a:t/>
            </a:r>
            <a:br>
              <a:rPr lang="ru-RU" altLang="ru-RU" sz="2200" dirty="0" smtClean="0">
                <a:solidFill>
                  <a:srgbClr val="FF00FF"/>
                </a:solidFill>
              </a:rPr>
            </a:br>
            <a:r>
              <a:rPr lang="ru-RU" altLang="ru-RU" sz="2200" dirty="0">
                <a:solidFill>
                  <a:srgbClr val="FF00FF"/>
                </a:solidFill>
              </a:rPr>
              <a:t/>
            </a:r>
            <a:br>
              <a:rPr lang="ru-RU" altLang="ru-RU" sz="2200" dirty="0">
                <a:solidFill>
                  <a:srgbClr val="FF00FF"/>
                </a:solidFill>
              </a:rPr>
            </a:br>
            <a:r>
              <a:rPr lang="ru-RU" altLang="ru-RU" sz="2200" dirty="0" smtClean="0">
                <a:solidFill>
                  <a:srgbClr val="FF00FF"/>
                </a:solidFill>
              </a:rPr>
              <a:t> </a:t>
            </a:r>
            <a:r>
              <a:rPr lang="ru-RU" altLang="ru-RU" sz="4000" dirty="0">
                <a:solidFill>
                  <a:srgbClr val="FF00FF"/>
                </a:solidFill>
              </a:rPr>
              <a:t/>
            </a:r>
            <a:br>
              <a:rPr lang="ru-RU" altLang="ru-RU" sz="4000" dirty="0">
                <a:solidFill>
                  <a:srgbClr val="FF00FF"/>
                </a:solidFill>
              </a:rPr>
            </a:br>
            <a:r>
              <a:rPr lang="ru-RU" altLang="ru-RU" sz="4000" dirty="0">
                <a:solidFill>
                  <a:srgbClr val="FF00FF"/>
                </a:solidFill>
              </a:rPr>
              <a:t/>
            </a:r>
            <a:br>
              <a:rPr lang="ru-RU" altLang="ru-RU" sz="4000" dirty="0">
                <a:solidFill>
                  <a:srgbClr val="FF00FF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rmAutofit fontScale="92500"/>
          </a:bodyPr>
          <a:lstStyle/>
          <a:p>
            <a:r>
              <a:rPr lang="ru-RU" altLang="ru-RU" sz="2000" b="1" dirty="0">
                <a:solidFill>
                  <a:srgbClr val="FF00FF"/>
                </a:solidFill>
              </a:rPr>
              <a:t>Найдите предложения с прямой речью. Выпишите их, расставьте знаки препинания.</a:t>
            </a:r>
          </a:p>
          <a:p>
            <a:endParaRPr lang="ru-RU" altLang="ru-RU" sz="2000" b="1" dirty="0">
              <a:solidFill>
                <a:srgbClr val="FF00FF"/>
              </a:solidFill>
            </a:endParaRPr>
          </a:p>
          <a:p>
            <a:r>
              <a:rPr lang="ru-RU" altLang="ru-RU" sz="2400" b="1" dirty="0"/>
              <a:t>1.Что с вами приключилось, малыши?</a:t>
            </a:r>
          </a:p>
          <a:p>
            <a:r>
              <a:rPr lang="ru-RU" altLang="ru-RU" sz="2400" b="1" dirty="0"/>
              <a:t>2.Стой,братцы,стой кричит Мартышка погодите.</a:t>
            </a:r>
          </a:p>
          <a:p>
            <a:r>
              <a:rPr lang="ru-RU" altLang="ru-RU" sz="2400" b="1" dirty="0"/>
              <a:t>3.В.Г.Белинский писал о том что стих Пушкина благороден, изящно прост…</a:t>
            </a:r>
          </a:p>
          <a:p>
            <a:r>
              <a:rPr lang="ru-RU" altLang="ru-RU" sz="2400" b="1" dirty="0"/>
              <a:t>4.Учитель спросил ребят кто из них дежурит.</a:t>
            </a:r>
          </a:p>
          <a:p>
            <a:r>
              <a:rPr lang="ru-RU" altLang="ru-RU" sz="2400" b="1" dirty="0"/>
              <a:t>5.Сегодня спросил он начнётся олимпиада?</a:t>
            </a:r>
          </a:p>
          <a:p>
            <a:r>
              <a:rPr lang="ru-RU" altLang="ru-RU" sz="2400" b="1" dirty="0"/>
              <a:t>6.Лесничий сказал видел я на озере сегодня лебедей.</a:t>
            </a:r>
          </a:p>
          <a:p>
            <a:r>
              <a:rPr lang="ru-RU" altLang="ru-RU" sz="2400" b="1" dirty="0"/>
              <a:t>7.По мнению многих Байкал самое красивое озеро в мире.</a:t>
            </a:r>
          </a:p>
          <a:p>
            <a:r>
              <a:rPr lang="ru-RU" altLang="ru-RU" sz="2400" b="1" dirty="0"/>
              <a:t>8.Когда же мы виделись с тобой спросил Ваня.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8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ru-RU" b="1" dirty="0">
                <a:solidFill>
                  <a:srgbClr val="FF0000"/>
                </a:solidFill>
              </a:rPr>
              <a:t>Прямая речь</a:t>
            </a:r>
            <a:endParaRPr lang="ru-RU" dirty="0">
              <a:solidFill>
                <a:srgbClr val="FF0000"/>
              </a:solidFill>
            </a:endParaRPr>
          </a:p>
          <a:p>
            <a:pPr fontAlgn="base"/>
            <a:r>
              <a:rPr lang="ru-RU" b="1" dirty="0"/>
              <a:t>«Сегодня холодно,» - произнёс Борис задумчиво.</a:t>
            </a:r>
            <a:endParaRPr lang="ru-RU" dirty="0"/>
          </a:p>
          <a:p>
            <a:pPr fontAlgn="base"/>
            <a:r>
              <a:rPr lang="ru-RU" b="1" dirty="0"/>
              <a:t>Командир строгим голосом приказал: «Приведите ко мне сержанта!»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292608" lvl="1" indent="0" fontAlgn="base">
              <a:buNone/>
            </a:pPr>
            <a:r>
              <a:rPr lang="ru-RU" b="1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косвенная речь</a:t>
            </a:r>
          </a:p>
          <a:p>
            <a:pPr marL="292608" lvl="1" indent="0" fontAlgn="base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Борис задумчиво произнес, что сегодня холодно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0" indent="0" fontAlgn="base">
              <a:buNone/>
            </a:pPr>
            <a:endParaRPr lang="ru-RU" b="1" dirty="0"/>
          </a:p>
          <a:p>
            <a:pPr marL="0" indent="0" fontAlgn="base">
              <a:buNone/>
            </a:pPr>
            <a:r>
              <a:rPr lang="ru-RU" b="1" dirty="0" smtClean="0"/>
              <a:t>Командир строгим голосом сказал, чтобы к нему привели сержанта. 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20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2801</TotalTime>
  <Words>300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Прямая и косвенная речь</vt:lpstr>
      <vt:lpstr>Презентация PowerPoint</vt:lpstr>
      <vt:lpstr> Определите в предложениях способ передачи чужой речи</vt:lpstr>
      <vt:lpstr>Презентация PowerPoint</vt:lpstr>
      <vt:lpstr>Оформление прямой речи на письме</vt:lpstr>
      <vt:lpstr>        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и косвенная речь</dc:title>
  <dc:creator>Valentina</dc:creator>
  <cp:lastModifiedBy>Valentina</cp:lastModifiedBy>
  <cp:revision>4</cp:revision>
  <dcterms:created xsi:type="dcterms:W3CDTF">2014-08-09T01:56:36Z</dcterms:created>
  <dcterms:modified xsi:type="dcterms:W3CDTF">2014-08-11T00:38:12Z</dcterms:modified>
</cp:coreProperties>
</file>