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1EF58A-E256-4B6E-BF2C-E39D2ECE8012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664203-E8F2-4004-AC85-DA4808AC2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214290"/>
            <a:ext cx="5857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Агрессию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подростка -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под контроль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8" name="Picture 4" descr="C:\Users\Ольга\Desktop\aHR0cDovLzIwMDMudmVybmFkc2t5LmluZm8vd29ya3MvZzYvMDM0NzgvaW1hZ2UwMDUuZ2l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6500178" cy="4429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0694" y="5072074"/>
            <a:ext cx="36433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ru-RU" sz="1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</a:rPr>
              <a:t>Разработала: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</a:rPr>
              <a:t>педагог-психолог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</a:rPr>
              <a:t>МБОУДОД ДШИ пгт. Афипского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Georgia" pitchFamily="18" charset="0"/>
              </a:rPr>
              <a:t>Мотовилова Ольга Евгеньевна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353943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0000"/>
                  <a:satMod val="160000"/>
                </a:schemeClr>
              </a:gs>
              <a:gs pos="46000">
                <a:schemeClr val="accent3">
                  <a:tint val="86000"/>
                  <a:satMod val="160000"/>
                </a:schemeClr>
              </a:gs>
              <a:gs pos="100000">
                <a:schemeClr val="accent3">
                  <a:shade val="40000"/>
                  <a:satMod val="160000"/>
                </a:schemeClr>
              </a:gs>
            </a:gsLst>
            <a:lin ang="2700000" scaled="1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Значит взрослым важно научить ребенка самоутверждаться в неопасных для окружающих формах, признать за ними право на сильные эмоции, такие как: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гнев, ревность, обида </a:t>
            </a:r>
            <a:r>
              <a:rPr lang="ru-RU" sz="2000" b="1" dirty="0" smtClean="0">
                <a:solidFill>
                  <a:srgbClr val="0000FF"/>
                </a:solidFill>
              </a:rPr>
              <a:t>и терпеливо объяснять, как важно уметь себя контролировать и понимать, что с тобою происходит.</a:t>
            </a:r>
          </a:p>
          <a:p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Итак, агрессивное асоциальное поведение формируется не сразу, а за годы. Родители склонны замечать ненормальную детскую агрессию лишь тогда, когда она принимает открытые формы, обычно после первого привода в милицию. Нам надо быть взрослее ребенка, не обижайтесь, не драматизируйте ситуацию и не думайте, что ваши педагогические таланты и успехи оцениваются исключительно степенью послушности ребенка.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143" r="3928"/>
          <a:stretch>
            <a:fillRect/>
          </a:stretch>
        </p:blipFill>
        <p:spPr bwMode="auto">
          <a:xfrm>
            <a:off x="166298" y="4714884"/>
            <a:ext cx="2476876" cy="18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833937"/>
            <a:ext cx="2714644" cy="18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71942"/>
            <a:ext cx="2821800" cy="18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676000" cy="648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Слово «агрессивность», так прочно слилось в русском языке с агрессорами, «военщиной», что вызывает тяжелые ассоциации. Если вам так легче, назовите иначе: </a:t>
            </a:r>
          </a:p>
          <a:p>
            <a:endParaRPr lang="ru-RU" sz="2000" b="1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напористостью, 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предприимчивостью,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активностью, 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презрением к опасности, 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упорством в достижении цели. </a:t>
            </a:r>
          </a:p>
          <a:p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Возможно, под таким именем вам будет легче принять ее, признав не только неизбежность, но и полезность в социально приемлемых формах, конечно. Тогда подростку не составит труда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с вашей помощью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самодисциплинироваться,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т.е. научиться управлять своими 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желаниями и порывами.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1942"/>
            <a:ext cx="3633184" cy="257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57158" y="1000108"/>
            <a:ext cx="8572560" cy="4111526"/>
          </a:xfrm>
          <a:prstGeom prst="teardrop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</a:p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Всего Вам самого доброго!!!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30" name="Picture 6" descr="C:\Users\Ольга\Desktop\0b103287c4fea932449a210d4723a47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285860"/>
            <a:ext cx="2214578" cy="188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071934" y="357166"/>
            <a:ext cx="4857816" cy="609397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parajita" pitchFamily="34" charset="0"/>
              </a:rPr>
              <a:t>Одной из актуальных проблем, с которой обращаются преподаватели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parajita" pitchFamily="34" charset="0"/>
              </a:rPr>
              <a:t>подростка к психологу, является та, что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parajita" pitchFamily="34" charset="0"/>
              </a:rPr>
              <a:t>проявление агрессивного поведения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parajita" pitchFamily="34" charset="0"/>
              </a:rPr>
              <a:t>детей нарастает,  и сами агрессивные действия становятся более жестокими.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parajita" pitchFamily="34" charset="0"/>
              </a:rPr>
              <a:t>В то же время педагоги  и родители понимают, что агрессивность сама по себе не является одной из форм неадекватного поведения. В паре с эмоциональной энергией она часто способствует  достижению определенной цели подростка.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itchFamily="34" charset="0"/>
            </a:endParaRPr>
          </a:p>
        </p:txBody>
      </p:sp>
      <p:pic>
        <p:nvPicPr>
          <p:cNvPr id="9" name="Picture 14" descr="18546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1928826" cy="17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202114496348595_200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78632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85992"/>
            <a:ext cx="19288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0034" y="571480"/>
            <a:ext cx="8358246" cy="5632311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Действительно, агрессивностью страдают все люди.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Умеренная агрессивность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качество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скорее положительное, чем отрицательное.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Что было бы, если бы все люди оказались вдруг «беззубыми», вялыми, пассивными  и плаксивыми,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способными отстаивать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свои права, не умеющими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 кулаками,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если  в том есть необходимость,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встать за правое дело?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FF"/>
                </a:solidFill>
              </a:rPr>
              <a:t>Да, опасна чрезмерная, неуправляемая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и </a:t>
            </a:r>
            <a:r>
              <a:rPr lang="ru-RU" sz="2400" b="1" dirty="0">
                <a:solidFill>
                  <a:srgbClr val="0000FF"/>
                </a:solidFill>
              </a:rPr>
              <a:t>неконтролируемая агрессивность,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выходящая </a:t>
            </a:r>
            <a:r>
              <a:rPr lang="ru-RU" sz="2400" b="1" dirty="0">
                <a:solidFill>
                  <a:srgbClr val="0000FF"/>
                </a:solidFill>
              </a:rPr>
              <a:t>за разумные пределы.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</a:rPr>
              <a:t>Как </a:t>
            </a:r>
            <a:r>
              <a:rPr lang="ru-RU" sz="2400" b="1" i="1" dirty="0">
                <a:solidFill>
                  <a:srgbClr val="FF0000"/>
                </a:solidFill>
              </a:rPr>
              <a:t>помочь учителю найти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</a:rPr>
              <a:t>наиболее </a:t>
            </a:r>
            <a:r>
              <a:rPr lang="ru-RU" sz="2400" b="1" i="1" dirty="0">
                <a:solidFill>
                  <a:srgbClr val="FF0000"/>
                </a:solidFill>
              </a:rPr>
              <a:t>рациональный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</a:rPr>
              <a:t>путь </a:t>
            </a:r>
            <a:r>
              <a:rPr lang="ru-RU" sz="2400" b="1" i="1" dirty="0">
                <a:solidFill>
                  <a:srgbClr val="FF0000"/>
                </a:solidFill>
              </a:rPr>
              <a:t>эффективного обучения?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5608" name="Picture 8" descr="C:\Users\Ольга\Desktop\Pictures\Анимашки\mad_scientist_thinkin_a_h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14818"/>
            <a:ext cx="2055498" cy="21669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714356"/>
            <a:ext cx="5000660" cy="5324535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Опрос старшеклассников показывает,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что если появляется препятствие,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то неиспользованный «эмоциональный пар», не найдя нужного выхода,  обычно направляется по ложному пути и проявляет себя: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состоянии тревоги (30%  учащихся),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чрезмерном курении (30% учащихся),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изнурительной работе (15% учащихся),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коликах в желудке (10% учащихся).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Плохое самочувствие, боль - это,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как правило, плохое настроение.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Поэтому агрессивность надо не изживать, искоренять, а понять ее причины,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позаботиться о том, чтобы обеспечить ей надлежащие каналы для полезного приложения.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00240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714502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571876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214950"/>
            <a:ext cx="1847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7"/>
            <a:ext cx="8388000" cy="3077766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Уважаемые взрослые! </a:t>
            </a:r>
            <a:endParaRPr lang="ru-RU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Давайте </a:t>
            </a:r>
            <a:r>
              <a:rPr lang="ru-RU" b="1" dirty="0">
                <a:solidFill>
                  <a:srgbClr val="0000FF"/>
                </a:solidFill>
                <a:latin typeface="Bookman Old Style" pitchFamily="18" charset="0"/>
              </a:rPr>
              <a:t>посмотрим, кто больше всех страдает от агрессивного поведения? </a:t>
            </a: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Правильно, сам ребенок. </a:t>
            </a:r>
            <a:r>
              <a:rPr lang="ru-RU" b="1" dirty="0">
                <a:solidFill>
                  <a:srgbClr val="0000FF"/>
                </a:solidFill>
                <a:latin typeface="Bookman Old Style" pitchFamily="18" charset="0"/>
              </a:rPr>
              <a:t>Несомненно то, что очень часто проблема детской агрессивности заключается в родителях, в их чувствах и реакциях на детей. Однако не учителя, а школьные врачи констатируют: </a:t>
            </a: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сегодня </a:t>
            </a:r>
            <a:r>
              <a:rPr lang="ru-RU" b="1" dirty="0">
                <a:solidFill>
                  <a:srgbClr val="0000FF"/>
                </a:solidFill>
                <a:latin typeface="Bookman Old Style" pitchFamily="18" charset="0"/>
              </a:rPr>
              <a:t>среди детских неврозов преобладают дидактогенные, т.е. неврозы, случившиеся по вине учителей</a:t>
            </a: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. </a:t>
            </a:r>
            <a:r>
              <a:rPr lang="ru-RU" b="1" dirty="0">
                <a:solidFill>
                  <a:srgbClr val="0000FF"/>
                </a:solidFill>
                <a:latin typeface="Bookman Old Style" pitchFamily="18" charset="0"/>
              </a:rPr>
              <a:t>Сама по себе школа, говорят медики, «в невроз не вгоняет». Это вина конкретного человека - недоброго, раздраженного</a:t>
            </a: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, </a:t>
            </a:r>
            <a:r>
              <a:rPr lang="ru-RU" b="1" dirty="0">
                <a:solidFill>
                  <a:srgbClr val="0000FF"/>
                </a:solidFill>
                <a:latin typeface="Bookman Old Style" pitchFamily="18" charset="0"/>
              </a:rPr>
              <a:t>некомпетентного. 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000" t="5208" r="9615"/>
          <a:stretch>
            <a:fillRect/>
          </a:stretch>
        </p:blipFill>
        <p:spPr bwMode="auto">
          <a:xfrm>
            <a:off x="2500298" y="3571876"/>
            <a:ext cx="426011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8143932" cy="624786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Жизнь ребенку можно испортить, если учитель скажет: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«Ты - лодырь, </a:t>
            </a:r>
          </a:p>
          <a:p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лентяй,</a:t>
            </a:r>
          </a:p>
          <a:p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грязнуля, </a:t>
            </a:r>
          </a:p>
          <a:p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по тебе тюрьма плачет…», </a:t>
            </a:r>
          </a:p>
          <a:p>
            <a:endParaRPr lang="ru-RU" sz="2400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этого достаточно, чтобы больно и надолго ранить впечатлительного ученика!!! 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Ольга\Desktop\Pictures\Анимашки\0a2f967fabf03eb961eb6f71bd2b91d3.jpe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3"/>
            <a:ext cx="928694" cy="1634031"/>
          </a:xfrm>
          <a:prstGeom prst="rect">
            <a:avLst/>
          </a:prstGeom>
          <a:noFill/>
        </p:spPr>
      </p:pic>
      <p:pic>
        <p:nvPicPr>
          <p:cNvPr id="1027" name="Picture 3" descr="C:\Users\Ольга\Desktop\Pictures\Анимашки\80ea3bb33fcbbfc4b02fefb2d5d6514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71744"/>
            <a:ext cx="1885950" cy="1352550"/>
          </a:xfrm>
          <a:prstGeom prst="rect">
            <a:avLst/>
          </a:prstGeom>
          <a:noFill/>
        </p:spPr>
      </p:pic>
      <p:pic>
        <p:nvPicPr>
          <p:cNvPr id="1028" name="Picture 4" descr="C:\Users\Ольга\Desktop\Pictures\Анимашки\0a158d02e92ab92036330f86dfcb3fb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21452"/>
            <a:ext cx="1000132" cy="1426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500042"/>
            <a:ext cx="4714908" cy="5632311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Исследования показывают, что агрессивностью заражены многие учителя.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Педагогу надо помнить, что контроль над собой - самый лучший способ научить самоконтролю ребенка. </a:t>
            </a:r>
          </a:p>
          <a:p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Ослабьте вожжи, забудьте  нудное морализаторство. Это дает вам шанс  постепенно, год за годом обучить его зрелым  способам выражения гнева –</a:t>
            </a:r>
          </a:p>
          <a:p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словесным и, по возможности, мягким.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1"/>
            <a:ext cx="3314701" cy="497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4429156" cy="578619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Куда хуже ситуации с подростками, которые скрывают свои чувства, чтобы не огорчать взрослых или просто из боязни. 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Психологу </a:t>
            </a:r>
            <a:r>
              <a:rPr lang="ru-RU" sz="2000" b="1" dirty="0">
                <a:solidFill>
                  <a:srgbClr val="0000FF"/>
                </a:solidFill>
              </a:rPr>
              <a:t>хорошо известны эти трудные послушные тихие дети, которые не нашли лучшего применения своей агрессивности, как направить ее </a:t>
            </a:r>
            <a:r>
              <a:rPr lang="ru-RU" sz="2000" dirty="0" smtClean="0">
                <a:solidFill>
                  <a:srgbClr val="0000FF"/>
                </a:solidFill>
                <a:latin typeface="+mj-lt"/>
              </a:rPr>
              <a:t>на </a:t>
            </a:r>
            <a:r>
              <a:rPr lang="ru-RU" sz="2000" dirty="0">
                <a:solidFill>
                  <a:srgbClr val="0000FF"/>
                </a:solidFill>
                <a:latin typeface="+mj-lt"/>
              </a:rPr>
              <a:t>себя же самих. </a:t>
            </a:r>
            <a:endParaRPr lang="ru-RU" sz="2000" dirty="0" smtClean="0">
              <a:solidFill>
                <a:srgbClr val="0000FF"/>
              </a:solidFill>
              <a:latin typeface="+mj-lt"/>
            </a:endParaRPr>
          </a:p>
          <a:p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Они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кусают себя, бьются головой об стенку, скрежещут зубами, закусывают губу или расчесывают совершенно здоровую кожу до крови. </a:t>
            </a:r>
            <a:endParaRPr lang="ru-RU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Гнев</a:t>
            </a:r>
            <a:r>
              <a:rPr lang="ru-RU" sz="2000" b="1" dirty="0">
                <a:solidFill>
                  <a:srgbClr val="0000FF"/>
                </a:solidFill>
              </a:rPr>
              <a:t>, заполняющий их изнутри, постепенно превращается 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</a:rPr>
              <a:t>в </a:t>
            </a:r>
            <a:r>
              <a:rPr lang="ru-RU" sz="2000" b="1" dirty="0">
                <a:solidFill>
                  <a:srgbClr val="0000FF"/>
                </a:solidFill>
              </a:rPr>
              <a:t>так называемое 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пассивно-агрессивное 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поведение.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1796" y="4929198"/>
            <a:ext cx="2262204" cy="169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42"/>
            <a:ext cx="3595691" cy="239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71810"/>
            <a:ext cx="1662115" cy="215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500042"/>
            <a:ext cx="4857784" cy="59400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Ребенок действительно не осознает, что хочет выплеснуть из себя наружу злость, он просто изводит «тирана» во внешне безобидных формах: 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оттягивает время, 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</a:rPr>
              <a:t> копается, 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</a:rPr>
              <a:t> упрямится, 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</a:rPr>
              <a:t> намеренно забывает просьбы, </a:t>
            </a:r>
          </a:p>
          <a:p>
            <a:pPr>
              <a:buBlip>
                <a:blip r:embed="rId2"/>
              </a:buBlip>
            </a:pPr>
            <a:r>
              <a:rPr lang="ru-RU" sz="2000" b="1" i="1" dirty="0" smtClean="0">
                <a:solidFill>
                  <a:srgbClr val="C00000"/>
                </a:solidFill>
              </a:rPr>
              <a:t> намеренно отказывается что-то делать.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br>
              <a:rPr lang="ru-RU" sz="2000" b="1" i="1" dirty="0" smtClean="0">
                <a:solidFill>
                  <a:srgbClr val="0000FF"/>
                </a:solidFill>
              </a:rPr>
            </a:br>
            <a:endParaRPr lang="ru-RU" sz="2000" b="1" i="1" dirty="0" smtClean="0">
              <a:solidFill>
                <a:srgbClr val="0000FF"/>
              </a:solidFill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</a:rPr>
              <a:t> Далее замечаем, что в подростковом возрасте проблемы детей с подавленной агрессией усугубляются. </a:t>
            </a:r>
          </a:p>
          <a:p>
            <a:r>
              <a:rPr lang="ru-RU" sz="2000" b="1" i="1" dirty="0" smtClean="0">
                <a:solidFill>
                  <a:srgbClr val="0000FF"/>
                </a:solidFill>
              </a:rPr>
              <a:t>Их за покорность любят учителя и ненавидят сверстники. Из них не вырастают самостоятельные и независимые взрослые, наоборот, они плывут по жизни пассивно мечтательные</a:t>
            </a:r>
            <a:r>
              <a:rPr lang="ru-RU" sz="2400" b="1" i="1" dirty="0" smtClean="0">
                <a:solidFill>
                  <a:srgbClr val="0000FF"/>
                </a:solidFill>
              </a:rPr>
              <a:t>.</a:t>
            </a:r>
          </a:p>
          <a:p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32238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47FF47"/>
      </a:accent1>
      <a:accent2>
        <a:srgbClr val="00CC00"/>
      </a:accent2>
      <a:accent3>
        <a:srgbClr val="0BD0D9"/>
      </a:accent3>
      <a:accent4>
        <a:srgbClr val="47FF47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471</TotalTime>
  <Words>786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47</cp:revision>
  <dcterms:created xsi:type="dcterms:W3CDTF">2014-03-12T09:09:46Z</dcterms:created>
  <dcterms:modified xsi:type="dcterms:W3CDTF">2014-04-01T10:22:24Z</dcterms:modified>
</cp:coreProperties>
</file>