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u.wikipedia.org/wiki/%D0%A4%D0%B0%D0%B9%D0%BB:Hermann_Ebbinghaus.jp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851228"/>
            <a:ext cx="5040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Герман </a:t>
            </a:r>
            <a:r>
              <a:rPr lang="ru-RU" sz="4800" b="1" dirty="0" err="1" smtClean="0"/>
              <a:t>Эббингауз</a:t>
            </a:r>
            <a:r>
              <a:rPr lang="ru-RU" sz="4800" dirty="0" smtClean="0"/>
              <a:t> (</a:t>
            </a:r>
            <a:r>
              <a:rPr lang="ru-RU" sz="4800" b="1" dirty="0" err="1" smtClean="0"/>
              <a:t>Эббингхауз</a:t>
            </a:r>
            <a:r>
              <a:rPr lang="ru-RU" sz="4800" b="1" dirty="0" smtClean="0"/>
              <a:t>)</a:t>
            </a:r>
            <a:endParaRPr lang="ru-RU" sz="4800" b="1" dirty="0">
              <a:ln w="1905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657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документ 4"/>
          <p:cNvSpPr/>
          <p:nvPr/>
        </p:nvSpPr>
        <p:spPr>
          <a:xfrm>
            <a:off x="395536" y="260648"/>
            <a:ext cx="7560840" cy="6336704"/>
          </a:xfrm>
          <a:prstGeom prst="flowChartDocument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800" b="1" dirty="0" smtClean="0"/>
          </a:p>
          <a:p>
            <a:endParaRPr lang="ru-RU" sz="2800" b="1" dirty="0" smtClean="0"/>
          </a:p>
          <a:p>
            <a:r>
              <a:rPr lang="ru-RU" sz="2800" b="1" dirty="0" smtClean="0"/>
              <a:t>Герман </a:t>
            </a:r>
            <a:r>
              <a:rPr lang="ru-RU" sz="2800" b="1" dirty="0" err="1" smtClean="0"/>
              <a:t>Эббингауз</a:t>
            </a:r>
            <a:r>
              <a:rPr lang="ru-RU" sz="2800" dirty="0" smtClean="0"/>
              <a:t> (</a:t>
            </a:r>
            <a:r>
              <a:rPr lang="ru-RU" sz="2800" b="1" dirty="0" err="1" smtClean="0"/>
              <a:t>Эббингхауз</a:t>
            </a:r>
            <a:r>
              <a:rPr lang="ru-RU" sz="2800" b="1" dirty="0" smtClean="0"/>
              <a:t>)</a:t>
            </a:r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000" dirty="0" smtClean="0"/>
              <a:t>—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немецкий психолог-экспериментатор. </a:t>
            </a:r>
          </a:p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Занимался изучением закономерности </a:t>
            </a:r>
          </a:p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запоминания,  для чего разработал метод </a:t>
            </a:r>
          </a:p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бессмысленных слогов. </a:t>
            </a:r>
          </a:p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Основной труд — монография </a:t>
            </a:r>
            <a:r>
              <a:rPr lang="ru-RU" sz="2000" dirty="0" smtClean="0"/>
              <a:t>«О памяти».</a:t>
            </a:r>
          </a:p>
          <a:p>
            <a:endParaRPr lang="ru-RU" sz="2000" b="1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Дата рождения: </a:t>
            </a:r>
            <a:r>
              <a:rPr lang="ru-RU" sz="2000" dirty="0" smtClean="0"/>
              <a:t>24 января 1850</a:t>
            </a:r>
          </a:p>
          <a:p>
            <a:r>
              <a:rPr lang="ru-RU" sz="2000" b="1" dirty="0" smtClean="0"/>
              <a:t>Место рождения: </a:t>
            </a:r>
            <a:r>
              <a:rPr lang="ru-RU" sz="2000" dirty="0" smtClean="0"/>
              <a:t>Бармен, Германский союз</a:t>
            </a:r>
          </a:p>
          <a:p>
            <a:r>
              <a:rPr lang="ru-RU" sz="2000" b="1" dirty="0" smtClean="0"/>
              <a:t>Дата смерти:</a:t>
            </a:r>
            <a:r>
              <a:rPr lang="ru-RU" sz="2000" dirty="0" smtClean="0"/>
              <a:t> 26 февраля 1909</a:t>
            </a:r>
          </a:p>
          <a:p>
            <a:r>
              <a:rPr lang="ru-RU" sz="2000" b="1" dirty="0" smtClean="0"/>
              <a:t>Место смерти: </a:t>
            </a:r>
            <a:r>
              <a:rPr lang="ru-RU" sz="2000" dirty="0" smtClean="0"/>
              <a:t>Галле, Германская империя</a:t>
            </a:r>
          </a:p>
          <a:p>
            <a:r>
              <a:rPr lang="ru-RU" sz="2000" b="1" dirty="0" smtClean="0"/>
              <a:t>Страна:</a:t>
            </a:r>
            <a:r>
              <a:rPr lang="ru-RU" sz="2000" dirty="0" smtClean="0"/>
              <a:t> Германская империя   </a:t>
            </a:r>
          </a:p>
          <a:p>
            <a:r>
              <a:rPr lang="ru-RU" sz="2000" b="1" dirty="0" smtClean="0"/>
              <a:t>Научная сфера: </a:t>
            </a:r>
            <a:r>
              <a:rPr lang="ru-RU" sz="2000" dirty="0" smtClean="0"/>
              <a:t>Психолог</a:t>
            </a:r>
          </a:p>
          <a:p>
            <a:r>
              <a:rPr lang="ru-RU" sz="2000" b="1" dirty="0" smtClean="0"/>
              <a:t>Альма-матер:</a:t>
            </a:r>
            <a:r>
              <a:rPr lang="ru-RU" sz="2000" dirty="0" smtClean="0"/>
              <a:t> Берлинский университет</a:t>
            </a:r>
          </a:p>
          <a:p>
            <a:r>
              <a:rPr lang="ru-RU" sz="2000" b="1" dirty="0" smtClean="0"/>
              <a:t>Известные ученики: </a:t>
            </a:r>
            <a:r>
              <a:rPr lang="ru-RU" sz="2000" dirty="0" smtClean="0"/>
              <a:t>Лев </a:t>
            </a:r>
            <a:r>
              <a:rPr lang="ru-RU" sz="2000" dirty="0" err="1" smtClean="0"/>
              <a:t>Выготский</a:t>
            </a:r>
            <a:endParaRPr lang="ru-RU" sz="2000" dirty="0" smtClean="0"/>
          </a:p>
          <a:p>
            <a:r>
              <a:rPr lang="ru-RU" sz="2000" b="1" dirty="0" smtClean="0"/>
              <a:t>Известен как:</a:t>
            </a:r>
            <a:r>
              <a:rPr lang="ru-RU" sz="2000" dirty="0" smtClean="0"/>
              <a:t> Исследователь человеческой памяти</a:t>
            </a:r>
          </a:p>
          <a:p>
            <a:endParaRPr lang="ru-RU" sz="2000" dirty="0" smtClean="0"/>
          </a:p>
          <a:p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" name="Рисунок 5" descr="Hermann Ebbinghaus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0019" y="282682"/>
            <a:ext cx="2625339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699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6632"/>
            <a:ext cx="6779096" cy="648072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1700" dirty="0" smtClean="0"/>
              <a:t>Родился в семье лютеранских купцов в Бармене, в Германии. Несмотря на возражения семьи в возрасте 17 лет поступил в университет Бонна, где познакомился с основами теории психофизики. Однако его занятия прервались в 1870 в связи началом Франко-прусской войны, он поступил на военную службу в прусскую армию. Возобновил учебные занятия только через год. Получил ученую степень в 1873 году.</a:t>
            </a:r>
          </a:p>
          <a:p>
            <a:pPr algn="just"/>
            <a:endParaRPr lang="ru-RU" sz="1700" dirty="0" smtClean="0"/>
          </a:p>
          <a:p>
            <a:pPr algn="just"/>
            <a:r>
              <a:rPr lang="ru-RU" sz="1700" dirty="0" smtClean="0"/>
              <a:t>Г. </a:t>
            </a:r>
            <a:r>
              <a:rPr lang="ru-RU" sz="1700" dirty="0" err="1" smtClean="0"/>
              <a:t>Эббингауз</a:t>
            </a:r>
            <a:r>
              <a:rPr lang="ru-RU" sz="1700" dirty="0" smtClean="0"/>
              <a:t> является одним из основателей экспериментальной психологии. Все свои научные разработки он обосновывал с помощью экспериментально полученных данных. Сначала он проводил опыты на самом себе, а затем - в лабораториях. Поскольку экспериментальная психология в то время была еще совершенно не развита, </a:t>
            </a:r>
            <a:r>
              <a:rPr lang="ru-RU" sz="1700" dirty="0" err="1" smtClean="0"/>
              <a:t>Эббингаузу</a:t>
            </a:r>
            <a:r>
              <a:rPr lang="ru-RU" sz="1700" dirty="0" smtClean="0"/>
              <a:t> приходилось самостоятельно разрабатывать методы для работы.</a:t>
            </a:r>
          </a:p>
          <a:p>
            <a:pPr algn="just"/>
            <a:endParaRPr lang="ru-RU" sz="1700" dirty="0" smtClean="0"/>
          </a:p>
          <a:p>
            <a:pPr algn="just"/>
            <a:r>
              <a:rPr lang="ru-RU" sz="1700" dirty="0" smtClean="0"/>
              <a:t>Основным направлением исследований ученого было исследование проблем психологии памяти количественными методами. Он исходил из того, что количественными и экспериментальными методами можно исследовать не только элементарные психические процессы, но и такие сложные феномены, как, например, память.</a:t>
            </a:r>
          </a:p>
          <a:p>
            <a:pPr algn="just"/>
            <a:endParaRPr lang="ru-RU" sz="1700" dirty="0" smtClean="0"/>
          </a:p>
          <a:p>
            <a:pPr algn="just"/>
            <a:r>
              <a:rPr lang="ru-RU" sz="1700" dirty="0" smtClean="0"/>
              <a:t>В 1885 г. </a:t>
            </a:r>
            <a:r>
              <a:rPr lang="ru-RU" sz="1700" dirty="0" err="1" smtClean="0"/>
              <a:t>Эббингауз</a:t>
            </a:r>
            <a:r>
              <a:rPr lang="ru-RU" sz="1700" dirty="0" smtClean="0"/>
              <a:t> выпустил книгу «О памяти», где привел некоторые закономерности этого отдела психологии. Он определял память как систему, состоящую из запоминания, сохранения и воспроизведения информации в дальнейшем</a:t>
            </a:r>
            <a:r>
              <a:rPr lang="ru-RU" sz="1800" dirty="0" smtClean="0"/>
              <a:t>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6768752" cy="6048672"/>
          </a:xfrm>
        </p:spPr>
        <p:txBody>
          <a:bodyPr>
            <a:normAutofit/>
          </a:bodyPr>
          <a:lstStyle/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Основой этой работы стали эксперименты, проведенные им на себе.</a:t>
            </a:r>
          </a:p>
          <a:p>
            <a:pPr algn="just"/>
            <a:r>
              <a:rPr lang="ru-RU" sz="1600" dirty="0" smtClean="0"/>
              <a:t>Во время опытов он испробовал и просчитал время и объем заучивания, нашел закономерности забывания.</a:t>
            </a:r>
          </a:p>
          <a:p>
            <a:pPr algn="just"/>
            <a:r>
              <a:rPr lang="ru-RU" sz="1600" dirty="0" smtClean="0"/>
              <a:t>Разработав </a:t>
            </a:r>
            <a:r>
              <a:rPr lang="ru-RU" sz="1600" dirty="0" err="1" smtClean="0"/>
              <a:t>математичекие</a:t>
            </a:r>
            <a:r>
              <a:rPr lang="ru-RU" sz="1600" dirty="0" smtClean="0"/>
              <a:t> модели памяти, Г. </a:t>
            </a:r>
            <a:r>
              <a:rPr lang="ru-RU" sz="1600" dirty="0" err="1" smtClean="0"/>
              <a:t>Эббингауз</a:t>
            </a:r>
            <a:r>
              <a:rPr lang="ru-RU" sz="1600" dirty="0" smtClean="0"/>
              <a:t> стал первым, кто показал, что процессы запоминания и забывания имеют нелинейный характер</a:t>
            </a:r>
          </a:p>
          <a:p>
            <a:pPr algn="just"/>
            <a:r>
              <a:rPr lang="ru-RU" sz="1600" dirty="0" smtClean="0"/>
              <a:t> «Кривая забывания», выведенная им на основе этих опытов, является одним из основополагающих элементов психологии памяти. Она показывает, что около половины запоминаемого материала забывается в первые полчаса после заучивания, а в течение первого часа - уже около 60 % полученной информации. Постепенно скорость процесса забывания уменьшается, и через неделю в памяти находится 20 % информации, которые уже могут сохраниться надолго. </a:t>
            </a:r>
          </a:p>
          <a:p>
            <a:pPr algn="just"/>
            <a:r>
              <a:rPr lang="ru-RU" sz="1600" dirty="0" smtClean="0"/>
              <a:t>Эта кривая, наряду с кривой заучивания, в психологии является классической и часто берется за основу при отработке профессиональных навыков, а также при решении различных психологических проблем.</a:t>
            </a:r>
          </a:p>
          <a:p>
            <a:pPr algn="just"/>
            <a:r>
              <a:rPr lang="ru-RU" sz="1600" dirty="0" smtClean="0"/>
              <a:t>Осмысленный же материал запоминается несколько быстрее, кроме того, при запоминании информации, несущей конкретную смысловую нагрузку, действуют определенные эффекты и закономерности </a:t>
            </a:r>
          </a:p>
          <a:p>
            <a:pPr algn="just"/>
            <a:endParaRPr lang="ru-RU" sz="1600" dirty="0" smtClean="0"/>
          </a:p>
          <a:p>
            <a:pPr algn="just"/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632"/>
            <a:ext cx="6624736" cy="6480720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После исследований памяти </a:t>
            </a:r>
            <a:r>
              <a:rPr lang="ru-RU" sz="1600" dirty="0" err="1" smtClean="0"/>
              <a:t>Эббингауз</a:t>
            </a:r>
            <a:r>
              <a:rPr lang="ru-RU" sz="1600" dirty="0" smtClean="0"/>
              <a:t> вполне естественно перешел к изучению различных проблем педагогики</a:t>
            </a:r>
          </a:p>
          <a:p>
            <a:r>
              <a:rPr lang="ru-RU" sz="1600" dirty="0" smtClean="0"/>
              <a:t>Г. </a:t>
            </a:r>
            <a:r>
              <a:rPr lang="ru-RU" sz="1600" dirty="0" err="1" smtClean="0"/>
              <a:t>Эббингауз</a:t>
            </a:r>
            <a:r>
              <a:rPr lang="ru-RU" sz="1600" dirty="0" smtClean="0"/>
              <a:t> выпустил ряд статей, предназначенных как для педагогов и родителей, так и для детей. В этих работах он предложил ряд практических рекомендаций по улучшению качества запоминания.</a:t>
            </a:r>
          </a:p>
          <a:p>
            <a:pPr algn="just"/>
            <a:r>
              <a:rPr lang="ru-RU" sz="1600" dirty="0" smtClean="0"/>
              <a:t>В том же 1885 году получил должность профессора философии в Университете Берлина. После завершения работы по памяти, </a:t>
            </a:r>
            <a:r>
              <a:rPr lang="ru-RU" sz="1600" dirty="0" err="1" smtClean="0"/>
              <a:t>Эббингауз</a:t>
            </a:r>
            <a:r>
              <a:rPr lang="ru-RU" sz="1600" dirty="0" smtClean="0"/>
              <a:t> обратился к исследованию цветового зрения. В 1890 году вместе с врачом Артуром Кенигом (A. </a:t>
            </a:r>
            <a:r>
              <a:rPr lang="ru-RU" sz="1600" dirty="0" err="1" smtClean="0"/>
              <a:t>König</a:t>
            </a:r>
            <a:r>
              <a:rPr lang="ru-RU" sz="1600" dirty="0" smtClean="0"/>
              <a:t>) основал Журнал психологии и физиологии сенсорных органов. </a:t>
            </a:r>
          </a:p>
          <a:p>
            <a:pPr algn="just"/>
            <a:r>
              <a:rPr lang="ru-RU" sz="1600" dirty="0" smtClean="0"/>
              <a:t>В 1894 он получил должность профессора в Университете </a:t>
            </a:r>
            <a:r>
              <a:rPr lang="ru-RU" sz="1600" dirty="0" err="1" smtClean="0"/>
              <a:t>Бреслау</a:t>
            </a:r>
            <a:r>
              <a:rPr lang="ru-RU" sz="1600" dirty="0" smtClean="0"/>
              <a:t>. В результате исследования умственных способностей, которые проводил со школьниками (1897), он создал тест завершения слов. </a:t>
            </a:r>
          </a:p>
          <a:p>
            <a:pPr algn="just"/>
            <a:r>
              <a:rPr lang="ru-RU" sz="1600" dirty="0" smtClean="0"/>
              <a:t>Он был очень популярен как лектор, его чувство юмора, неформальный стиль преподавания и личное обаяние располагали к нему студентов, а также коллег. </a:t>
            </a:r>
          </a:p>
          <a:p>
            <a:pPr algn="just"/>
            <a:r>
              <a:rPr lang="ru-RU" sz="1600" dirty="0" smtClean="0"/>
              <a:t>Внес большой вклад в развитие психологии. Основал в Германии две психологические лаборатории, создал журнал, который значительно продвинул психологию в ранние годы ее формирования как самостоятельной науки. </a:t>
            </a:r>
          </a:p>
          <a:p>
            <a:pPr algn="just"/>
            <a:r>
              <a:rPr lang="ru-RU" sz="1600" dirty="0" smtClean="0"/>
              <a:t>В 1902 была опубликована его работа «Принципы психологии», принесшая ему заслуженную репутацию. В 1905 покинул </a:t>
            </a:r>
            <a:r>
              <a:rPr lang="ru-RU" sz="1600" dirty="0" err="1" smtClean="0"/>
              <a:t>Бреслау</a:t>
            </a:r>
            <a:r>
              <a:rPr lang="ru-RU" sz="1600" dirty="0" smtClean="0"/>
              <a:t> и некоторое время работал в Университете </a:t>
            </a:r>
            <a:r>
              <a:rPr lang="ru-RU" sz="1600" dirty="0" err="1" smtClean="0"/>
              <a:t>Халле</a:t>
            </a:r>
            <a:r>
              <a:rPr lang="ru-RU" sz="1600" dirty="0" smtClean="0"/>
              <a:t>, где написал популярную работу («Краткое изложение психологии», 1908). 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Умер от пневмонии в </a:t>
            </a:r>
            <a:r>
              <a:rPr lang="ru-RU" sz="1600" dirty="0" err="1" smtClean="0"/>
              <a:t>Бреслау</a:t>
            </a:r>
            <a:r>
              <a:rPr lang="ru-RU" sz="1600" dirty="0" smtClean="0"/>
              <a:t> </a:t>
            </a:r>
            <a:r>
              <a:rPr lang="ru-RU" sz="1600" dirty="0" err="1" smtClean="0"/>
              <a:t>в</a:t>
            </a:r>
            <a:r>
              <a:rPr lang="ru-RU" sz="1600" dirty="0" smtClean="0"/>
              <a:t> возрасте 59 лет.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662</Words>
  <Application>Microsoft Office PowerPoint</Application>
  <PresentationFormat>Экран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dns</cp:lastModifiedBy>
  <cp:revision>9</cp:revision>
  <dcterms:created xsi:type="dcterms:W3CDTF">2012-08-01T06:03:44Z</dcterms:created>
  <dcterms:modified xsi:type="dcterms:W3CDTF">2014-11-06T09:48:28Z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207735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