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59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FA9CF-6C2F-43B8-8C72-7F68525CCDA8}" type="datetimeFigureOut">
              <a:rPr lang="ru-RU" smtClean="0"/>
              <a:t>07.02.2012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25C9-E5CA-45B3-81AE-89ECED146F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972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FCE8BC-D7F9-43C8-8EEA-BD90FE6D527E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2883"/>
            <a:ext cx="5486727" cy="41152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F2843-49E5-4167-84A1-0181A8BBD50F}" type="slidenum">
              <a:rPr lang="ru-RU" sz="1200" smtClean="0"/>
              <a:pPr eaLnBrk="1" hangingPunct="1"/>
              <a:t>2</a:t>
            </a:fld>
            <a:endParaRPr lang="ru-RU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D9E631-7615-40F1-9841-AB1640C84815}" type="slidenum">
              <a:rPr lang="ru-RU" sz="1200" smtClean="0"/>
              <a:pPr eaLnBrk="1" hangingPunct="1"/>
              <a:t>4</a:t>
            </a:fld>
            <a:endParaRPr lang="ru-RU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668CE0-57EF-440B-A73A-21D83F1B26C9}" type="slidenum">
              <a:rPr lang="ru-RU" sz="1200" smtClean="0"/>
              <a:pPr eaLnBrk="1" hangingPunct="1"/>
              <a:t>5</a:t>
            </a:fld>
            <a:endParaRPr lang="ru-RU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68BE-9EC4-4177-80DF-D216F2D2136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1394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DEE4-A0ED-4314-9A99-2654643EE90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FD0F-8D1C-4696-A99F-36BB8E3A4C40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07.02.2012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53419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B1C64-3099-4F4A-85E7-88A09E855285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441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86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140200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Rectangle 64"/>
          <p:cNvSpPr>
            <a:spLocks noChangeArrowheads="1"/>
          </p:cNvSpPr>
          <p:nvPr/>
        </p:nvSpPr>
        <p:spPr bwMode="auto">
          <a:xfrm>
            <a:off x="1071563" y="30163"/>
            <a:ext cx="6929437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latin typeface="Arial" pitchFamily="34" charset="0"/>
                <a:ea typeface="Calibri" pitchFamily="34" charset="0"/>
                <a:cs typeface="Arial" pitchFamily="34" charset="0"/>
              </a:rPr>
              <a:t>Т</a:t>
            </a:r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ыңлый 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ашый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яза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укый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бара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бирә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утыра 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сөйли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әйтә</a:t>
            </a:r>
          </a:p>
          <a:p>
            <a:pPr algn="ctr"/>
            <a:r>
              <a:rPr lang="tt-RU" sz="4000" b="1">
                <a:latin typeface="Arial" pitchFamily="34" charset="0"/>
                <a:ea typeface="Calibri" pitchFamily="34" charset="0"/>
                <a:cs typeface="Arial" pitchFamily="34" charset="0"/>
              </a:rPr>
              <a:t> елый</a:t>
            </a:r>
            <a:endParaRPr lang="tt-RU" sz="4000" b="1"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2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nimBg="1"/>
      <p:bldP spid="1648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716463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499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50825" y="6350"/>
            <a:ext cx="85725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04704" bIns="0" anchor="ctr">
            <a:spAutoFit/>
          </a:bodyPr>
          <a:lstStyle/>
          <a:p>
            <a:pPr algn="ctr" eaLnBrk="0" hangingPunct="0"/>
            <a:r>
              <a:rPr lang="tt-RU" sz="3600" b="1" dirty="0">
                <a:solidFill>
                  <a:schemeClr val="hlink"/>
                </a:solidFill>
                <a:latin typeface="Cambria" pitchFamily="18" charset="0"/>
                <a:cs typeface="Times New Roman" pitchFamily="18" charset="0"/>
              </a:rPr>
              <a:t>Тема: фигыль + ала конструкциясе</a:t>
            </a:r>
            <a:endParaRPr lang="ru-RU" sz="3600" b="1" dirty="0">
              <a:solidFill>
                <a:schemeClr val="hlink"/>
              </a:solidFill>
              <a:latin typeface="Cambria" pitchFamily="18" charset="0"/>
              <a:cs typeface="Times New Roman" pitchFamily="18" charset="0"/>
            </a:endParaRPr>
          </a:p>
          <a:p>
            <a:pPr algn="ctr" eaLnBrk="0" hangingPunct="0"/>
            <a:endParaRPr lang="ru-RU" sz="3200" dirty="0">
              <a:solidFill>
                <a:schemeClr val="hlink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0063" y="1150938"/>
            <a:ext cx="8643937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Максат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Ф</a:t>
            </a:r>
            <a:r>
              <a:rPr lang="ru-RU" sz="3600" b="1" dirty="0" err="1">
                <a:solidFill>
                  <a:srgbClr val="FF0000"/>
                </a:solidFill>
                <a:latin typeface="Arial" pitchFamily="34" charset="0"/>
              </a:rPr>
              <a:t>игыль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</a:rPr>
              <a:t> + ала   </a:t>
            </a:r>
            <a:r>
              <a:rPr lang="ru-RU" sz="3600" b="1" dirty="0" err="1">
                <a:solidFill>
                  <a:srgbClr val="FF0000"/>
                </a:solidFill>
                <a:latin typeface="Arial" pitchFamily="34" charset="0"/>
              </a:rPr>
              <a:t>конструкциясен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tt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формалаштыру</a:t>
            </a:r>
            <a:r>
              <a:rPr lang="tt-RU" sz="3600" b="1" dirty="0">
                <a:solidFill>
                  <a:srgbClr val="FF0000"/>
                </a:solidFill>
                <a:latin typeface="Arial" pitchFamily="34" charset="0"/>
              </a:rPr>
              <a:t>.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tt-RU" sz="3600" b="1" dirty="0">
                <a:solidFill>
                  <a:srgbClr val="FF0000"/>
                </a:solidFill>
                <a:latin typeface="Arial" pitchFamily="34" charset="0"/>
              </a:rPr>
              <a:t> Бирелгән конструкция белән җөмләләр төзергә өйрәтү.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tt-RU" sz="3600" b="1" dirty="0">
                <a:solidFill>
                  <a:srgbClr val="FF0000"/>
                </a:solidFill>
                <a:latin typeface="Arial" pitchFamily="34" charset="0"/>
              </a:rPr>
              <a:t>Лексик-грамматик к</a:t>
            </a:r>
            <a:r>
              <a:rPr lang="ru-RU" sz="3600" b="1" dirty="0" err="1" smtClean="0">
                <a:solidFill>
                  <a:srgbClr val="FF0000"/>
                </a:solidFill>
                <a:latin typeface="Arial" pitchFamily="34" charset="0"/>
              </a:rPr>
              <a:t>үнекмәләрне</a:t>
            </a: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ru-RU" sz="3600" b="1" dirty="0" err="1">
                <a:solidFill>
                  <a:srgbClr val="FF0000"/>
                </a:solidFill>
                <a:latin typeface="Arial" pitchFamily="34" charset="0"/>
              </a:rPr>
              <a:t>камилләштерү</a:t>
            </a:r>
            <a:r>
              <a:rPr lang="ru-RU" sz="3600" b="1" dirty="0">
                <a:solidFill>
                  <a:srgbClr val="FF0000"/>
                </a:solidFill>
                <a:latin typeface="Arial" pitchFamily="34" charset="0"/>
              </a:rPr>
              <a:t>.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tt-RU" sz="3600" b="1" dirty="0">
                <a:solidFill>
                  <a:srgbClr val="FF0000"/>
                </a:solidFill>
                <a:latin typeface="Arial" pitchFamily="34" charset="0"/>
              </a:rPr>
              <a:t>Дуслык  һәм </a:t>
            </a:r>
            <a:r>
              <a:rPr lang="tt-RU" sz="3600" b="1" dirty="0" smtClean="0">
                <a:solidFill>
                  <a:srgbClr val="FF0000"/>
                </a:solidFill>
                <a:latin typeface="Arial" pitchFamily="34" charset="0"/>
              </a:rPr>
              <a:t>ярдәмчеллек </a:t>
            </a:r>
            <a:r>
              <a:rPr lang="tt-RU" sz="3600" b="1" dirty="0">
                <a:solidFill>
                  <a:srgbClr val="FF0000"/>
                </a:solidFill>
                <a:latin typeface="Arial" pitchFamily="34" charset="0"/>
              </a:rPr>
              <a:t>хисен тәрбияләү.</a:t>
            </a:r>
            <a:endParaRPr lang="ru-RU" sz="36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71494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 autoUpdateAnimBg="0"/>
      <p:bldP spid="8499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86200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710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19600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2643188" y="1071563"/>
            <a:ext cx="400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>
                <a:solidFill>
                  <a:srgbClr val="0000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</a:t>
            </a:r>
            <a:r>
              <a:rPr lang="tt-RU" sz="4000" b="1">
                <a:solidFill>
                  <a:srgbClr val="000066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ыңлый    ала</a:t>
            </a:r>
          </a:p>
        </p:txBody>
      </p:sp>
      <p:cxnSp>
        <p:nvCxnSpPr>
          <p:cNvPr id="6149" name="Прямая со стрелкой 13"/>
          <p:cNvCxnSpPr>
            <a:cxnSpLocks noChangeShapeType="1"/>
          </p:cNvCxnSpPr>
          <p:nvPr/>
        </p:nvCxnSpPr>
        <p:spPr bwMode="auto">
          <a:xfrm rot="5400000">
            <a:off x="2571751" y="2143125"/>
            <a:ext cx="1428750" cy="1000125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Прямая со стрелкой 15"/>
          <p:cNvCxnSpPr>
            <a:cxnSpLocks noChangeShapeType="1"/>
          </p:cNvCxnSpPr>
          <p:nvPr/>
        </p:nvCxnSpPr>
        <p:spPr bwMode="auto">
          <a:xfrm rot="16200000" flipH="1">
            <a:off x="5365750" y="2346325"/>
            <a:ext cx="1357313" cy="785813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900113" y="3429000"/>
            <a:ext cx="3243262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6825" y="3429000"/>
            <a:ext cx="3240088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FFFFFF"/>
              </a:solidFill>
            </a:endParaRPr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611188" y="3284538"/>
            <a:ext cx="378618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04704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b="1">
                <a:solidFill>
                  <a:srgbClr val="FF3300"/>
                </a:solidFill>
                <a:latin typeface="Times New Roman" pitchFamily="18" charset="0"/>
                <a:cs typeface="Arial" pitchFamily="34" charset="0"/>
              </a:rPr>
              <a:t>Хәзерге заман хикәя фигыл</a:t>
            </a:r>
            <a:r>
              <a:rPr lang="ru-RU" sz="2400" b="1">
                <a:solidFill>
                  <a:srgbClr val="FF3300"/>
                </a:solidFill>
                <a:latin typeface="Times New Roman" pitchFamily="18" charset="0"/>
                <a:cs typeface="Arial" pitchFamily="34" charset="0"/>
              </a:rPr>
              <a:t>ь</a:t>
            </a:r>
            <a:endParaRPr lang="ru-RU" sz="2400" b="1">
              <a:solidFill>
                <a:srgbClr val="E80061"/>
              </a:solidFill>
              <a:latin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4932363" y="3429000"/>
            <a:ext cx="3429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04704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Ярдәмче фигыл</a:t>
            </a:r>
            <a:r>
              <a:rPr lang="ru-RU" sz="2400" b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tt-RU" sz="2400" b="1">
                <a:solidFill>
                  <a:srgbClr val="FF33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b="1">
              <a:solidFill>
                <a:srgbClr val="FF33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3300"/>
              </a:solidFill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55" name="Прямоугольник 11"/>
          <p:cNvSpPr>
            <a:spLocks noChangeArrowheads="1"/>
          </p:cNvSpPr>
          <p:nvPr/>
        </p:nvSpPr>
        <p:spPr bwMode="auto">
          <a:xfrm>
            <a:off x="642938" y="4714875"/>
            <a:ext cx="414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Глагол настоящего времени</a:t>
            </a:r>
          </a:p>
        </p:txBody>
      </p:sp>
      <p:sp>
        <p:nvSpPr>
          <p:cNvPr id="6156" name="Прямоугольник 12"/>
          <p:cNvSpPr>
            <a:spLocks noChangeArrowheads="1"/>
          </p:cNvSpPr>
          <p:nvPr/>
        </p:nvSpPr>
        <p:spPr bwMode="auto">
          <a:xfrm>
            <a:off x="4857750" y="4714875"/>
            <a:ext cx="3621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Вспомогательный глагол</a:t>
            </a:r>
          </a:p>
        </p:txBody>
      </p:sp>
    </p:spTree>
    <p:extLst>
      <p:ext uri="{BB962C8B-B14F-4D97-AF65-F5344CB8AC3E}">
        <p14:creationId xmlns:p14="http://schemas.microsoft.com/office/powerpoint/2010/main" val="1436359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9" grpId="0" animBg="1" autoUpdateAnimBg="0"/>
      <p:bldP spid="217100" grpId="0" animBg="1" autoUpdateAnimBg="0"/>
      <p:bldP spid="6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19600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0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86200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928688"/>
            <a:ext cx="2286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14750"/>
            <a:ext cx="28273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928688"/>
            <a:ext cx="2286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786188"/>
            <a:ext cx="28273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857250" y="0"/>
            <a:ext cx="2500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2000" b="1">
                <a:latin typeface="Arial" pitchFamily="34" charset="0"/>
                <a:ea typeface="Calibri" pitchFamily="34" charset="0"/>
                <a:cs typeface="Arial" pitchFamily="34" charset="0"/>
              </a:rPr>
              <a:t> кыз нишли?</a:t>
            </a:r>
            <a:endParaRPr lang="tt-RU" sz="2000" b="1">
              <a:ea typeface="Calibri" pitchFamily="34" charset="0"/>
              <a:cs typeface="Arial" pitchFamily="34" charset="0"/>
            </a:endParaRP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286375" y="0"/>
            <a:ext cx="314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2000" b="1">
                <a:latin typeface="Arial" pitchFamily="34" charset="0"/>
                <a:ea typeface="Calibri" pitchFamily="34" charset="0"/>
                <a:cs typeface="Arial" pitchFamily="34" charset="0"/>
              </a:rPr>
              <a:t> кыз нишли ала?</a:t>
            </a:r>
            <a:endParaRPr lang="tt-RU" sz="2000" b="1">
              <a:ea typeface="Calibri" pitchFamily="34" charset="0"/>
              <a:cs typeface="Arial" pitchFamily="34" charset="0"/>
            </a:endParaRPr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1071563" y="500063"/>
            <a:ext cx="200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800" i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1800" i="1">
                <a:latin typeface="Arial" pitchFamily="34" charset="0"/>
                <a:ea typeface="Calibri" pitchFamily="34" charset="0"/>
                <a:cs typeface="Arial" pitchFamily="34" charset="0"/>
              </a:rPr>
              <a:t> кыз яза.</a:t>
            </a:r>
            <a:endParaRPr lang="tt-RU" sz="1800" i="1">
              <a:ea typeface="Calibri" pitchFamily="34" charset="0"/>
              <a:cs typeface="Arial" pitchFamily="34" charset="0"/>
            </a:endParaRP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5929313" y="500063"/>
            <a:ext cx="200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800" i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1800" i="1">
                <a:latin typeface="Arial" pitchFamily="34" charset="0"/>
                <a:ea typeface="Calibri" pitchFamily="34" charset="0"/>
                <a:cs typeface="Arial" pitchFamily="34" charset="0"/>
              </a:rPr>
              <a:t> кыз яза ала</a:t>
            </a:r>
            <a:r>
              <a:rPr lang="tt-RU" sz="140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lang="tt-RU">
              <a:ea typeface="Calibri" pitchFamily="34" charset="0"/>
              <a:cs typeface="Arial" pitchFamily="34" charset="0"/>
            </a:endParaRP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571500" y="5857875"/>
            <a:ext cx="3214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2000" b="1">
                <a:latin typeface="Arial" pitchFamily="34" charset="0"/>
                <a:ea typeface="Calibri" pitchFamily="34" charset="0"/>
                <a:cs typeface="Arial" pitchFamily="34" charset="0"/>
              </a:rPr>
              <a:t> малай нишли?</a:t>
            </a:r>
            <a:endParaRPr lang="tt-RU" sz="2000" b="1">
              <a:ea typeface="Calibri" pitchFamily="34" charset="0"/>
              <a:cs typeface="Arial" pitchFamily="34" charset="0"/>
            </a:endParaRP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5286375" y="5857875"/>
            <a:ext cx="335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2000" b="1">
                <a:latin typeface="Arial" pitchFamily="34" charset="0"/>
                <a:ea typeface="Calibri" pitchFamily="34" charset="0"/>
                <a:cs typeface="Arial" pitchFamily="34" charset="0"/>
              </a:rPr>
              <a:t> малай нишли ала?</a:t>
            </a:r>
            <a:endParaRPr lang="tt-RU" sz="2000" b="1">
              <a:ea typeface="Calibri" pitchFamily="34" charset="0"/>
              <a:cs typeface="Arial" pitchFamily="34" charset="0"/>
            </a:endParaRPr>
          </a:p>
        </p:txBody>
      </p:sp>
      <p:sp>
        <p:nvSpPr>
          <p:cNvPr id="7182" name="Прямоугольник 14"/>
          <p:cNvSpPr>
            <a:spLocks noChangeArrowheads="1"/>
          </p:cNvSpPr>
          <p:nvPr/>
        </p:nvSpPr>
        <p:spPr bwMode="auto">
          <a:xfrm>
            <a:off x="5572125" y="6215063"/>
            <a:ext cx="2714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i="1">
                <a:latin typeface="Arial" pitchFamily="34" charset="0"/>
                <a:cs typeface="Arial" pitchFamily="34" charset="0"/>
              </a:rPr>
              <a:t>Бу</a:t>
            </a:r>
            <a:r>
              <a:rPr lang="tt-RU" sz="1800" i="1">
                <a:latin typeface="Arial" pitchFamily="34" charset="0"/>
                <a:cs typeface="Arial" pitchFamily="34" charset="0"/>
              </a:rPr>
              <a:t> малай уйный  ала</a:t>
            </a:r>
            <a:endParaRPr lang="ru-RU" sz="1800" i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Прямоугольник 15"/>
          <p:cNvSpPr>
            <a:spLocks noChangeArrowheads="1"/>
          </p:cNvSpPr>
          <p:nvPr/>
        </p:nvSpPr>
        <p:spPr bwMode="auto">
          <a:xfrm>
            <a:off x="928688" y="62150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i="1">
                <a:latin typeface="Arial" pitchFamily="34" charset="0"/>
                <a:cs typeface="Arial" pitchFamily="34" charset="0"/>
              </a:rPr>
              <a:t>Бу</a:t>
            </a:r>
            <a:r>
              <a:rPr lang="tt-RU" sz="1800" i="1">
                <a:latin typeface="Arial" pitchFamily="34" charset="0"/>
                <a:cs typeface="Arial" pitchFamily="34" charset="0"/>
              </a:rPr>
              <a:t> малай уйный</a:t>
            </a:r>
            <a:endParaRPr lang="ru-RU" sz="1800" i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416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71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71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71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 autoUpdateAnimBg="0"/>
      <p:bldP spid="106502" grpId="0" animBg="1" autoUpdateAnimBg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54" name="AutoShape 1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19600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055" name="AutoShape 1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86200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123"/>
          <p:cNvSpPr>
            <a:spLocks noChangeArrowheads="1"/>
          </p:cNvSpPr>
          <p:nvPr/>
        </p:nvSpPr>
        <p:spPr bwMode="auto">
          <a:xfrm>
            <a:off x="468313" y="1700213"/>
            <a:ext cx="8351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i="1"/>
              <a:t>  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71500"/>
            <a:ext cx="91440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sz="40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ru-RU" sz="4000" dirty="0" err="1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Бу</a:t>
            </a:r>
            <a:r>
              <a:rPr lang="tt-RU" sz="4000" dirty="0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Антон. Ул бишенче сыйныфта укый. Ул акыллы малай.</a:t>
            </a:r>
          </a:p>
          <a:p>
            <a:pPr eaLnBrk="0" hangingPunct="0"/>
            <a:r>
              <a:rPr lang="tt-RU" sz="4000" dirty="0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	Антон, теләсә нинди, эшләр эшли ала. Ул кибеттән ипи-сөт алып кайта ала. Чишмәдән су алып кайта ала. Буш вакытта әбисенә булыша ала, кызыклы китап укый ала, тузан суырта ала, идән себерә ала.</a:t>
            </a:r>
            <a:endParaRPr lang="ru-RU" sz="4000" dirty="0">
              <a:solidFill>
                <a:schemeClr val="bg2"/>
              </a:solidFill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tt-RU" sz="4000" dirty="0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Тагын әллә нәрсәләр эшли ала...</a:t>
            </a:r>
            <a:endParaRPr lang="tt-RU" sz="4000" dirty="0">
              <a:solidFill>
                <a:schemeClr val="bg2"/>
              </a:solidFill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882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54" grpId="0" animBg="1" autoUpdateAnimBg="0"/>
      <p:bldP spid="4005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9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886200" y="6629400"/>
            <a:ext cx="457200" cy="228600"/>
          </a:xfrm>
          <a:prstGeom prst="actionButtonBackPrevious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710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19600" y="6629400"/>
            <a:ext cx="457200" cy="228600"/>
          </a:xfrm>
          <a:prstGeom prst="actionButtonForwardNext">
            <a:avLst/>
          </a:prstGeom>
          <a:gradFill rotWithShape="0">
            <a:gsLst>
              <a:gs pos="0">
                <a:srgbClr val="008080"/>
              </a:gs>
              <a:gs pos="50000">
                <a:srgbClr val="A7D3D3"/>
              </a:gs>
              <a:gs pos="100000">
                <a:srgbClr val="00808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>
            <a:off x="2643188" y="1071563"/>
            <a:ext cx="4000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</a:t>
            </a:r>
            <a:r>
              <a:rPr lang="tt-RU" sz="4000" b="1">
                <a:solidFill>
                  <a:schemeClr val="bg2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ыңлый    ала</a:t>
            </a:r>
          </a:p>
        </p:txBody>
      </p:sp>
      <p:cxnSp>
        <p:nvCxnSpPr>
          <p:cNvPr id="6149" name="Прямая со стрелкой 13"/>
          <p:cNvCxnSpPr>
            <a:cxnSpLocks noChangeShapeType="1"/>
          </p:cNvCxnSpPr>
          <p:nvPr/>
        </p:nvCxnSpPr>
        <p:spPr bwMode="auto">
          <a:xfrm rot="5400000">
            <a:off x="2571751" y="2143125"/>
            <a:ext cx="1428750" cy="1000125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0" name="Прямая со стрелкой 15"/>
          <p:cNvCxnSpPr>
            <a:cxnSpLocks noChangeShapeType="1"/>
          </p:cNvCxnSpPr>
          <p:nvPr/>
        </p:nvCxnSpPr>
        <p:spPr bwMode="auto">
          <a:xfrm rot="16200000" flipH="1">
            <a:off x="5365750" y="2346325"/>
            <a:ext cx="1357313" cy="785813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900113" y="3429000"/>
            <a:ext cx="3243262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76825" y="3429000"/>
            <a:ext cx="3240088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611188" y="3284538"/>
            <a:ext cx="378618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04704" bIns="0" anchor="ctr">
            <a:spAutoFit/>
          </a:bodyPr>
          <a:lstStyle/>
          <a:p>
            <a:pPr algn="ctr" eaLnBrk="0" hangingPunct="0"/>
            <a:r>
              <a:rPr lang="tt-RU" b="1">
                <a:solidFill>
                  <a:schemeClr val="hlink"/>
                </a:solidFill>
                <a:cs typeface="Arial" pitchFamily="34" charset="0"/>
              </a:rPr>
              <a:t>Хәзерге заман хикәя фигыл</a:t>
            </a:r>
            <a:r>
              <a:rPr lang="ru-RU" b="1">
                <a:solidFill>
                  <a:schemeClr val="hlink"/>
                </a:solidFill>
                <a:cs typeface="Arial" pitchFamily="34" charset="0"/>
              </a:rPr>
              <a:t>ь</a:t>
            </a:r>
            <a:endParaRPr lang="ru-RU" b="1">
              <a:solidFill>
                <a:srgbClr val="E80061"/>
              </a:solidFill>
              <a:cs typeface="Arial" pitchFamily="34" charset="0"/>
            </a:endParaRPr>
          </a:p>
          <a:p>
            <a:pPr eaLnBrk="0" hangingPunct="0"/>
            <a:endParaRPr lang="ru-RU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4932363" y="3429000"/>
            <a:ext cx="34290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04704" bIns="0" anchor="ctr">
            <a:spAutoFit/>
          </a:bodyPr>
          <a:lstStyle/>
          <a:p>
            <a:pPr algn="ctr" eaLnBrk="0" hangingPunct="0"/>
            <a:r>
              <a:rPr lang="tt-RU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Ярдәмче фигыл</a:t>
            </a:r>
            <a:r>
              <a:rPr lang="ru-RU" b="1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ь</a:t>
            </a:r>
            <a:r>
              <a:rPr lang="tt-RU" b="1">
                <a:solidFill>
                  <a:schemeClr val="hlin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b="1">
              <a:solidFill>
                <a:schemeClr val="hlin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hangingPunct="0"/>
            <a:endParaRPr lang="ru-RU">
              <a:solidFill>
                <a:schemeClr val="hlink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155" name="Прямоугольник 11"/>
          <p:cNvSpPr>
            <a:spLocks noChangeArrowheads="1"/>
          </p:cNvSpPr>
          <p:nvPr/>
        </p:nvSpPr>
        <p:spPr bwMode="auto">
          <a:xfrm>
            <a:off x="642938" y="4714875"/>
            <a:ext cx="414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Глагол настоящего времени</a:t>
            </a:r>
          </a:p>
        </p:txBody>
      </p:sp>
      <p:sp>
        <p:nvSpPr>
          <p:cNvPr id="6156" name="Прямоугольник 12"/>
          <p:cNvSpPr>
            <a:spLocks noChangeArrowheads="1"/>
          </p:cNvSpPr>
          <p:nvPr/>
        </p:nvSpPr>
        <p:spPr bwMode="auto">
          <a:xfrm>
            <a:off x="4857750" y="4714875"/>
            <a:ext cx="3621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000" b="1" i="1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Вспомогательный глагол</a:t>
            </a:r>
          </a:p>
        </p:txBody>
      </p:sp>
    </p:spTree>
    <p:extLst>
      <p:ext uri="{BB962C8B-B14F-4D97-AF65-F5344CB8AC3E}">
        <p14:creationId xmlns:p14="http://schemas.microsoft.com/office/powerpoint/2010/main" val="14363599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7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9" grpId="0" animBg="1" autoUpdateAnimBg="0"/>
      <p:bldP spid="217100" grpId="0" animBg="1" autoUpdateAnimBg="0"/>
      <p:bldP spid="6148" grpId="0"/>
      <p:bldP spid="17" grpId="0" animBg="1"/>
      <p:bldP spid="18" grpId="0" animBg="1"/>
      <p:bldP spid="6153" grpId="0"/>
      <p:bldP spid="6154" grpId="0"/>
      <p:bldP spid="6155" grpId="0"/>
      <p:bldP spid="6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827584" y="-1755576"/>
            <a:ext cx="7560840" cy="8208911"/>
          </a:xfrm>
        </p:spPr>
        <p:txBody>
          <a:bodyPr/>
          <a:lstStyle/>
          <a:p>
            <a:r>
              <a:rPr lang="tt-RU" dirty="0" smtClean="0"/>
              <a:t/>
            </a:r>
            <a:br>
              <a:rPr lang="tt-RU" dirty="0" smtClean="0"/>
            </a:br>
            <a:r>
              <a:rPr lang="tt-RU" dirty="0" smtClean="0"/>
              <a:t>ипи,сөт алып кайта ала</a:t>
            </a:r>
            <a:br>
              <a:rPr lang="tt-RU" dirty="0" smtClean="0"/>
            </a:br>
            <a:r>
              <a:rPr lang="tt-RU" dirty="0" smtClean="0"/>
              <a:t>су алып кайта ала</a:t>
            </a:r>
            <a:br>
              <a:rPr lang="tt-RU" dirty="0" smtClean="0"/>
            </a:br>
            <a:r>
              <a:rPr lang="tt-RU" dirty="0" smtClean="0"/>
              <a:t>китап укый ала </a:t>
            </a:r>
            <a:br>
              <a:rPr lang="tt-RU" dirty="0" smtClean="0"/>
            </a:br>
            <a:r>
              <a:rPr lang="tt-RU" dirty="0" smtClean="0"/>
              <a:t>булыша ала</a:t>
            </a:r>
            <a:br>
              <a:rPr lang="tt-RU" dirty="0" smtClean="0"/>
            </a:br>
            <a:r>
              <a:rPr lang="tt-RU" dirty="0" smtClean="0"/>
              <a:t>тузан суырта ала</a:t>
            </a:r>
            <a:br>
              <a:rPr lang="tt-RU" dirty="0" smtClean="0"/>
            </a:br>
            <a:r>
              <a:rPr lang="tt-RU" dirty="0" smtClean="0"/>
              <a:t>идән себерә ала</a:t>
            </a:r>
            <a:br>
              <a:rPr lang="tt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2839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2_Океа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9">
        <a:dk1>
          <a:srgbClr val="FFCC00"/>
        </a:dk1>
        <a:lt1>
          <a:srgbClr val="FFFFCC"/>
        </a:lt1>
        <a:dk2>
          <a:srgbClr val="CC00FF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E2AAFF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0">
        <a:dk1>
          <a:srgbClr val="FFCC00"/>
        </a:dk1>
        <a:lt1>
          <a:srgbClr val="FFFFCC"/>
        </a:lt1>
        <a:dk2>
          <a:srgbClr val="66FFFF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B8FFFF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1">
        <a:dk1>
          <a:srgbClr val="FFCC00"/>
        </a:dk1>
        <a:lt1>
          <a:srgbClr val="FFFFCC"/>
        </a:lt1>
        <a:dk2>
          <a:srgbClr val="CCFFCC"/>
        </a:dk2>
        <a:lt2>
          <a:srgbClr val="00CC00"/>
        </a:lt2>
        <a:accent1>
          <a:srgbClr val="3333FF"/>
        </a:accent1>
        <a:accent2>
          <a:srgbClr val="3333CC"/>
        </a:accent2>
        <a:accent3>
          <a:srgbClr val="E2FFE2"/>
        </a:accent3>
        <a:accent4>
          <a:srgbClr val="DADAAE"/>
        </a:accent4>
        <a:accent5>
          <a:srgbClr val="ADADFF"/>
        </a:accent5>
        <a:accent6>
          <a:srgbClr val="2D2DB9"/>
        </a:accent6>
        <a:hlink>
          <a:srgbClr val="00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12">
        <a:dk1>
          <a:srgbClr val="FFCC00"/>
        </a:dk1>
        <a:lt1>
          <a:srgbClr val="F8F8F8"/>
        </a:lt1>
        <a:dk2>
          <a:srgbClr val="666699"/>
        </a:dk2>
        <a:lt2>
          <a:srgbClr val="6666FF"/>
        </a:lt2>
        <a:accent1>
          <a:srgbClr val="669900"/>
        </a:accent1>
        <a:accent2>
          <a:srgbClr val="006600"/>
        </a:accent2>
        <a:accent3>
          <a:srgbClr val="B8B8CA"/>
        </a:accent3>
        <a:accent4>
          <a:srgbClr val="D4D4D4"/>
        </a:accent4>
        <a:accent5>
          <a:srgbClr val="B8CAAA"/>
        </a:accent5>
        <a:accent6>
          <a:srgbClr val="005C00"/>
        </a:accent6>
        <a:hlink>
          <a:srgbClr val="0099FF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124</Words>
  <Application>Microsoft Office PowerPoint</Application>
  <PresentationFormat>Экран (4:3)</PresentationFormat>
  <Paragraphs>43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2_Океан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ипи,сөт алып кайта ала су алып кайта ала китап укый ала  булыша ала тузан суырта ала идән себерә ала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Галия</dc:creator>
  <cp:lastModifiedBy>Галия</cp:lastModifiedBy>
  <cp:revision>3</cp:revision>
  <dcterms:created xsi:type="dcterms:W3CDTF">2012-02-04T08:12:44Z</dcterms:created>
  <dcterms:modified xsi:type="dcterms:W3CDTF">2012-02-07T13:30:38Z</dcterms:modified>
</cp:coreProperties>
</file>