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57" r:id="rId3"/>
    <p:sldId id="282" r:id="rId4"/>
    <p:sldId id="280" r:id="rId5"/>
    <p:sldId id="293" r:id="rId6"/>
    <p:sldId id="258" r:id="rId7"/>
    <p:sldId id="273" r:id="rId8"/>
    <p:sldId id="259" r:id="rId9"/>
    <p:sldId id="284" r:id="rId10"/>
    <p:sldId id="285" r:id="rId11"/>
    <p:sldId id="287" r:id="rId12"/>
    <p:sldId id="288" r:id="rId13"/>
    <p:sldId id="261" r:id="rId14"/>
    <p:sldId id="289" r:id="rId15"/>
    <p:sldId id="290" r:id="rId16"/>
    <p:sldId id="291" r:id="rId17"/>
    <p:sldId id="292" r:id="rId18"/>
    <p:sldId id="270" r:id="rId19"/>
    <p:sldId id="29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B03E-390E-4B48-A7F6-2432D335DDB9}" type="datetimeFigureOut">
              <a:rPr lang="ru-RU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77FF5-1650-4532-A015-A530EE320A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49E8F-7DB1-480A-8FF5-80E8A5B794BC}" type="datetimeFigureOut">
              <a:rPr lang="ru-RU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B34C-8222-4FD1-B9F1-932014BC5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E21E-4EB7-4DA6-8A4A-C62BEBB9754D}" type="datetimeFigureOut">
              <a:rPr lang="ru-RU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A08F0-14D1-4BB4-895D-802B65A288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9679-5B72-4E35-9E53-F4963F78B268}" type="datetimeFigureOut">
              <a:rPr lang="ru-RU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5878-07A0-4E8A-BDAB-3BA1438372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88818-C06E-4462-92F9-A43D20BD7372}" type="datetimeFigureOut">
              <a:rPr lang="ru-RU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F38F1-DE1D-4D5F-A617-1F4AB3B78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7837C-0FF4-4697-92D5-822497D1E1B4}" type="datetimeFigureOut">
              <a:rPr lang="ru-RU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BF003-49D2-4F55-BBCD-F9BC80AB2F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DE753-1500-4E55-A3AD-AFCCB0DDED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45765-DECD-49DD-83B4-B981CDD5B886}" type="datetimeFigureOut">
              <a:rPr lang="ru-RU"/>
              <a:pPr>
                <a:defRPr/>
              </a:pPr>
              <a:t>29.01.2012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281E-D6C8-4359-ADAC-3290C63A002B}" type="datetimeFigureOut">
              <a:rPr lang="ru-RU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09651-F427-4DFC-9624-47E83CF43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F4B4F-51C9-4482-B71A-F4A6A7AF8856}" type="datetimeFigureOut">
              <a:rPr lang="ru-RU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B506-94FF-488A-A84E-ACD9077E4F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C08D-53DD-4BB0-A0A3-A8BFEFAC808C}" type="datetimeFigureOut">
              <a:rPr lang="ru-RU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0337A-031F-48DF-9ABA-0617E58638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9EA44-6926-439A-B4FD-15A3C4129AD3}" type="datetimeFigureOut">
              <a:rPr lang="ru-RU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DAA1B-FF24-44C2-94F6-B56571DB4A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E426C20-E154-415C-B38D-8F9ABA1A51F1}" type="datetimeFigureOut">
              <a:rPr lang="ru-RU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DB42114-1AB5-424C-B754-C544A827E4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sz="3800" smtClean="0">
                <a:ln>
                  <a:noFill/>
                </a:ln>
                <a:effectLst/>
              </a:rPr>
              <a:t>                            </a:t>
            </a:r>
            <a:r>
              <a:rPr lang="ru-RU" sz="3800" b="1" smtClean="0">
                <a:ln>
                  <a:noFill/>
                </a:ln>
                <a:effectLst/>
              </a:rPr>
              <a:t>Урок </a:t>
            </a:r>
            <a:br>
              <a:rPr lang="ru-RU" sz="3800" b="1" smtClean="0">
                <a:ln>
                  <a:noFill/>
                </a:ln>
                <a:effectLst/>
              </a:rPr>
            </a:br>
            <a:r>
              <a:rPr lang="ru-RU" sz="3800" b="1" smtClean="0">
                <a:ln>
                  <a:noFill/>
                </a:ln>
                <a:effectLst/>
              </a:rPr>
              <a:t>                  развития речи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/>
              <a:t>                     Публичное выступление </a:t>
            </a:r>
          </a:p>
          <a:p>
            <a:pPr>
              <a:buFont typeface="Wingdings 2" pitchFamily="18" charset="2"/>
              <a:buNone/>
            </a:pPr>
            <a:r>
              <a:rPr lang="ru-RU" b="1" smtClean="0"/>
              <a:t>                     о произведениях </a:t>
            </a:r>
          </a:p>
          <a:p>
            <a:pPr>
              <a:buFont typeface="Wingdings 2" pitchFamily="18" charset="2"/>
              <a:buNone/>
            </a:pPr>
            <a:r>
              <a:rPr lang="ru-RU" b="1" smtClean="0"/>
              <a:t>                     народного промысла</a:t>
            </a: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573463"/>
            <a:ext cx="288131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6" descr="хохлом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573463"/>
            <a:ext cx="2447925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2" descr="C:\Documents and Settings\Admin\Рабочий стол\1116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33375"/>
            <a:ext cx="2463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3" descr="C:\Documents and Settings\Admin\Рабочий стол\37d915a340e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20161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8424862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Кружевоплетение.</a:t>
            </a:r>
            <a:endParaRPr lang="ru-RU"/>
          </a:p>
        </p:txBody>
      </p:sp>
      <p:pic>
        <p:nvPicPr>
          <p:cNvPr id="22530" name="Содержимое 4" descr="4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357313"/>
            <a:ext cx="2500312" cy="2344737"/>
          </a:xfrm>
        </p:spPr>
      </p:pic>
      <p:sp>
        <p:nvSpPr>
          <p:cNvPr id="22531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ru-RU" b="1" smtClean="0"/>
              <a:t>Вологодское кружево</a:t>
            </a:r>
            <a:r>
              <a:rPr lang="ru-RU" smtClean="0"/>
              <a:t> – самое известное, оно выплетается там с 1820 года. Особое внимание уделяется штучным изделиям: знаменитым воротникам, пелеринам, шарфам, перчаткам, салфеткам. </a:t>
            </a:r>
          </a:p>
        </p:txBody>
      </p:sp>
      <p:pic>
        <p:nvPicPr>
          <p:cNvPr id="22532" name="Picture 2" descr="C:\Documents and Settings\user\Рабочий стол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3929063"/>
            <a:ext cx="21685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круже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08050"/>
            <a:ext cx="35290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8" descr="кружево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549275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Роспись по дереву.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Хохломская роспись </a:t>
            </a:r>
            <a:r>
              <a:rPr lang="ru-RU" dirty="0" smtClean="0"/>
              <a:t>возникла в 17 веке (Нижегородской области). Выполненную черным и красным (а также, изредка, зелёным, жёлтым) цветом по золотистому фону</a:t>
            </a:r>
            <a:endParaRPr lang="ru-RU" dirty="0"/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2143125"/>
            <a:ext cx="4059237" cy="293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хохл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52513"/>
            <a:ext cx="37433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6" descr="хохлом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125538"/>
            <a:ext cx="38100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хохл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74688"/>
            <a:ext cx="7561262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ChangeArrowheads="1"/>
          </p:cNvSpPr>
          <p:nvPr/>
        </p:nvSpPr>
        <p:spPr bwMode="auto">
          <a:xfrm>
            <a:off x="323850" y="404813"/>
            <a:ext cx="8208963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r>
              <a:rPr lang="ru-RU" sz="4400"/>
              <a:t>Хохлома</a:t>
            </a:r>
          </a:p>
          <a:p>
            <a:pPr marL="342900" indent="-342900" algn="ctr"/>
            <a:endParaRPr lang="ru-RU" sz="4400"/>
          </a:p>
          <a:p>
            <a:pPr marL="342900" indent="-342900" algn="ctr"/>
            <a:endParaRPr lang="ru-RU" sz="4400"/>
          </a:p>
          <a:p>
            <a:pPr marL="342900" indent="-342900" algn="ctr"/>
            <a:r>
              <a:rPr lang="ru-RU" sz="4400"/>
              <a:t>I вариант – село Хохлома.</a:t>
            </a:r>
            <a:br>
              <a:rPr lang="ru-RU" sz="4400"/>
            </a:br>
            <a:r>
              <a:rPr lang="ru-RU" sz="4400"/>
              <a:t>II вариант - изделия, которые делают мастера.</a:t>
            </a:r>
            <a:br>
              <a:rPr lang="ru-RU" sz="4400"/>
            </a:br>
            <a:r>
              <a:rPr lang="ru-RU" sz="4400"/>
              <a:t>III вариант - народный промысел.</a:t>
            </a:r>
          </a:p>
          <a:p>
            <a:pPr marL="342900" indent="-342900" algn="ctr"/>
            <a:endParaRPr lang="ru-RU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0" y="404813"/>
            <a:ext cx="8840788" cy="6048375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i="1" smtClean="0"/>
              <a:t>         </a:t>
            </a:r>
            <a:r>
              <a:rPr lang="ru-RU" sz="2500" i="1" smtClean="0"/>
              <a:t>Чудо – хохлома!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500" i="1" smtClean="0"/>
              <a:t>          Вот передо мной изделия мастеров хохломской росписи: чаши, ложки, стаканчики. Они роскошны, наполнены каким-то радостным светом.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500" i="1" smtClean="0"/>
              <a:t>          Глядя на эту красоту, представляешь себе народного умельца, который зимним вечером, у свечи, мастерит своё “детище”. Представляешь, как он улыбнулся над каким-то затейливым узором, подивился, как озорничает завиток на чаше, как красная клубника прямо манит его к себе.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500" i="1" smtClean="0"/>
              <a:t>          Я думаю, что у грубого, жестокого человека никогда бы не появилось таких прекрасных вещей, потому что эти изделия творят истинные мастера, знатоки своего дела.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500" i="1" smtClean="0"/>
              <a:t>         Приятно сознавать, что хохломская роспись по дереву – один из самых знаменитых русских промыслов.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63" y="6350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Заключение урока.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1285875"/>
            <a:ext cx="5643562" cy="521493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smtClean="0"/>
              <a:t>Народное декоративно-прикладное искусство – результат творчества многих поколений мастеров. И наша планета похожа на гигантский фантастический музей Вечности, главным экспонатом которого является вдохновение, работа мастера. Сегодня художественные изделия, выполненные народными мастерами из различных материалов, служат непременной частью повседневной жизни человека; они вошли в быт как необходимые предметы.</a:t>
            </a:r>
          </a:p>
        </p:txBody>
      </p:sp>
      <p:pic>
        <p:nvPicPr>
          <p:cNvPr id="41987" name="Содержимое 4" descr="i_76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84888" y="1484313"/>
            <a:ext cx="2843212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effectLst/>
              </a:rPr>
              <a:t>Домашнее задание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ru-RU" smtClean="0"/>
              <a:t>Упр.344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Цели урока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46087" y="1517650"/>
            <a:ext cx="8229601" cy="4572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ru-RU" sz="2800" u="sng" smtClean="0">
                <a:solidFill>
                  <a:schemeClr val="tx1"/>
                </a:solidFill>
                <a:latin typeface="Arial" charset="0"/>
              </a:rPr>
              <a:t>познавательный  аспект:</a:t>
            </a:r>
            <a:endParaRPr lang="ru-RU" sz="280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Arial" charset="0"/>
              </a:rPr>
              <a:t>- знать особенности публичного выступления о произведении народного промысла;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Arial" charset="0"/>
              </a:rPr>
              <a:t>- знать народные промыслы;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Arial" charset="0"/>
              </a:rPr>
              <a:t>- уметь использовать в своей речи слова, связанные с народно-прикладным искусством;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Arial" charset="0"/>
              </a:rPr>
              <a:t>- уметь ориентироваться в информационном пространстве, собирать материал к выступлению;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smtClean="0">
                <a:solidFill>
                  <a:schemeClr val="tx1"/>
                </a:solidFill>
                <a:latin typeface="Arial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1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marL="571500" indent="-571500" eaLnBrk="1" hangingPunct="1">
              <a:buFont typeface="Constantia" pitchFamily="18" charset="0"/>
              <a:buAutoNum type="arabicPeriod"/>
            </a:pPr>
            <a:r>
              <a:rPr lang="ru-RU" smtClean="0"/>
              <a:t>Изделья из глины.</a:t>
            </a:r>
          </a:p>
          <a:p>
            <a:pPr marL="571500" indent="-571500" eaLnBrk="1" hangingPunct="1">
              <a:buFont typeface="Constantia" pitchFamily="18" charset="0"/>
              <a:buAutoNum type="arabicPeriod"/>
            </a:pPr>
            <a:r>
              <a:rPr lang="ru-RU" smtClean="0"/>
              <a:t>Роспись по дереву.</a:t>
            </a:r>
          </a:p>
          <a:p>
            <a:pPr marL="571500" indent="-571500" eaLnBrk="1" hangingPunct="1">
              <a:buFont typeface="Constantia" pitchFamily="18" charset="0"/>
              <a:buAutoNum type="arabicPeriod"/>
            </a:pPr>
            <a:r>
              <a:rPr lang="ru-RU" smtClean="0"/>
              <a:t>Изделия из металла.</a:t>
            </a:r>
          </a:p>
          <a:p>
            <a:pPr marL="571500" indent="-571500" eaLnBrk="1" hangingPunct="1">
              <a:buFont typeface="Constantia" pitchFamily="18" charset="0"/>
              <a:buAutoNum type="arabicPeriod"/>
            </a:pPr>
            <a:r>
              <a:rPr lang="ru-RU" smtClean="0"/>
              <a:t>Изделье из папье-маше.</a:t>
            </a:r>
          </a:p>
          <a:p>
            <a:pPr marL="571500" indent="-571500" eaLnBrk="1" hangingPunct="1">
              <a:buFont typeface="Constantia" pitchFamily="18" charset="0"/>
              <a:buAutoNum type="arabicPeriod"/>
            </a:pPr>
            <a:r>
              <a:rPr lang="ru-RU" smtClean="0"/>
              <a:t>Кружево.</a:t>
            </a:r>
            <a:endParaRPr lang="en-US" smtClean="0"/>
          </a:p>
          <a:p>
            <a:pPr marL="571500" indent="-571500" eaLnBrk="1" hangingPunct="1">
              <a:buFont typeface="Constantia" pitchFamily="18" charset="0"/>
              <a:buAutoNum type="arabicPeriod"/>
            </a:pPr>
            <a:r>
              <a:rPr lang="ru-RU" smtClean="0"/>
              <a:t>Резьба по кости.</a:t>
            </a:r>
            <a:endParaRPr lang="en-US" smtClean="0"/>
          </a:p>
          <a:p>
            <a:pPr marL="571500" indent="-571500" eaLnBrk="1" hangingPunct="1">
              <a:buFont typeface="Constantia" pitchFamily="18" charset="0"/>
              <a:buAutoNum type="arabicPeriod"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smtClean="0">
                <a:solidFill>
                  <a:schemeClr val="bg1"/>
                </a:solidFill>
              </a:rPr>
              <a:t>Народные художественные промыслы</a:t>
            </a:r>
            <a:r>
              <a:rPr lang="ru-RU" sz="3400" smtClean="0"/>
              <a:t>.</a:t>
            </a:r>
            <a:endParaRPr lang="ru-RU" sz="340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428750"/>
            <a:ext cx="3844925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4357688"/>
            <a:ext cx="34702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                          Ремесло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9144000" cy="4678363"/>
          </a:xfrm>
        </p:spPr>
        <p:txBody>
          <a:bodyPr/>
          <a:lstStyle/>
          <a:p>
            <a:pPr eaLnBrk="1" hangingPunct="1"/>
            <a:r>
              <a:rPr lang="ru-RU" sz="3600" b="1" smtClean="0"/>
              <a:t>Ремесло</a:t>
            </a:r>
            <a:r>
              <a:rPr lang="ru-RU" sz="3600" smtClean="0"/>
              <a:t> – это мелкое производство готовых изделий, где основу составляет ручной труд. </a:t>
            </a:r>
          </a:p>
          <a:p>
            <a:pPr eaLnBrk="1" hangingPunct="1"/>
            <a:r>
              <a:rPr lang="ru-RU" sz="3600" smtClean="0"/>
              <a:t>Одним из характерных признаков является производство изделий по заказу потребителя.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sz="4000" smtClean="0">
                <a:ln>
                  <a:noFill/>
                </a:ln>
                <a:effectLst/>
              </a:rPr>
              <a:t>                 План рассказа</a:t>
            </a:r>
            <a:br>
              <a:rPr lang="ru-RU" sz="4000" smtClean="0">
                <a:ln>
                  <a:noFill/>
                </a:ln>
                <a:effectLst/>
              </a:rPr>
            </a:br>
            <a:endParaRPr lang="ru-RU" sz="4000" smtClean="0">
              <a:ln>
                <a:noFill/>
              </a:ln>
              <a:effectLst/>
            </a:endParaRP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684213" y="836613"/>
            <a:ext cx="8229600" cy="5541962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200" smtClean="0"/>
              <a:t>         </a:t>
            </a:r>
            <a:r>
              <a:rPr lang="ru-RU" sz="2400" smtClean="0"/>
              <a:t>1. Внимательно рассмотрите предметы народного искусства, скажите, что вас в них привлекает, что нравится?</a:t>
            </a:r>
            <a:br>
              <a:rPr lang="ru-RU" sz="2400" smtClean="0"/>
            </a:br>
            <a:r>
              <a:rPr lang="ru-RU" sz="2400" smtClean="0"/>
              <a:t>     2. Какие мысли возникают, когда вы рассматриваете предметы?</a:t>
            </a:r>
            <a:br>
              <a:rPr lang="ru-RU" sz="2400" smtClean="0"/>
            </a:br>
            <a:r>
              <a:rPr lang="ru-RU" sz="2400" smtClean="0"/>
              <a:t>     3. Что бы вы сказали о мастерах Хохломы, Дымково, Жостово?</a:t>
            </a:r>
            <a:br>
              <a:rPr lang="ru-RU" sz="2400" smtClean="0"/>
            </a:br>
            <a:r>
              <a:rPr lang="ru-RU" sz="2400" smtClean="0"/>
              <a:t>     4. Придумайте заголовок к рассказу, чтобы в заглавии была выражена основная мысль.</a:t>
            </a:r>
            <a:br>
              <a:rPr lang="ru-RU" sz="2400" smtClean="0"/>
            </a:br>
            <a:r>
              <a:rPr lang="ru-RU" sz="2400" smtClean="0"/>
              <a:t>     5. Ваше отношение к предметам народного искусства.</a:t>
            </a:r>
            <a:br>
              <a:rPr lang="ru-RU" sz="2400" smtClean="0"/>
            </a:br>
            <a:r>
              <a:rPr lang="ru-RU" sz="2400" smtClean="0"/>
              <a:t>     6. Начните свой рассказ так: </a:t>
            </a:r>
            <a:br>
              <a:rPr lang="ru-RU" sz="2400" smtClean="0"/>
            </a:br>
            <a:r>
              <a:rPr lang="ru-RU" sz="2400" smtClean="0"/>
              <a:t>Вот передо мной…</a:t>
            </a:r>
            <a:br>
              <a:rPr lang="ru-RU" sz="2400" smtClean="0"/>
            </a:br>
            <a:r>
              <a:rPr lang="ru-RU" sz="2400" smtClean="0"/>
              <a:t>Однажды я увидел(а)…</a:t>
            </a:r>
            <a:br>
              <a:rPr lang="ru-RU" sz="2400" smtClean="0"/>
            </a:br>
            <a:r>
              <a:rPr lang="ru-RU" sz="2400" smtClean="0"/>
              <a:t>Говорят, что на свете жила сказочная Жар-птица…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Изделие из глины.</a:t>
            </a:r>
            <a:endParaRPr lang="ru-RU"/>
          </a:p>
        </p:txBody>
      </p:sp>
      <p:pic>
        <p:nvPicPr>
          <p:cNvPr id="1741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500188"/>
            <a:ext cx="3783012" cy="3786187"/>
          </a:xfrm>
        </p:spPr>
      </p:pic>
      <p:sp>
        <p:nvSpPr>
          <p:cNvPr id="17411" name="Содержимое 4"/>
          <p:cNvSpPr>
            <a:spLocks noGrp="1"/>
          </p:cNvSpPr>
          <p:nvPr>
            <p:ph sz="half" idx="2"/>
          </p:nvPr>
        </p:nvSpPr>
        <p:spPr>
          <a:xfrm>
            <a:off x="4284663" y="1484313"/>
            <a:ext cx="467995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b="1" smtClean="0"/>
              <a:t>Дымковская</a:t>
            </a:r>
            <a:r>
              <a:rPr lang="ru-RU" sz="3200" b="1" smtClean="0">
                <a:latin typeface="Arial" charset="0"/>
              </a:rPr>
              <a:t> </a:t>
            </a:r>
            <a:r>
              <a:rPr lang="ru-RU" sz="3200" b="1" smtClean="0"/>
              <a:t>игрушка.</a:t>
            </a:r>
            <a:r>
              <a:rPr lang="ru-RU" smtClean="0"/>
              <a:t> </a:t>
            </a:r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/>
              <a:t>Высота игрушки 20-25 см.  Традиционными дымковскими игрушками считаются петухи, барыни, няньки.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75"/>
            <a:ext cx="4059238" cy="538162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Филимоновская игрушка</a:t>
            </a:r>
            <a:r>
              <a:rPr lang="ru-RU" smtClean="0"/>
              <a:t> — русский художественный промысел, сформировавшийся в Тульской области. Основную массу изделий мастериц составляют традиционные свистульки: барыни, всадники, коровы, медведи, петухи. </a:t>
            </a:r>
          </a:p>
        </p:txBody>
      </p:sp>
      <p:pic>
        <p:nvPicPr>
          <p:cNvPr id="18434" name="Picture 2" descr="C:\Documents and Settings\user\Рабочий стол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586163"/>
            <a:ext cx="32146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Содержимое 7" descr="bigf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0" y="881063"/>
            <a:ext cx="3487738" cy="2322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Гжель.</a:t>
            </a:r>
            <a:endParaRPr lang="ru-RU"/>
          </a:p>
        </p:txBody>
      </p:sp>
      <p:sp>
        <p:nvSpPr>
          <p:cNvPr id="1945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ru-RU" smtClean="0"/>
              <a:t>Гжель  - один из традиционных российских центров производства керамики. 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716338"/>
            <a:ext cx="4059237" cy="2720975"/>
          </a:xfrm>
        </p:spPr>
      </p:pic>
      <p:pic>
        <p:nvPicPr>
          <p:cNvPr id="19460" name="Picture 5" descr="g_308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49275"/>
            <a:ext cx="258603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g00188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3716338"/>
            <a:ext cx="28797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00063" y="500063"/>
            <a:ext cx="4059237" cy="5595937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Русские матрешки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игрушка в виде расписной куклы, внутри которой находятся подобные ей куклы меньшего размера. Изобретение русской матрёшки приписывается токарю В. П. Звёздочкину в 1890-х годах, а автором первой росписи был профессиональный художник С. В. Малютин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73613" y="1357313"/>
            <a:ext cx="38100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394</TotalTime>
  <Words>427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Constantia</vt:lpstr>
      <vt:lpstr>Wingdings 2</vt:lpstr>
      <vt:lpstr>Calibri</vt:lpstr>
      <vt:lpstr>Бумажная</vt:lpstr>
      <vt:lpstr>Бумажная</vt:lpstr>
      <vt:lpstr>Бумажная</vt:lpstr>
      <vt:lpstr>Бумажная</vt:lpstr>
      <vt:lpstr>                            Урок                    развития речи</vt:lpstr>
      <vt:lpstr>Слайд 2</vt:lpstr>
      <vt:lpstr>Слайд 3</vt:lpstr>
      <vt:lpstr>                          Ремесло</vt:lpstr>
      <vt:lpstr>                 План рассказа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Домашнее задание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России</dc:title>
  <dc:creator>Admin</dc:creator>
  <cp:lastModifiedBy>Admin</cp:lastModifiedBy>
  <cp:revision>38</cp:revision>
  <dcterms:created xsi:type="dcterms:W3CDTF">2011-02-04T18:17:02Z</dcterms:created>
  <dcterms:modified xsi:type="dcterms:W3CDTF">2012-01-29T16:44:26Z</dcterms:modified>
</cp:coreProperties>
</file>