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tint val="80000"/>
                <a:satMod val="400000"/>
                <a:alpha val="46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46FDD0-806C-4FE0-BFE6-4A14F3B9E248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AD5217-FF37-494A-BB43-55D81E6813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000108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/>
              <a:t>Не плачь, что худо приходится нам,</a:t>
            </a:r>
          </a:p>
          <a:p>
            <a:pPr algn="r"/>
            <a:r>
              <a:rPr lang="ru-RU" sz="3600" b="1" dirty="0" smtClean="0"/>
              <a:t>К мечте пробирайся сквозь будничный хлам.</a:t>
            </a:r>
          </a:p>
          <a:p>
            <a:pPr algn="r"/>
            <a:r>
              <a:rPr lang="ru-RU" sz="3600" b="1" dirty="0" smtClean="0"/>
              <a:t>М.Ю.Лермонтов</a:t>
            </a:r>
            <a:endParaRPr lang="ru-RU" sz="3600" b="1" dirty="0"/>
          </a:p>
        </p:txBody>
      </p:sp>
      <p:pic>
        <p:nvPicPr>
          <p:cNvPr id="5" name="Picture 9" descr="J02157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1981200" cy="192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-214338"/>
            <a:ext cx="8786842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Замкнут, трудно сближается людьми.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 живо, быстро, многословен, общителен.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Излишне громкий голос.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Спокойная, несколько замедленная речь, скуп на слова.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Тихая неуверенная речь.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Склонен перебивать, захватывать инициативу в разговоре.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Речь имеет яркую эмоциональную окраску.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Движения экономны.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Осторожные робкие движения.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Движения резкие.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 лишних движений.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Берется за дело быстро, энергично.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Быстро легко переключает внимание.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Внимание устойчиво, переключается медленно.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Интересуется многим, но не долго.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работу включается не спеша, но обстоятельно.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Редко проявляет инициативу.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Болезненно и долго переживает неудачи.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Живой взгляд.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Сдержанная неуверенная мимика.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14290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Замкнут, трудно сближается людьми, тихая неуверенная речь, осторожные робкие движения, болезненно и долго переживает неудачи, редко проявляет инициативу –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меланхолик.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Спокойная, несколько замедленная речь, скуп на слова, движения экономны, внимание устойчиво, переключается медленно, в  работу включается не спеша, но обстоятельно, сдержанная неуверенная мимика –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флегматик.</a:t>
            </a:r>
            <a:endParaRPr kumimoji="0" lang="ru-RU" sz="2400" b="1" i="0" u="sng" strike="noStrike" cap="none" normalizeH="0" baseline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Говорит живо, быстро, многословен, общителен, речь имеет яркую эмоциональную окраску, живой взгляд, быстро, легко переключает внимание, берется за дело быстро, энергично –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сангвиник.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Излишне громкий голос, склонен перебивать, захватывать инициативу в разговоре, движения резкие, много лишних движений, интересуется многим, но не долго –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холерик.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71546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Тема:    </a:t>
            </a:r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«Как      темперамент     влияет       на        выбор     профессии»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Picture 10" descr="ED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3276600" cy="2874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Понятие  темперамент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Темперамент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92D050"/>
                </a:solidFill>
              </a:rPr>
              <a:t>(в переводе с латинского  «соразмерность, правильная мера») </a:t>
            </a:r>
            <a:r>
              <a:rPr lang="ru-RU" sz="2800" b="1" dirty="0" smtClean="0"/>
              <a:t>– надлежащее соотношение частей, устойчивое объединение индивидуальных особенностей личности, связанных с динамическими, а не содержательными аспектами деятельности.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Понятие темперамент и деление людей по темпераментам появилось еще в Древней Греции.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50112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Гиппократ объяснял темперамент как особенности поведения, преобладание в организме одного из «жизненных соков» (четырёх элементов):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Преобладание лимфы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φλέγμα,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флегма, «мокрота»)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делает человека спокойным и медлительным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(элемент «земля»)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флегматиком.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Преобладание жёлтой жёлчи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χολή,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холе, «жёлчь, яд»)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делает человека импульсивным, «горячим»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 «огонь») - холериком.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Преобладание крови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(лат.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sanguis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сангвис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сангуа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«кровь»)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делает человека подвижным и весёлым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(элемент «воздух») - сангвиником.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Преобладание чёрной жёлчи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μέλαινα χολή, мелэна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холе, «чёрная жёлчь»)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делает человека грустным и боязливым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(элемент «вода») - меланхоликом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Виды  темперамента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AutoShape 24"/>
          <p:cNvSpPr>
            <a:spLocks noChangeArrowheads="1"/>
          </p:cNvSpPr>
          <p:nvPr/>
        </p:nvSpPr>
        <p:spPr bwMode="auto">
          <a:xfrm>
            <a:off x="3286116" y="1214422"/>
            <a:ext cx="28194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Темперамент</a:t>
            </a: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 rot="7103782">
            <a:off x="2588598" y="2499226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37"/>
          <p:cNvSpPr>
            <a:spLocks noChangeArrowheads="1"/>
          </p:cNvSpPr>
          <p:nvPr/>
        </p:nvSpPr>
        <p:spPr bwMode="auto">
          <a:xfrm rot="6004316">
            <a:off x="2962215" y="3320591"/>
            <a:ext cx="2032000" cy="609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40"/>
          <p:cNvSpPr>
            <a:spLocks noChangeArrowheads="1"/>
          </p:cNvSpPr>
          <p:nvPr/>
        </p:nvSpPr>
        <p:spPr bwMode="auto">
          <a:xfrm rot="4900975">
            <a:off x="4433187" y="3316348"/>
            <a:ext cx="2032000" cy="609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 rot="3843518">
            <a:off x="6081951" y="2494315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714348" y="3071810"/>
            <a:ext cx="19812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холерик</a:t>
            </a:r>
            <a:r>
              <a:rPr lang="ru-RU" sz="2400" dirty="0"/>
              <a:t> </a:t>
            </a:r>
            <a:endParaRPr lang="ru-RU" sz="2400" b="1" dirty="0"/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2571736" y="4714884"/>
            <a:ext cx="19812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флегматик</a:t>
            </a: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4857752" y="4714884"/>
            <a:ext cx="19812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меланхолик</a:t>
            </a:r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6643702" y="3071810"/>
            <a:ext cx="19812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сангвиник</a:t>
            </a:r>
          </a:p>
          <a:p>
            <a:pPr algn="ctr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         Сангвиник 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14282" y="1214422"/>
            <a:ext cx="8715436" cy="4188381"/>
          </a:xfrm>
          <a:prstGeom prst="roundRect">
            <a:avLst>
              <a:gd name="adj" fmla="val 16667"/>
            </a:avLst>
          </a:prstGeom>
          <a:solidFill>
            <a:srgbClr val="FF99CC">
              <a:alpha val="56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400" b="1" dirty="0" smtClean="0"/>
              <a:t>Живой</a:t>
            </a:r>
            <a:r>
              <a:rPr lang="ru-RU" sz="2400" b="1" dirty="0" smtClean="0"/>
              <a:t>, горячий, подвижный человек,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 </a:t>
            </a:r>
            <a:r>
              <a:rPr lang="ru-RU" sz="2400" b="1" dirty="0" smtClean="0"/>
              <a:t>частой сменой впечатлений, с быстрой реакцией на все события, происходящие вокруг него, довольно легко примиряющийся со своими неудачами и неприятностями. Обычно сангвиник обладает выразительной мимикой. Он очень продуктивен в работе, когда ему интересно; если работа не интересна, он относится  к ней безразлично, ему становится скучно</a:t>
            </a:r>
            <a:r>
              <a:rPr lang="ru-RU" sz="2400" b="1" dirty="0" smtClean="0"/>
              <a:t>.</a:t>
            </a:r>
          </a:p>
          <a:p>
            <a:pPr algn="ctr"/>
            <a:r>
              <a:rPr lang="ru-RU" sz="2400" b="1" dirty="0" smtClean="0"/>
              <a:t>Его </a:t>
            </a:r>
            <a:r>
              <a:rPr lang="ru-RU" sz="2400" b="1" dirty="0"/>
              <a:t>отличает доброта, готовность прийти на помощь. </a:t>
            </a:r>
            <a:endParaRPr lang="ru-RU" sz="2000" b="1" dirty="0"/>
          </a:p>
        </p:txBody>
      </p:sp>
      <p:pic>
        <p:nvPicPr>
          <p:cNvPr id="6" name="Picture 9" descr="сангвини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-214338"/>
            <a:ext cx="1981200" cy="1981200"/>
          </a:xfrm>
          <a:prstGeom prst="rect">
            <a:avLst/>
          </a:prstGeom>
          <a:noFill/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428596" y="5715016"/>
            <a:ext cx="8321704" cy="919401"/>
          </a:xfrm>
          <a:prstGeom prst="roundRect">
            <a:avLst>
              <a:gd name="adj" fmla="val 16667"/>
            </a:avLst>
          </a:prstGeom>
          <a:solidFill>
            <a:srgbClr val="FF99CC">
              <a:alpha val="56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r>
              <a:rPr lang="ru-RU" sz="2400" b="1" dirty="0">
                <a:solidFill>
                  <a:srgbClr val="1C1C1C"/>
                </a:solidFill>
              </a:rPr>
              <a:t>Беззаботный        Активный    Общительный</a:t>
            </a:r>
          </a:p>
          <a:p>
            <a:r>
              <a:rPr lang="ru-RU" sz="2400" b="1" dirty="0">
                <a:solidFill>
                  <a:srgbClr val="1C1C1C"/>
                </a:solidFill>
              </a:rPr>
              <a:t>Разговорчивый    Быстрый     Дружелюбный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16" y="0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    Меланхолик  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4282" y="928670"/>
            <a:ext cx="8572560" cy="4733211"/>
          </a:xfrm>
          <a:prstGeom prst="roundRect">
            <a:avLst>
              <a:gd name="adj" fmla="val 16667"/>
            </a:avLst>
          </a:prstGeom>
          <a:solidFill>
            <a:srgbClr val="00CCFF">
              <a:alpha val="48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800" b="1" dirty="0" smtClean="0"/>
              <a:t>Человек  склонный </a:t>
            </a:r>
            <a:r>
              <a:rPr lang="ru-RU" sz="2800" b="1" dirty="0" smtClean="0"/>
              <a:t>к постоянному переживанию различных событий, он остро реагирует на внешние факторы. Свои астенические переживания он зачастую не может сдерживать усилием воли, он повышенно впечатлителен, эмоционально раним. </a:t>
            </a:r>
            <a:r>
              <a:rPr lang="ru-RU" sz="2800" b="1" dirty="0" smtClean="0"/>
              <a:t>Когда он не может выполнить обещанное, то искренне страдает, даже если знает, что от него ничего не зависело.</a:t>
            </a:r>
          </a:p>
          <a:p>
            <a:pPr algn="ctr"/>
            <a:r>
              <a:rPr lang="ru-RU" sz="2000" b="1" dirty="0" smtClean="0"/>
              <a:t>     </a:t>
            </a:r>
            <a:endParaRPr lang="ru-RU" sz="2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714348" y="5786454"/>
            <a:ext cx="7715304" cy="919401"/>
          </a:xfrm>
          <a:prstGeom prst="roundRect">
            <a:avLst>
              <a:gd name="adj" fmla="val 16667"/>
            </a:avLst>
          </a:prstGeom>
          <a:solidFill>
            <a:srgbClr val="00CCFF">
              <a:alpha val="56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400" b="1" dirty="0">
                <a:solidFill>
                  <a:srgbClr val="1C1C1C"/>
                </a:solidFill>
              </a:rPr>
              <a:t>Грустный        Серьезный    Нервный</a:t>
            </a:r>
          </a:p>
          <a:p>
            <a:pPr algn="ctr"/>
            <a:r>
              <a:rPr lang="ru-RU" sz="2400" b="1" dirty="0">
                <a:solidFill>
                  <a:srgbClr val="1C1C1C"/>
                </a:solidFill>
              </a:rPr>
              <a:t>Сдержанный   Замкнутый    </a:t>
            </a:r>
            <a:r>
              <a:rPr lang="ru-RU" sz="2400" b="1" dirty="0">
                <a:solidFill>
                  <a:schemeClr val="bg1"/>
                </a:solidFill>
              </a:rPr>
              <a:t>Пессимист</a:t>
            </a:r>
          </a:p>
        </p:txBody>
      </p:sp>
      <p:pic>
        <p:nvPicPr>
          <p:cNvPr id="7" name="Picture 9" descr="меланхоли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7400" y="-285776"/>
            <a:ext cx="200660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16" y="0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Холерик  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85720" y="857232"/>
            <a:ext cx="8429684" cy="4903470"/>
          </a:xfrm>
          <a:prstGeom prst="roundRect">
            <a:avLst>
              <a:gd name="adj" fmla="val 16667"/>
            </a:avLst>
          </a:prstGeom>
          <a:solidFill>
            <a:srgbClr val="CCFFCC">
              <a:alpha val="44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400" b="1" dirty="0" smtClean="0"/>
              <a:t>Быстрый</a:t>
            </a:r>
            <a:r>
              <a:rPr lang="ru-RU" sz="2400" b="1" dirty="0" smtClean="0"/>
              <a:t>, порывистый, однако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совершенно </a:t>
            </a:r>
            <a:r>
              <a:rPr lang="ru-RU" sz="2400" b="1" dirty="0" smtClean="0"/>
              <a:t>неуравновешенный, с резко меняющимся настроением с эмоциональными вспышками, быстро истощаемый. У него нет равновесия нервных процессов, это его резко отличает от сангвиника. Холерик обладает огромной работоспособностью, однако, увлекаясь, безалаберно  растрачивает свои силы и быстро истощается.</a:t>
            </a:r>
          </a:p>
          <a:p>
            <a:pPr algn="ctr"/>
            <a:r>
              <a:rPr lang="ru-RU" sz="2400" b="1" dirty="0" smtClean="0"/>
              <a:t>Его </a:t>
            </a:r>
            <a:r>
              <a:rPr lang="ru-RU" sz="2400" b="1" dirty="0"/>
              <a:t>душевные движения порывисты, но непродолжительны, настроение часто меняется. </a:t>
            </a:r>
          </a:p>
          <a:p>
            <a:r>
              <a:rPr lang="ru-RU" b="1" dirty="0"/>
              <a:t>   </a:t>
            </a:r>
          </a:p>
        </p:txBody>
      </p:sp>
      <p:pic>
        <p:nvPicPr>
          <p:cNvPr id="7" name="Picture 9" descr="холери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-214338"/>
            <a:ext cx="2024063" cy="2024063"/>
          </a:xfrm>
          <a:prstGeom prst="rect">
            <a:avLst/>
          </a:prstGeom>
          <a:noFill/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14348" y="5857892"/>
            <a:ext cx="7572428" cy="783193"/>
          </a:xfrm>
          <a:prstGeom prst="roundRect">
            <a:avLst>
              <a:gd name="adj" fmla="val 16667"/>
            </a:avLst>
          </a:prstGeom>
          <a:solidFill>
            <a:srgbClr val="CCFFCC">
              <a:alpha val="56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000" b="1" dirty="0">
                <a:solidFill>
                  <a:srgbClr val="1C1C1C"/>
                </a:solidFill>
              </a:rPr>
              <a:t>Импульсивный   Неугомонный   Лидер</a:t>
            </a:r>
          </a:p>
          <a:p>
            <a:pPr algn="ctr"/>
            <a:r>
              <a:rPr lang="ru-RU" sz="2000" b="1" dirty="0">
                <a:solidFill>
                  <a:srgbClr val="1C1C1C"/>
                </a:solidFill>
              </a:rPr>
              <a:t>Вспыльчивый    Агрессивный    Энергичный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16" y="0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1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Флегматик   </a:t>
            </a:r>
            <a:endParaRPr lang="ru-RU" sz="5400" b="1" kern="1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14282" y="857233"/>
            <a:ext cx="8643998" cy="5175885"/>
          </a:xfrm>
          <a:prstGeom prst="roundRect">
            <a:avLst>
              <a:gd name="adj" fmla="val 16667"/>
            </a:avLst>
          </a:prstGeom>
          <a:solidFill>
            <a:srgbClr val="FF9900">
              <a:alpha val="52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/>
              <a:t>Неспешен</a:t>
            </a:r>
            <a:r>
              <a:rPr lang="ru-RU" sz="2800" b="1" dirty="0" smtClean="0"/>
              <a:t>, невозмутим, имеет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устойчивые </a:t>
            </a:r>
            <a:r>
              <a:rPr lang="ru-RU" sz="2800" b="1" dirty="0" smtClean="0"/>
              <a:t>стремления и настроение, внешне скуп на проявление эмоций и чувств. Он проявляет упорство и настойчивость в работе, оставаясь спокойным и уравновешенным. В работе он производителен, компенсируя свою неспешность прилежанием.</a:t>
            </a:r>
          </a:p>
          <a:p>
            <a:pPr algn="ctr"/>
            <a:r>
              <a:rPr lang="ru-RU" sz="2800" b="1" dirty="0" smtClean="0"/>
              <a:t>Мимика </a:t>
            </a:r>
            <a:r>
              <a:rPr lang="ru-RU" sz="2800" b="1" dirty="0"/>
              <a:t>и движения флегматика невыразительны и медлительны.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 dirty="0">
              <a:latin typeface="Tahoma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857224" y="5857892"/>
            <a:ext cx="7500990" cy="783193"/>
          </a:xfrm>
          <a:prstGeom prst="roundRect">
            <a:avLst>
              <a:gd name="adj" fmla="val 16667"/>
            </a:avLst>
          </a:prstGeom>
          <a:solidFill>
            <a:srgbClr val="FF9900">
              <a:alpha val="56000"/>
            </a:srgbClr>
          </a:solidFill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/>
            <a:r>
              <a:rPr lang="ru-RU" sz="2000" b="1" dirty="0">
                <a:solidFill>
                  <a:srgbClr val="1C1C1C"/>
                </a:solidFill>
              </a:rPr>
              <a:t>Внимательный     Уравновешенный     Пассивный</a:t>
            </a:r>
          </a:p>
          <a:p>
            <a:pPr algn="ctr"/>
            <a:r>
              <a:rPr lang="ru-RU" sz="2000" b="1" dirty="0">
                <a:solidFill>
                  <a:srgbClr val="1C1C1C"/>
                </a:solidFill>
              </a:rPr>
              <a:t>Спокойный            Мечтательный          Сдержанный</a:t>
            </a:r>
          </a:p>
        </p:txBody>
      </p:sp>
      <p:pic>
        <p:nvPicPr>
          <p:cNvPr id="8" name="Picture 9" descr="флегмати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5475" y="-214338"/>
            <a:ext cx="2168525" cy="216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732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МКОУ БСОШ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Психолог</cp:lastModifiedBy>
  <cp:revision>27</cp:revision>
  <dcterms:created xsi:type="dcterms:W3CDTF">2014-04-02T01:12:06Z</dcterms:created>
  <dcterms:modified xsi:type="dcterms:W3CDTF">2014-04-04T09:39:58Z</dcterms:modified>
</cp:coreProperties>
</file>