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6" r:id="rId12"/>
    <p:sldId id="267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824336"/>
      </p:ext>
    </p:extLst>
  </p:cSld>
  <p:clrMapOvr>
    <a:masterClrMapping/>
  </p:clrMapOvr>
  <p:transition spd="slow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028332"/>
      </p:ext>
    </p:extLst>
  </p:cSld>
  <p:clrMapOvr>
    <a:masterClrMapping/>
  </p:clrMapOvr>
  <p:transition spd="slow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36422"/>
      </p:ext>
    </p:extLst>
  </p:cSld>
  <p:clrMapOvr>
    <a:masterClrMapping/>
  </p:clrMapOvr>
  <p:transition spd="slow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9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62530"/>
      </p:ext>
    </p:extLst>
  </p:cSld>
  <p:clrMapOvr>
    <a:masterClrMapping/>
  </p:clrMapOvr>
  <p:transition spd="slow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12265"/>
      </p:ext>
    </p:extLst>
  </p:cSld>
  <p:clrMapOvr>
    <a:masterClrMapping/>
  </p:clrMapOvr>
  <p:transition spd="slow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70198"/>
      </p:ext>
    </p:extLst>
  </p:cSld>
  <p:clrMapOvr>
    <a:masterClrMapping/>
  </p:clrMapOvr>
  <p:transition spd="slow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53224"/>
      </p:ext>
    </p:extLst>
  </p:cSld>
  <p:clrMapOvr>
    <a:masterClrMapping/>
  </p:clrMapOvr>
  <p:transition spd="slow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493832"/>
      </p:ext>
    </p:extLst>
  </p:cSld>
  <p:clrMapOvr>
    <a:masterClrMapping/>
  </p:clrMapOvr>
  <p:transition spd="slow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842421"/>
      </p:ext>
    </p:extLst>
  </p:cSld>
  <p:clrMapOvr>
    <a:masterClrMapping/>
  </p:clrMapOvr>
  <p:transition spd="slow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83763"/>
      </p:ext>
    </p:extLst>
  </p:cSld>
  <p:clrMapOvr>
    <a:masterClrMapping/>
  </p:clrMapOvr>
  <p:transition spd="slow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46058"/>
      </p:ext>
    </p:extLst>
  </p:cSld>
  <p:clrMapOvr>
    <a:masterClrMapping/>
  </p:clrMapOvr>
  <p:transition spd="slow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Иярчен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4800" b="1" dirty="0" smtClean="0">
                <a:latin typeface="Times New Roman" pitchFamily="18" charset="0"/>
                <a:cs typeface="Times New Roman" pitchFamily="18" charset="0"/>
              </a:rPr>
              <a:t>һәм кире җөмләләр.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52231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308132"/>
              </p:ext>
            </p:extLst>
          </p:nvPr>
        </p:nvGraphicFramePr>
        <p:xfrm>
          <a:off x="611560" y="1844824"/>
          <a:ext cx="5184576" cy="30243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84576"/>
              </a:tblGrid>
              <a:tr h="30243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800" b="1" dirty="0">
                          <a:effectLst/>
                          <a:latin typeface="Times New Roman"/>
                          <a:ea typeface="Times New Roman"/>
                        </a:rPr>
                        <a:t>1. Бас, кызым, Әпипә,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800" b="1" dirty="0">
                          <a:effectLst/>
                          <a:latin typeface="Times New Roman"/>
                          <a:ea typeface="Times New Roman"/>
                        </a:rPr>
                        <a:t>......................, мин басам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800" b="1" dirty="0">
                          <a:effectLst/>
                          <a:latin typeface="Times New Roman"/>
                          <a:ea typeface="Times New Roman"/>
                        </a:rPr>
                        <a:t>2. Басып сайрар ...............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800" b="1" dirty="0">
                          <a:effectLst/>
                          <a:latin typeface="Times New Roman"/>
                          <a:ea typeface="Times New Roman"/>
                        </a:rPr>
                        <a:t>Сандугач та моңлана.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800" b="1" dirty="0">
                          <a:effectLst/>
                          <a:latin typeface="Times New Roman"/>
                          <a:ea typeface="Times New Roman"/>
                        </a:rPr>
                        <a:t>3. ................, айга карыйм,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800" b="1" dirty="0">
                          <a:effectLst/>
                          <a:latin typeface="Times New Roman"/>
                          <a:ea typeface="Times New Roman"/>
                        </a:rPr>
                        <a:t>Син кара йолдызларга.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71600" y="404664"/>
            <a:ext cx="748883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Халык җырларыннан икешәр юл тәкъдим ителә. Ләкин аларда иярчен шарт җөмлә урыны буш, шул җөмләләрне дөрес табып урнаштырыгыз.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129932"/>
              </p:ext>
            </p:extLst>
          </p:nvPr>
        </p:nvGraphicFramePr>
        <p:xfrm>
          <a:off x="6732240" y="1936601"/>
          <a:ext cx="2088232" cy="444778"/>
        </p:xfrm>
        <a:graphic>
          <a:graphicData uri="http://schemas.openxmlformats.org/drawingml/2006/table">
            <a:tbl>
              <a:tblPr/>
              <a:tblGrid>
                <a:gridCol w="2088232"/>
              </a:tblGrid>
              <a:tr h="4447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t-RU" sz="2400" b="1" dirty="0">
                          <a:effectLst/>
                          <a:latin typeface="Times New Roman"/>
                          <a:ea typeface="Times New Roman"/>
                        </a:rPr>
                        <a:t>Талы сынса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710"/>
              </p:ext>
            </p:extLst>
          </p:nvPr>
        </p:nvGraphicFramePr>
        <p:xfrm>
          <a:off x="6444208" y="2780928"/>
          <a:ext cx="2376264" cy="432048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2400" b="1" dirty="0">
                          <a:effectLst/>
                          <a:latin typeface="Times New Roman"/>
                          <a:ea typeface="Times New Roman"/>
                        </a:rPr>
                        <a:t>Син басмасаң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904950"/>
              </p:ext>
            </p:extLst>
          </p:nvPr>
        </p:nvGraphicFramePr>
        <p:xfrm>
          <a:off x="6444208" y="3573016"/>
          <a:ext cx="2448272" cy="432048"/>
        </p:xfrm>
        <a:graphic>
          <a:graphicData uri="http://schemas.openxmlformats.org/drawingml/2006/table">
            <a:tbl>
              <a:tblPr/>
              <a:tblGrid>
                <a:gridCol w="2448272"/>
              </a:tblGrid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t-RU" sz="2400" b="1" dirty="0">
                          <a:effectLst/>
                          <a:latin typeface="Times New Roman"/>
                          <a:ea typeface="Times New Roman"/>
                        </a:rPr>
                        <a:t>Мин сагынсам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55344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323558"/>
            <a:ext cx="878497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t-RU" sz="2000" b="1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71500" algn="l"/>
              </a:tabLst>
            </a:pPr>
            <a:r>
              <a:rPr lang="tt-RU" sz="1600" b="1" dirty="0">
                <a:latin typeface="Times New Roman"/>
                <a:ea typeface="Times New Roman"/>
              </a:rPr>
              <a:t>Нинди җөмләләргә иярченле кушма җөмлә диләр?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sz="1600" dirty="0">
                <a:latin typeface="Times New Roman"/>
                <a:ea typeface="Times New Roman"/>
              </a:rPr>
              <a:t>А) үзара тезү юлы белән бәйләнгән җөмләләрдән торган кушма җөмләгә;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sz="1600" dirty="0">
                <a:latin typeface="Times New Roman"/>
                <a:ea typeface="Times New Roman"/>
              </a:rPr>
              <a:t>Б) гади җөмләләре интонация ярдәмендә бәйләнгән кушма җөмләгә;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sz="1600" dirty="0">
                <a:latin typeface="Times New Roman"/>
                <a:ea typeface="Times New Roman"/>
              </a:rPr>
              <a:t>В) гади җөмләләре тезүче теркәгечләр ярдәмендә бәйләнгән кушма җөмләгә;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sz="1600" dirty="0">
                <a:latin typeface="Times New Roman"/>
                <a:ea typeface="Times New Roman"/>
              </a:rPr>
              <a:t>Г) үзара ияртү юлы белән бәйләнгән җөмләләрдән торган кушма җөмләгә.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sz="1600" dirty="0">
                <a:latin typeface="Times New Roman"/>
                <a:ea typeface="Times New Roman"/>
              </a:rPr>
              <a:t> </a:t>
            </a:r>
            <a:r>
              <a:rPr lang="tt-RU" sz="1600" b="1" dirty="0" smtClean="0">
                <a:latin typeface="Times New Roman"/>
                <a:ea typeface="Times New Roman"/>
              </a:rPr>
              <a:t>2.  Иярчен </a:t>
            </a:r>
            <a:r>
              <a:rPr lang="tt-RU" sz="1600" b="1" dirty="0">
                <a:latin typeface="Times New Roman"/>
                <a:ea typeface="Times New Roman"/>
              </a:rPr>
              <a:t>җөмлә -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sz="1600" dirty="0">
                <a:latin typeface="Times New Roman"/>
                <a:ea typeface="Times New Roman"/>
              </a:rPr>
              <a:t>А) иярченле кушма җөмләнең бер</a:t>
            </a:r>
            <a:r>
              <a:rPr lang="tt-RU" dirty="0">
                <a:latin typeface="Times New Roman"/>
                <a:ea typeface="Times New Roman"/>
              </a:rPr>
              <a:t>енче җөмләсе;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Б) иярченле кушма җөмләнең соңгы җөмләсе;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В) ияреп килгән һәм баш җөмләдән чыгып куелган сорауга җавап булып  килгән җөмлә;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Г) иярченле кушма җөмләнең баш җөмләсе.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 </a:t>
            </a:r>
            <a:r>
              <a:rPr lang="tt-RU" dirty="0" smtClean="0">
                <a:latin typeface="Times New Roman"/>
                <a:ea typeface="Times New Roman"/>
              </a:rPr>
              <a:t>3.</a:t>
            </a:r>
            <a:r>
              <a:rPr lang="tt-RU" b="1" dirty="0" smtClean="0">
                <a:latin typeface="Times New Roman"/>
                <a:ea typeface="Times New Roman"/>
              </a:rPr>
              <a:t>Баш </a:t>
            </a:r>
            <a:r>
              <a:rPr lang="tt-RU" b="1" dirty="0">
                <a:latin typeface="Times New Roman"/>
                <a:ea typeface="Times New Roman"/>
              </a:rPr>
              <a:t>җөмлә - 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А) теркәгечле тезмә кушма җөмләнең беренче җөмләсе;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Б) ирченле кушма җөмләнең беренче җөмләсе;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В) санау интонациясе белән бәйләнгән җөмләләрнең берсе;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Г) ияртеп килә торган һәм аннан чыгып, башка җөмләләргә сорау куела торган җөмлә.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 </a:t>
            </a:r>
            <a:r>
              <a:rPr lang="tt-RU" dirty="0" smtClean="0">
                <a:latin typeface="Times New Roman"/>
                <a:ea typeface="Times New Roman"/>
              </a:rPr>
              <a:t>4.</a:t>
            </a:r>
            <a:r>
              <a:rPr lang="tt-RU" b="1" dirty="0" smtClean="0">
                <a:latin typeface="Times New Roman"/>
                <a:ea typeface="Times New Roman"/>
              </a:rPr>
              <a:t>Баш </a:t>
            </a:r>
            <a:r>
              <a:rPr lang="tt-RU" b="1" dirty="0">
                <a:latin typeface="Times New Roman"/>
                <a:ea typeface="Times New Roman"/>
              </a:rPr>
              <a:t>һәм ирчен җөмләләрне ничек билгелиләр?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А) иярченле кушма җөмләдә урнашу тәртибенә карап;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Б) сорау куеп;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В) интона</a:t>
            </a:r>
            <a:r>
              <a:rPr lang="ru-RU" dirty="0">
                <a:latin typeface="Times New Roman"/>
                <a:ea typeface="Times New Roman"/>
              </a:rPr>
              <a:t>ц</a:t>
            </a:r>
            <a:r>
              <a:rPr lang="tt-RU" dirty="0">
                <a:latin typeface="Times New Roman"/>
                <a:ea typeface="Times New Roman"/>
              </a:rPr>
              <a:t>иягә карап;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Г) каршы куючы теркәгечләргә карап билгелиләр.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 </a:t>
            </a:r>
            <a:r>
              <a:rPr lang="tt-RU" dirty="0" smtClean="0">
                <a:latin typeface="Times New Roman"/>
                <a:ea typeface="Times New Roman"/>
              </a:rPr>
              <a:t>5. </a:t>
            </a:r>
            <a:r>
              <a:rPr lang="tt-RU" b="1" dirty="0" smtClean="0">
                <a:latin typeface="Times New Roman"/>
                <a:ea typeface="Times New Roman"/>
              </a:rPr>
              <a:t>Төзелеше </a:t>
            </a:r>
            <a:r>
              <a:rPr lang="tt-RU" b="1" dirty="0">
                <a:latin typeface="Times New Roman"/>
                <a:ea typeface="Times New Roman"/>
              </a:rPr>
              <a:t>буенча иярчен җөмләләрнең нинди төрләре була?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А) теркәгечле тезмә кушма;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Б) синтетик;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В) аналитик һәм синтетик;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Г) бүлүче теркәгечләр ярдәмендә бәйләнгән.</a:t>
            </a: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5455766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680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499110" algn="l"/>
              </a:tabLst>
            </a:pPr>
            <a:r>
              <a:rPr lang="tt-RU" b="1" dirty="0" smtClean="0">
                <a:latin typeface="Times New Roman"/>
                <a:ea typeface="Times New Roman"/>
              </a:rPr>
              <a:t>6. Аналитик </a:t>
            </a:r>
            <a:r>
              <a:rPr lang="tt-RU" b="1" dirty="0">
                <a:latin typeface="Times New Roman"/>
                <a:ea typeface="Times New Roman"/>
              </a:rPr>
              <a:t>иярченле кушма җөмләләрдә нинди тыныш билгеләре куела?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А) өтер;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Б) куелмый;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В) ике нокта, өтер;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Г) өтер, нокталы өтер.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tabLst>
                <a:tab pos="499110" algn="l"/>
              </a:tabLst>
            </a:pPr>
            <a:r>
              <a:rPr lang="tt-RU" b="1" dirty="0" smtClean="0">
                <a:latin typeface="Times New Roman"/>
                <a:ea typeface="Times New Roman"/>
              </a:rPr>
              <a:t>7. Нинди </a:t>
            </a:r>
            <a:r>
              <a:rPr lang="tt-RU" b="1" dirty="0">
                <a:latin typeface="Times New Roman"/>
                <a:ea typeface="Times New Roman"/>
              </a:rPr>
              <a:t>иярчен җөмлә синтетик дип атала?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А) баш җөмләгә үзенең хәбәре составында тормый торган чаралар ярдәмендә ияргән җөмлә;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Б) баш җөмләгә мөнәсәбәтле сүзләр ярдәмендә бәйләнгән җөмлә;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В) баш җөмләгә үзенең хәбәре составындагы чаралар ярдәмендә ияргән җөмлә;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Г) баш җөмләгә көттерү интонациясе ярдәмендә ияргән җөмлә</a:t>
            </a:r>
            <a:r>
              <a:rPr lang="tt-RU" dirty="0" smtClean="0">
                <a:latin typeface="Times New Roman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tt-RU" sz="16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tt-RU" sz="16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tt-RU" sz="1600" dirty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3116702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26238"/>
            <a:ext cx="8496944" cy="557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marR="48260" indent="-800100" algn="just">
              <a:spcBef>
                <a:spcPts val="150"/>
              </a:spcBef>
              <a:spcAft>
                <a:spcPts val="0"/>
              </a:spcAft>
              <a:tabLst>
                <a:tab pos="571500" algn="l"/>
              </a:tabLst>
            </a:pPr>
            <a:r>
              <a:rPr lang="tt-RU" sz="2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Җөмләләрнең схемаларын  төзегез.</a:t>
            </a:r>
            <a:endParaRPr lang="ru-RU" sz="20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1).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Фил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рм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нне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тел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2).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Кемне</a:t>
            </a:r>
            <a:r>
              <a:rPr lang="tt-RU" b="1" dirty="0">
                <a:latin typeface="Times New Roman"/>
                <a:ea typeface="Times New Roman"/>
              </a:rPr>
              <a:t>ң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теленд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ни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булса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</a:t>
            </a:r>
            <a:r>
              <a:rPr lang="tt-RU" b="1" dirty="0">
                <a:latin typeface="Times New Roman"/>
                <a:ea typeface="Times New Roman"/>
              </a:rPr>
              <a:t>үң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еленд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шул була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3).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Яшьлеге</a:t>
            </a:r>
            <a:r>
              <a:rPr lang="tt-RU" b="1" dirty="0">
                <a:latin typeface="Times New Roman"/>
                <a:ea typeface="Times New Roman"/>
              </a:rPr>
              <a:t>ң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тырыш булса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картлыгы</a:t>
            </a:r>
            <a:r>
              <a:rPr lang="tt-RU" b="1" dirty="0">
                <a:latin typeface="Times New Roman"/>
                <a:ea typeface="Times New Roman"/>
              </a:rPr>
              <a:t>ң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тыныч була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4).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Яхшы 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гет керм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с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яман 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гет керер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5).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Т</a:t>
            </a:r>
            <a:r>
              <a:rPr lang="tt-RU" b="1" dirty="0">
                <a:latin typeface="Times New Roman"/>
                <a:ea typeface="Times New Roman"/>
              </a:rPr>
              <a:t>ө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бе  к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ренм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н чил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кт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н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су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эчм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6).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Без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кабызган утлар с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нм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с алар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7).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Белеме к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п укучы </a:t>
            </a:r>
            <a:r>
              <a:rPr lang="tt-RU" b="1" dirty="0">
                <a:latin typeface="Times New Roman"/>
                <a:ea typeface="Times New Roman"/>
              </a:rPr>
              <a:t> һә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рчак алдынгы була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8).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Кем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тырыша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аны </a:t>
            </a:r>
            <a:r>
              <a:rPr lang="tt-RU" b="1" dirty="0">
                <a:latin typeface="Times New Roman"/>
                <a:ea typeface="Times New Roman"/>
              </a:rPr>
              <a:t> һә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рчак х</a:t>
            </a:r>
            <a:r>
              <a:rPr lang="tt-RU" b="1" dirty="0">
                <a:latin typeface="Times New Roman"/>
                <a:ea typeface="Times New Roman"/>
              </a:rPr>
              <a:t>ө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рм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т ит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л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L="571500" marR="48260" algn="just">
              <a:spcBef>
                <a:spcPts val="15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9).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Мин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бел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м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сез 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зегезне ген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кайгырта торган кеше т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гел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L="571500" marR="48260" algn="just">
              <a:spcBef>
                <a:spcPts val="15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10).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Без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печ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нне сез </a:t>
            </a:r>
            <a:r>
              <a:rPr lang="tt-RU" b="1" dirty="0">
                <a:latin typeface="Times New Roman"/>
                <a:ea typeface="Times New Roman"/>
              </a:rPr>
              <a:t>ө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йр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тк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нч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tt-RU" b="1" dirty="0">
                <a:latin typeface="Times New Roman"/>
                <a:ea typeface="Times New Roman"/>
              </a:rPr>
              <a:t>ө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йдек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11)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Кайда ныклы т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ртип урнаштырыла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шунда эш яхшы сыйфатлы итеп 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    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башкарыла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12).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Сез бу хатны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минем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укыганда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бик к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п еллар узган булырлар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13). </a:t>
            </a:r>
            <a:r>
              <a:rPr lang="tt-RU" b="1" dirty="0">
                <a:latin typeface="Times New Roman"/>
                <a:ea typeface="Times New Roman"/>
              </a:rPr>
              <a:t>Җ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ир ап-ак булган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йтерсе</a:t>
            </a:r>
            <a:r>
              <a:rPr lang="tt-RU" b="1" dirty="0">
                <a:latin typeface="Times New Roman"/>
                <a:ea typeface="Times New Roman"/>
              </a:rPr>
              <a:t>ң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а</a:t>
            </a:r>
            <a:r>
              <a:rPr lang="tt-RU" b="1" dirty="0">
                <a:latin typeface="Times New Roman"/>
                <a:ea typeface="Times New Roman"/>
              </a:rPr>
              <a:t>ң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а ак юрган ябылган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algn="just">
              <a:spcBef>
                <a:spcPts val="150"/>
              </a:spcBef>
              <a:spcAft>
                <a:spcPts val="150"/>
              </a:spcAft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</a:t>
            </a:r>
            <a:r>
              <a:rPr lang="tt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14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).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Без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кит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се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 автобус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никтер со</a:t>
            </a:r>
            <a:r>
              <a:rPr lang="tt-RU" b="1" dirty="0">
                <a:latin typeface="Times New Roman"/>
                <a:ea typeface="Times New Roman"/>
              </a:rPr>
              <a:t>ң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га калып килде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latin typeface="Times New Roman"/>
              <a:ea typeface="Times New Roman"/>
            </a:endParaRPr>
          </a:p>
          <a:p>
            <a:pPr marR="48260" indent="571500" algn="just">
              <a:spcBef>
                <a:spcPts val="150"/>
              </a:spcBef>
              <a:spcAft>
                <a:spcPts val="15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15).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tt-RU" b="1" dirty="0">
                <a:latin typeface="Times New Roman"/>
                <a:ea typeface="Times New Roman"/>
              </a:rPr>
              <a:t>Һә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ркемг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 м</a:t>
            </a:r>
            <a:r>
              <a:rPr lang="tt-RU" b="1" dirty="0">
                <a:latin typeface="Times New Roman"/>
                <a:ea typeface="Times New Roman"/>
              </a:rPr>
              <a:t>ә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гъл</a:t>
            </a:r>
            <a:r>
              <a:rPr lang="tt-RU" b="1" dirty="0">
                <a:latin typeface="Times New Roman"/>
                <a:ea typeface="Times New Roman"/>
              </a:rPr>
              <a:t>ү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м ки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илне ху</a:t>
            </a:r>
            <a:r>
              <a:rPr lang="tt-RU" b="1" dirty="0">
                <a:latin typeface="Times New Roman"/>
                <a:ea typeface="Times New Roman"/>
              </a:rPr>
              <a:t>җ</a:t>
            </a:r>
            <a:r>
              <a:rPr lang="tt-RU" b="1" dirty="0">
                <a:solidFill>
                  <a:srgbClr val="000000"/>
                </a:solidFill>
                <a:latin typeface="Times New Roman"/>
                <a:ea typeface="Times New Roman"/>
              </a:rPr>
              <a:t>асызлык тарката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 </a:t>
            </a:r>
            <a:endParaRPr lang="ru-RU" sz="12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0241393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3"/>
          <a:stretch/>
        </p:blipFill>
        <p:spPr bwMode="auto">
          <a:xfrm>
            <a:off x="183716" y="1622880"/>
            <a:ext cx="8776567" cy="497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548680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100" dirty="0">
                <a:latin typeface="Times New Roman" pitchFamily="18" charset="0"/>
                <a:ea typeface="Times New Roman"/>
                <a:cs typeface="Times New Roman" pitchFamily="18" charset="0"/>
              </a:rPr>
              <a:t>ИЯРЧЕН ШАРТ </a:t>
            </a:r>
            <a:r>
              <a:rPr lang="ru-RU" sz="2400" b="1" spc="-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ҖӨМЛ</a:t>
            </a:r>
            <a:r>
              <a:rPr lang="tt-RU" sz="2400" b="1" spc="-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Ә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105273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Синтетик төре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799963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449151"/>
              </p:ext>
            </p:extLst>
          </p:nvPr>
        </p:nvGraphicFramePr>
        <p:xfrm>
          <a:off x="467544" y="2852936"/>
          <a:ext cx="8136903" cy="3672408"/>
        </p:xfrm>
        <a:graphic>
          <a:graphicData uri="http://schemas.openxmlformats.org/drawingml/2006/table">
            <a:tbl>
              <a:tblPr/>
              <a:tblGrid>
                <a:gridCol w="3564151"/>
                <a:gridCol w="4572752"/>
              </a:tblGrid>
              <a:tr h="791927">
                <a:tc>
                  <a:txBody>
                    <a:bodyPr/>
                    <a:lstStyle/>
                    <a:p>
                      <a:pPr marL="67246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Бәйләүче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чара</a:t>
                      </a:r>
                      <a:endParaRPr lang="ru-RU" sz="5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45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F81BD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1245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Мисаллар</a:t>
                      </a:r>
                      <a:endParaRPr lang="ru-RU" sz="48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12458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4F81BD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481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Ялгызак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мөнәсәбәтле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сүз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шулай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булса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шулай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итсә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алайса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юкса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югыйсә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Һ. б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Арамыздан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китәрелсен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яман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эшләр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Шулай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булса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алга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китәр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тәмам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эшләр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(Г. Тукай)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tt-RU" sz="20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Мөхәммәт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сабырлыкка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өндәгәндә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сабыр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булырга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кирәген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чамалап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сүзне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ярты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юлда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өзде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югыйсә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сүз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ташкыны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20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әллә</a:t>
                      </a:r>
                      <a:r>
                        <a:rPr lang="ru-RU" sz="20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кайларга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кереп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китәчәк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иде</a:t>
                      </a:r>
                      <a:r>
                        <a:rPr lang="ru-RU" sz="20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endParaRPr lang="ru-RU" sz="2000" b="1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tt-RU" sz="1800" b="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tt-RU" sz="1800" b="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Я.</a:t>
                      </a:r>
                      <a:r>
                        <a:rPr lang="tt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i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Зәнкиев</a:t>
                      </a:r>
                      <a:r>
                        <a:rPr lang="ru-RU" sz="20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4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105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508591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Иярчен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шарт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җөмлә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я баш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җөмләдә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мөнәсәбәтле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сүз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белән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бирелгән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шарт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хәлен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ачыклый</a:t>
            </a:r>
            <a:r>
              <a:rPr lang="en-US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я баш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җөмләнең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шарт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хәле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урынында</a:t>
            </a:r>
            <a:r>
              <a:rPr lang="ru-RU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килә</a:t>
            </a:r>
            <a:r>
              <a:rPr lang="ru-RU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tt-RU" sz="2400" dirty="0">
                <a:latin typeface="Times New Roman"/>
                <a:ea typeface="Times New Roman"/>
              </a:rPr>
              <a:t> </a:t>
            </a:r>
            <a:r>
              <a:rPr lang="tt-RU" b="1" dirty="0">
                <a:solidFill>
                  <a:srgbClr val="FF0000"/>
                </a:solidFill>
                <a:latin typeface="Times New Roman"/>
                <a:ea typeface="Times New Roman"/>
              </a:rPr>
              <a:t>Нишләсә?   </a:t>
            </a:r>
            <a:r>
              <a:rPr lang="tt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Ни булса</a:t>
            </a:r>
            <a:r>
              <a:rPr lang="tt-RU" b="1" dirty="0">
                <a:solidFill>
                  <a:srgbClr val="FF0000"/>
                </a:solidFill>
                <a:latin typeface="Times New Roman"/>
                <a:ea typeface="Times New Roman"/>
              </a:rPr>
              <a:t>?  </a:t>
            </a:r>
            <a:r>
              <a:rPr lang="tt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Нинди шартларда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04664"/>
            <a:ext cx="6840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4920" algn="ctr">
              <a:spcAft>
                <a:spcPts val="0"/>
              </a:spcAft>
            </a:pPr>
            <a:r>
              <a:rPr lang="ru-RU" sz="2000" b="1" spc="-50" dirty="0">
                <a:latin typeface="Times New Roman" pitchFamily="18" charset="0"/>
                <a:ea typeface="Times New Roman"/>
                <a:cs typeface="Times New Roman" pitchFamily="18" charset="0"/>
              </a:rPr>
              <a:t>ИЯРЧЕН ШАРТ </a:t>
            </a:r>
            <a:r>
              <a:rPr lang="ru-RU" sz="2000" b="1" spc="-5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ҖӨМЛӘ</a:t>
            </a:r>
          </a:p>
          <a:p>
            <a:pPr marL="1264920" algn="just">
              <a:spcAft>
                <a:spcPts val="0"/>
              </a:spcAft>
            </a:pPr>
            <a:endParaRPr lang="tt-RU" sz="2000" b="1" spc="-5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264920" algn="ctr">
              <a:spcAft>
                <a:spcPts val="0"/>
              </a:spcAft>
            </a:pPr>
            <a:r>
              <a:rPr lang="tt-RU" sz="2000" b="1" spc="-50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АНАЛИТИК ТӨРЕ</a:t>
            </a:r>
          </a:p>
          <a:p>
            <a:pPr marL="1264920" algn="just">
              <a:spcAft>
                <a:spcPts val="0"/>
              </a:spcAft>
            </a:pPr>
            <a:endParaRPr lang="ru-RU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56168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885118"/>
              </p:ext>
            </p:extLst>
          </p:nvPr>
        </p:nvGraphicFramePr>
        <p:xfrm>
          <a:off x="467544" y="2060848"/>
          <a:ext cx="8208912" cy="4472940"/>
        </p:xfrm>
        <a:graphic>
          <a:graphicData uri="http://schemas.openxmlformats.org/drawingml/2006/table">
            <a:tbl>
              <a:tblPr/>
              <a:tblGrid>
                <a:gridCol w="3605836"/>
                <a:gridCol w="4603076"/>
              </a:tblGrid>
              <a:tr h="0">
                <a:tc>
                  <a:txBody>
                    <a:bodyPr/>
                    <a:lstStyle/>
                    <a:p>
                      <a:pPr marL="746760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46760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Бәйләүче</a:t>
                      </a:r>
                      <a:r>
                        <a:rPr lang="ru-RU" sz="1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чара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47775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47775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Мисаллар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47775">
                        <a:lnSpc>
                          <a:spcPts val="106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30505" indent="-2305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30505" indent="-23050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Шарт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фигыль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формасы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-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 -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сә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да,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кисәкчәсе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 marR="1946910" indent="198120"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8120"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t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Өе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тар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булса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а,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күңеле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киң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Җаббарның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8120"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endParaRPr lang="tt-RU" sz="1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8120"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r>
                        <a:rPr lang="ru-RU" sz="1800" i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Фәйзи</a:t>
                      </a:r>
                      <a:r>
                        <a:rPr lang="en-US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8120"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t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37160" indent="-137160" algn="just">
                        <a:lnSpc>
                          <a:spcPts val="1170"/>
                        </a:lnSpc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37160" indent="-13716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Хәл фигыль формасы: </a:t>
                      </a:r>
                      <a:r>
                        <a:rPr lang="tt-RU" sz="2400" b="1" i="1" spc="1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-тач/ </a:t>
                      </a: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-гәч, -кач /-кәч + та, тә кисәкчәсе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9621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t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621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Мәктәп балаларына ял булгач та, әнкәй </a:t>
                      </a:r>
                      <a:endParaRPr lang="tt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621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tt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621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t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белән </a:t>
                      </a: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әткәйгә бу кагылмый.</a:t>
                      </a:r>
                      <a:r>
                        <a:rPr lang="tt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tt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(Н. Әхмәдиев)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621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t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44780" indent="-14478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44780" indent="-1447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Ияртүче теркәгеч: гәрчә + -са/ -сә шарт фигыль формасы + да, дә кисәкчәсе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44780" indent="-14478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669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tt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8669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Гәрчә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Баязит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абый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эчкерсез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киңәшчем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8669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8669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риясыз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остазым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булса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да, мин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аны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 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8669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8669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оныттым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812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9812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А. </a:t>
                      </a:r>
                      <a:r>
                        <a:rPr lang="ru-RU" sz="1800" i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Гыйләҗев</a:t>
                      </a:r>
                      <a:r>
                        <a:rPr lang="ru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8669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tt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244475"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44475"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44475" algn="l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Бәйлек сүз: карамастан</a:t>
                      </a:r>
                      <a:endParaRPr lang="ru-RU" sz="28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6383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tt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6383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Дәртле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музыка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уйнап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торуга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карамастан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6383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6383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күңелгә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кереп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оялаган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ямансулык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хисе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6383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6383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кечерәйми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дә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таралмый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да. (</a:t>
                      </a:r>
                      <a:r>
                        <a:rPr lang="ru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М. Маликова)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63830" algn="just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tt-RU" sz="18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620688"/>
            <a:ext cx="6120680" cy="327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80"/>
              </a:lnSpc>
              <a:spcBef>
                <a:spcPts val="90"/>
              </a:spcBef>
              <a:spcAft>
                <a:spcPts val="0"/>
              </a:spcAft>
            </a:pPr>
            <a:r>
              <a:rPr lang="ru-RU" sz="2800" b="1" spc="-100" dirty="0">
                <a:latin typeface="Times New Roman" pitchFamily="18" charset="0"/>
                <a:ea typeface="Times New Roman"/>
                <a:cs typeface="Times New Roman" pitchFamily="18" charset="0"/>
              </a:rPr>
              <a:t>ИЯРЧЕН КИРЕ ҖӨМЛӘ</a:t>
            </a:r>
            <a:endParaRPr lang="ru-RU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41277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Синтетик төре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7795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898389"/>
              </p:ext>
            </p:extLst>
          </p:nvPr>
        </p:nvGraphicFramePr>
        <p:xfrm>
          <a:off x="395536" y="2906490"/>
          <a:ext cx="8280920" cy="3341116"/>
        </p:xfrm>
        <a:graphic>
          <a:graphicData uri="http://schemas.openxmlformats.org/drawingml/2006/table">
            <a:tbl>
              <a:tblPr/>
              <a:tblGrid>
                <a:gridCol w="3173102"/>
                <a:gridCol w="5107818"/>
              </a:tblGrid>
              <a:tr h="0">
                <a:tc>
                  <a:txBody>
                    <a:bodyPr/>
                    <a:lstStyle/>
                    <a:p>
                      <a:pPr marL="4965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965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Бәйләүче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чара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950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1950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Мисаллар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1950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Ялгызак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мөнәсәбәтле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сүз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шулай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алай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да, 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шулай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булса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да,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158115">
                        <a:lnSpc>
                          <a:spcPts val="109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шуңа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карамастан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хәл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Маһруй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апаны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бик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җәберсетте</a:t>
                      </a:r>
                      <a:r>
                        <a:rPr lang="en-US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шулай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зарланып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йөрмәде</a:t>
                      </a:r>
                      <a:r>
                        <a:rPr lang="en-US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(Г. </a:t>
                      </a:r>
                      <a:r>
                        <a:rPr lang="ru-RU" sz="1600" i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Әпсәләмов</a:t>
                      </a: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Кызны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танымады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Госман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алай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йөрәк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тирәсендә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нидер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сулкылдап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алды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(И. </a:t>
                      </a: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Салахов)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Вәзир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Исхакны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шәех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Игәнәй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яратмады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шуңа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карамастан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04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аны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хөрмәт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итте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(М. </a:t>
                      </a:r>
                      <a:r>
                        <a:rPr lang="ru-RU" sz="1600" i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Хәбибуллин</a:t>
                      </a:r>
                      <a:r>
                        <a:rPr lang="ru-RU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260648"/>
            <a:ext cx="5112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33830">
              <a:spcAft>
                <a:spcPts val="0"/>
              </a:spcAft>
            </a:pPr>
            <a:r>
              <a:rPr lang="ru-RU" sz="2400" b="1" spc="-50" dirty="0">
                <a:latin typeface="Times New Roman" pitchFamily="18" charset="0"/>
                <a:ea typeface="Times New Roman"/>
                <a:cs typeface="Times New Roman" pitchFamily="18" charset="0"/>
              </a:rPr>
              <a:t>ИЯРЧЕН КИРЕ ҖӨМЛӘ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Иярчен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кире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җөмлә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я баш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җөмләдә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мөнәсәбәтле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сүз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белән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бирелгән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кире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хәлне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ачыклый</a:t>
            </a:r>
            <a:r>
              <a:rPr lang="en-US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я баш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җөмләнең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кире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хәле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урынында</a:t>
            </a:r>
            <a:r>
              <a:rPr lang="ru-RU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ea typeface="Times New Roman"/>
                <a:cs typeface="Times New Roman" pitchFamily="18" charset="0"/>
              </a:rPr>
              <a:t>килә</a:t>
            </a:r>
            <a:r>
              <a:rPr lang="en-US" sz="2000" b="1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198884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Аналитик төре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11464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6399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t-RU" sz="2400" b="1" dirty="0">
                <a:latin typeface="Times New Roman"/>
                <a:ea typeface="Times New Roman"/>
              </a:rPr>
              <a:t>Көннәр яхшырырга охшаган, шулай булса без чаңгы шуарга чыгар идек. </a:t>
            </a: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( ), [шулай булса]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tt-RU" sz="2400" b="1" dirty="0">
                <a:latin typeface="Times New Roman"/>
                <a:ea typeface="Times New Roman"/>
              </a:rPr>
              <a:t>Телебезне сакларга кирәк, югыйсә ул югалырга мөмкин. </a:t>
            </a:r>
            <a:endParaRPr lang="tt-RU" sz="2400" b="1" dirty="0" smtClean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t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 </a:t>
            </a: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), [югыйсә]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t-RU" sz="2400" b="1" dirty="0" smtClean="0">
                <a:latin typeface="Times New Roman"/>
                <a:ea typeface="Times New Roman"/>
              </a:rPr>
              <a:t>3. Тырышып </a:t>
            </a:r>
            <a:r>
              <a:rPr lang="tt-RU" sz="2400" b="1" dirty="0">
                <a:latin typeface="Times New Roman"/>
                <a:ea typeface="Times New Roman"/>
              </a:rPr>
              <a:t>укымыйсың икән, чиреккә яхшы билгеләр чыкмый. </a:t>
            </a: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(икән), [ ]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t-RU" sz="2400" b="1" dirty="0" smtClean="0">
                <a:latin typeface="Times New Roman"/>
                <a:ea typeface="Times New Roman"/>
              </a:rPr>
              <a:t>4. Илең </a:t>
            </a:r>
            <a:r>
              <a:rPr lang="tt-RU" sz="2400" b="1" dirty="0">
                <a:latin typeface="Times New Roman"/>
                <a:ea typeface="Times New Roman"/>
              </a:rPr>
              <a:t>турында уйласаң, гомерең озын була. </a:t>
            </a: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(...саң), [ ]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tt-RU" sz="2400" b="1" dirty="0" smtClean="0">
                <a:latin typeface="Times New Roman"/>
                <a:ea typeface="Times New Roman"/>
              </a:rPr>
              <a:t>5. Ул </a:t>
            </a:r>
            <a:r>
              <a:rPr lang="tt-RU" sz="2400" b="1" dirty="0">
                <a:latin typeface="Times New Roman"/>
                <a:ea typeface="Times New Roman"/>
              </a:rPr>
              <a:t>китте исә, Нәсимә күңелсезләнә. </a:t>
            </a:r>
            <a:r>
              <a:rPr lang="tt-RU" sz="2400" b="1" dirty="0">
                <a:solidFill>
                  <a:srgbClr val="C00000"/>
                </a:solidFill>
                <a:latin typeface="Times New Roman"/>
                <a:ea typeface="Times New Roman"/>
              </a:rPr>
              <a:t>(исә), [ ]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228600"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62068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Җөмләләргә анализ ясарга.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68431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26377"/>
            <a:ext cx="70567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 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679450" algn="l"/>
              </a:tabLst>
            </a:pPr>
            <a:r>
              <a:rPr lang="tt-RU" sz="2400" dirty="0">
                <a:latin typeface="Times New Roman"/>
                <a:ea typeface="Times New Roman"/>
              </a:rPr>
              <a:t>Баш сау булса, бүрек табыла.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79450" algn="l"/>
              </a:tabLst>
            </a:pPr>
            <a:r>
              <a:rPr lang="tt-RU" sz="2400" dirty="0">
                <a:latin typeface="Times New Roman"/>
                <a:ea typeface="Times New Roman"/>
              </a:rPr>
              <a:t>Яз килсә, ул киенә, көз килсә, ул чишенә.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79450" algn="l"/>
              </a:tabLst>
            </a:pPr>
            <a:r>
              <a:rPr lang="tt-RU" sz="2400" dirty="0">
                <a:latin typeface="Times New Roman"/>
                <a:ea typeface="Times New Roman"/>
              </a:rPr>
              <a:t>Куян тозакны онытса да, тозак куянны онытмый (кире).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79450" algn="l"/>
              </a:tabLst>
            </a:pPr>
            <a:r>
              <a:rPr lang="tt-RU" sz="2400" dirty="0">
                <a:latin typeface="Times New Roman"/>
                <a:ea typeface="Times New Roman"/>
              </a:rPr>
              <a:t>Алты яшәр юлдан кайтса, алтмыш яшәр хәл белер.</a:t>
            </a:r>
            <a:endParaRPr lang="ru-RU" sz="24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679450" algn="l"/>
              </a:tabLst>
            </a:pPr>
            <a:r>
              <a:rPr lang="tt-RU" sz="2400" dirty="0">
                <a:latin typeface="Times New Roman"/>
                <a:ea typeface="Times New Roman"/>
              </a:rPr>
              <a:t>Кунак килсә, ит пешә,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Ит пешмәсә, бит пешә.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tabLst>
                <a:tab pos="679450" algn="l"/>
              </a:tabLst>
            </a:pPr>
            <a:r>
              <a:rPr lang="tt-RU" sz="2400" dirty="0" smtClean="0">
                <a:latin typeface="Times New Roman"/>
                <a:ea typeface="Times New Roman"/>
              </a:rPr>
              <a:t>6. Тал </a:t>
            </a:r>
            <a:r>
              <a:rPr lang="tt-RU" sz="2400" dirty="0">
                <a:latin typeface="Times New Roman"/>
                <a:ea typeface="Times New Roman"/>
              </a:rPr>
              <a:t>бөресе, тал бөресе,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Тал бөресен өзмәгез;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Мин югалсам, я утларда,</a:t>
            </a:r>
            <a:endParaRPr lang="ru-RU" sz="2400" dirty="0">
              <a:latin typeface="Times New Roman"/>
              <a:ea typeface="Times New Roman"/>
            </a:endParaRPr>
          </a:p>
          <a:p>
            <a:pPr marL="457200"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Я суларда эзләгез.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   </a:t>
            </a:r>
            <a:r>
              <a:rPr lang="tt-RU" sz="2400" dirty="0" smtClean="0">
                <a:latin typeface="Times New Roman"/>
                <a:ea typeface="Times New Roman"/>
              </a:rPr>
              <a:t>7.     Агыйденең </a:t>
            </a:r>
            <a:r>
              <a:rPr lang="tt-RU" sz="2400" dirty="0">
                <a:latin typeface="Times New Roman"/>
                <a:ea typeface="Times New Roman"/>
              </a:rPr>
              <a:t>ар</a:t>
            </a:r>
            <a:r>
              <a:rPr lang="ru-RU" sz="2400" dirty="0">
                <a:latin typeface="Times New Roman"/>
                <a:ea typeface="Times New Roman"/>
              </a:rPr>
              <a:t>ъ</a:t>
            </a:r>
            <a:r>
              <a:rPr lang="tt-RU" sz="2400" dirty="0">
                <a:latin typeface="Times New Roman"/>
                <a:ea typeface="Times New Roman"/>
              </a:rPr>
              <a:t>ягында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           Атлар килә адымлап;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            Кайгы кара күлмәк булса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tt-RU" sz="2400" dirty="0">
                <a:latin typeface="Times New Roman"/>
                <a:ea typeface="Times New Roman"/>
              </a:rPr>
              <a:t>            Юар идем сабынлап.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1998274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161488"/>
              </p:ext>
            </p:extLst>
          </p:nvPr>
        </p:nvGraphicFramePr>
        <p:xfrm>
          <a:off x="179512" y="332656"/>
          <a:ext cx="8820471" cy="4663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249986"/>
                <a:gridCol w="25704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Җөмләләр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Җөмлә төрләре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1.Миннән сиңа теләк шул: ил мактарлык үрнәк бул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1. Иярчен ия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2.Кем алдый, шул урлый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2. Иярчен хәбәр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3.Нәрсәгә өйрәнсәң, шуны куарсың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3. Иярчен аергыч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4.Кайчан әти-әниеңә яхшылык hәм игелек кыласың, шулчакта үзеңдә ниндидер илаhи бер көч hәм рәхәтлек таясың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4. Иярчен тәмамлык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5. Хатыңны мин танырлык итеп яз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5. Иярчен вакыт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6. Мәктәп ярышта беренчелекне алырга тиеш, моның өчен без армый-талмый укырбыз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6. Иярчен урын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7. Яраларым төзәлеп бетмәгәнгә күрә, шушы авылда бер атна ятарга  туры килде.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7. Иярчен шарт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8. Кайда хезмәт, шунда хөрмәт.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8. Иярчен күләм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9. Без шә</a:t>
                      </a:r>
                      <a:r>
                        <a:rPr lang="en-US" sz="1800" b="0">
                          <a:effectLst/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әрдә сез торган кадәр булдык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9. Иярчен кире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10.Сарай тулы халык: картлар, яшьләр, йөзе җыерчыклы балалар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10. Иярчен максат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11. Иярчен рәвеш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t-RU" sz="1800" b="0" dirty="0">
                          <a:effectLst/>
                          <a:latin typeface="Times New Roman"/>
                          <a:ea typeface="Times New Roman"/>
                        </a:rPr>
                        <a:t>12. Иярчен сәбәп җөмлә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47664" y="5517232"/>
            <a:ext cx="7596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t-RU" sz="2000" b="1" dirty="0">
                <a:latin typeface="Times New Roman"/>
                <a:ea typeface="Times New Roman"/>
              </a:rPr>
              <a:t>Җаваплар: 1җ – 2; 2-1; 3-4; 4-5; 5-11;6-10; 7-12; 8-6; 9-8; 10-3.</a:t>
            </a:r>
            <a:endParaRPr lang="ru-RU" sz="2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8778546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7"/>
            <a:ext cx="81369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spcAft>
                <a:spcPts val="0"/>
              </a:spcAft>
            </a:pPr>
            <a:r>
              <a:rPr lang="tt-RU" sz="2000" b="1" dirty="0">
                <a:latin typeface="Times New Roman"/>
                <a:ea typeface="Times New Roman"/>
              </a:rPr>
              <a:t>Бер якта – җөмләләр, икенче якта шул җөмләләрнең схемалары бирелгән. Дөрес җавапны табып язарга кирәк.</a:t>
            </a:r>
            <a:endParaRPr lang="ru-RU" b="1" dirty="0">
              <a:latin typeface="Times New Roman"/>
              <a:ea typeface="Times New Roman"/>
            </a:endParaRPr>
          </a:p>
          <a:p>
            <a:pPr marL="228600">
              <a:spcAft>
                <a:spcPts val="0"/>
              </a:spcAft>
            </a:pPr>
            <a:endParaRPr lang="ru-RU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501140"/>
              </p:ext>
            </p:extLst>
          </p:nvPr>
        </p:nvGraphicFramePr>
        <p:xfrm>
          <a:off x="899592" y="1677582"/>
          <a:ext cx="756084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tt-RU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 Мине сөйсәң, оныт туганыңны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  (...-сам да), [  ]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>
                          <a:latin typeface="Times New Roman"/>
                          <a:ea typeface="Times New Roman"/>
                        </a:rPr>
                        <a:t>2. Егылсам да, антым хәтеремдә </a:t>
                      </a:r>
                      <a:r>
                        <a:rPr lang="en-US" b="1" dirty="0" smtClean="0"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tt-RU" b="1" dirty="0" smtClean="0">
                          <a:latin typeface="Times New Roman"/>
                          <a:ea typeface="Times New Roman"/>
                        </a:rPr>
                        <a:t>әркайчан.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t-RU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(...-са да), [  ]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>
                          <a:latin typeface="Times New Roman"/>
                          <a:ea typeface="Times New Roman"/>
                        </a:rPr>
                        <a:t>3. Яратмаса, кыен түгел, төзәтү бу хатаны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(...-саң), [  ]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>
                          <a:latin typeface="Times New Roman"/>
                          <a:ea typeface="Times New Roman"/>
                        </a:rPr>
                        <a:t>4. Безне язмыш аерса да, дуслыкны, бәг</a:t>
                      </a:r>
                      <a:r>
                        <a:rPr lang="ru-RU" b="1" dirty="0" smtClean="0">
                          <a:latin typeface="Times New Roman"/>
                          <a:ea typeface="Times New Roman"/>
                        </a:rPr>
                        <a:t>ъ</a:t>
                      </a:r>
                      <a:r>
                        <a:rPr lang="tt-RU" b="1" dirty="0" smtClean="0">
                          <a:latin typeface="Times New Roman"/>
                          <a:ea typeface="Times New Roman"/>
                        </a:rPr>
                        <a:t>рем, онытма.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tt-RU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(...-сак та...), [  ]</a:t>
                      </a:r>
                      <a:endParaRPr lang="ru-RU" b="1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t-RU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. 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t-RU" b="1" dirty="0" smtClean="0">
                          <a:latin typeface="Times New Roman"/>
                          <a:ea typeface="Times New Roman"/>
                        </a:rPr>
                        <a:t> 5. Кайтмасак та яныгызга, сез безнең йөрәкләрдә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t-RU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(...-са), [ ]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63688" y="5445224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tt-RU" sz="2000" b="1" dirty="0">
                <a:latin typeface="Times New Roman"/>
                <a:ea typeface="Times New Roman"/>
              </a:rPr>
              <a:t>Җавап: 1-3, 2-1, 3-5, 4-2, 5-4</a:t>
            </a:r>
            <a:endParaRPr lang="ru-RU" sz="20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tt-RU" dirty="0">
                <a:latin typeface="Times New Roman"/>
                <a:ea typeface="Times New Roman"/>
              </a:rPr>
              <a:t> 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2902900"/>
      </p:ext>
    </p:extLst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4D4D4D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3378596" algn="ctr" rotWithShape="0">
            <a:srgbClr val="4D4D4D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707</Words>
  <Application>Microsoft Office PowerPoint</Application>
  <PresentationFormat>Экран (4:3)</PresentationFormat>
  <Paragraphs>236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Иярчен шарт һәм кире җөмләләр.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Гибадуллина М.В. </cp:lastModifiedBy>
  <cp:revision>13</cp:revision>
  <dcterms:created xsi:type="dcterms:W3CDTF">2012-01-25T08:31:23Z</dcterms:created>
  <dcterms:modified xsi:type="dcterms:W3CDTF">2012-02-08T08:09:42Z</dcterms:modified>
</cp:coreProperties>
</file>