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0" r:id="rId3"/>
    <p:sldId id="289" r:id="rId4"/>
    <p:sldId id="259" r:id="rId5"/>
    <p:sldId id="275" r:id="rId6"/>
    <p:sldId id="277" r:id="rId7"/>
    <p:sldId id="280" r:id="rId8"/>
    <p:sldId id="281" r:id="rId9"/>
    <p:sldId id="260" r:id="rId10"/>
    <p:sldId id="261" r:id="rId11"/>
    <p:sldId id="262" r:id="rId12"/>
    <p:sldId id="263" r:id="rId13"/>
    <p:sldId id="264" r:id="rId14"/>
    <p:sldId id="265" r:id="rId15"/>
    <p:sldId id="286" r:id="rId16"/>
    <p:sldId id="287" r:id="rId17"/>
    <p:sldId id="266" r:id="rId18"/>
    <p:sldId id="284" r:id="rId19"/>
    <p:sldId id="267" r:id="rId20"/>
    <p:sldId id="290" r:id="rId21"/>
    <p:sldId id="268" r:id="rId22"/>
    <p:sldId id="28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BF165-84F8-48CA-9DA2-A9BA7C0EB02F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81D33-17F0-4882-BCEA-C6A7ABBF5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BF165-84F8-48CA-9DA2-A9BA7C0EB02F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81D33-17F0-4882-BCEA-C6A7ABBF5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BF165-84F8-48CA-9DA2-A9BA7C0EB02F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81D33-17F0-4882-BCEA-C6A7ABBF5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BF165-84F8-48CA-9DA2-A9BA7C0EB02F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81D33-17F0-4882-BCEA-C6A7ABBF5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BF165-84F8-48CA-9DA2-A9BA7C0EB02F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81D33-17F0-4882-BCEA-C6A7ABBF5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BF165-84F8-48CA-9DA2-A9BA7C0EB02F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81D33-17F0-4882-BCEA-C6A7ABBF5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BF165-84F8-48CA-9DA2-A9BA7C0EB02F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81D33-17F0-4882-BCEA-C6A7ABBF5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BF165-84F8-48CA-9DA2-A9BA7C0EB02F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81D33-17F0-4882-BCEA-C6A7ABBF5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BF165-84F8-48CA-9DA2-A9BA7C0EB02F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81D33-17F0-4882-BCEA-C6A7ABBF5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BF165-84F8-48CA-9DA2-A9BA7C0EB02F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81D33-17F0-4882-BCEA-C6A7ABBF5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BF165-84F8-48CA-9DA2-A9BA7C0EB02F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81D33-17F0-4882-BCEA-C6A7ABBF5EF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14BF165-84F8-48CA-9DA2-A9BA7C0EB02F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6A81D33-17F0-4882-BCEA-C6A7ABBF5E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22376" y="908720"/>
            <a:ext cx="7772400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Повторение </a:t>
            </a:r>
            <a:r>
              <a:rPr lang="ru-RU" sz="2700" dirty="0"/>
              <a:t>и обобщение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изученного </a:t>
            </a:r>
            <a:r>
              <a:rPr lang="ru-RU" sz="2700" dirty="0"/>
              <a:t>по теме</a:t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«Обособленные члены предложения»</a:t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Урок русского языка в 8 классе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748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692696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en-US" dirty="0"/>
              <a:t>IV</a:t>
            </a:r>
            <a:r>
              <a:rPr lang="ru-RU" dirty="0"/>
              <a:t>.  Обособление </a:t>
            </a:r>
            <a:r>
              <a:rPr lang="ru-RU" b="1" dirty="0"/>
              <a:t>обстоятельств</a:t>
            </a:r>
            <a:r>
              <a:rPr lang="ru-RU" b="1" dirty="0" smtClean="0"/>
              <a:t>.</a:t>
            </a:r>
          </a:p>
          <a:p>
            <a:pPr algn="ctr"/>
            <a:endParaRPr lang="ru-RU" b="1" dirty="0"/>
          </a:p>
          <a:p>
            <a:pPr algn="ctr"/>
            <a:endParaRPr lang="ru-RU" b="1" dirty="0"/>
          </a:p>
          <a:p>
            <a:r>
              <a:rPr lang="ru-RU" dirty="0"/>
              <a:t>     </a:t>
            </a:r>
            <a:r>
              <a:rPr lang="ru-RU" b="1" dirty="0" smtClean="0"/>
              <a:t>10. </a:t>
            </a:r>
            <a:r>
              <a:rPr lang="ru-RU" dirty="0"/>
              <a:t>Ворча  и  оглядываясь  Каштанка  предчувствуя  неприятную  встречу  вошла  в комнату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i="1" dirty="0"/>
              <a:t>           </a:t>
            </a:r>
            <a:r>
              <a:rPr lang="ru-RU" b="1" i="1" dirty="0"/>
              <a:t>Ворча  и  оглядываясь</a:t>
            </a:r>
            <a:r>
              <a:rPr lang="ru-RU" i="1" dirty="0"/>
              <a:t>,  Каштанка,  </a:t>
            </a:r>
            <a:r>
              <a:rPr lang="ru-RU" b="1" i="1" dirty="0"/>
              <a:t>предчувствуя  неприятную  встречу,  </a:t>
            </a:r>
            <a:r>
              <a:rPr lang="ru-RU" i="1" dirty="0">
                <a:solidFill>
                  <a:srgbClr val="7030A0"/>
                </a:solidFill>
              </a:rPr>
              <a:t>вошла</a:t>
            </a:r>
            <a:r>
              <a:rPr lang="ru-RU" i="1" dirty="0"/>
              <a:t>  в комнату.</a:t>
            </a:r>
          </a:p>
        </p:txBody>
      </p:sp>
    </p:spTree>
    <p:extLst>
      <p:ext uri="{BB962C8B-B14F-4D97-AF65-F5344CB8AC3E}">
        <p14:creationId xmlns:p14="http://schemas.microsoft.com/office/powerpoint/2010/main" val="11573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en-US" dirty="0"/>
              <a:t>IV</a:t>
            </a:r>
            <a:r>
              <a:rPr lang="ru-RU" dirty="0"/>
              <a:t>.  Обособление </a:t>
            </a:r>
            <a:r>
              <a:rPr lang="ru-RU" b="1" dirty="0"/>
              <a:t>обстоятельств</a:t>
            </a:r>
            <a:r>
              <a:rPr lang="ru-RU" b="1" dirty="0" smtClean="0"/>
              <a:t>.</a:t>
            </a:r>
          </a:p>
          <a:p>
            <a:pPr algn="ctr"/>
            <a:endParaRPr lang="ru-RU" b="1" dirty="0"/>
          </a:p>
          <a:p>
            <a:r>
              <a:rPr lang="ru-RU" dirty="0" smtClean="0"/>
              <a:t>     </a:t>
            </a:r>
            <a:endParaRPr lang="ru-RU" dirty="0"/>
          </a:p>
          <a:p>
            <a:r>
              <a:rPr lang="ru-RU" dirty="0" smtClean="0"/>
              <a:t>     </a:t>
            </a:r>
            <a:r>
              <a:rPr lang="ru-RU" b="1" dirty="0" smtClean="0"/>
              <a:t>11.</a:t>
            </a:r>
            <a:r>
              <a:rPr lang="ru-RU" dirty="0" smtClean="0"/>
              <a:t> </a:t>
            </a:r>
            <a:r>
              <a:rPr lang="ru-RU" dirty="0"/>
              <a:t>Несмотря  на уговоры  люди  не  торопились  расходиться  по  домам. </a:t>
            </a:r>
            <a:endParaRPr lang="ru-RU" dirty="0" smtClean="0"/>
          </a:p>
          <a:p>
            <a:endParaRPr lang="ru-RU" dirty="0"/>
          </a:p>
          <a:p>
            <a:r>
              <a:rPr lang="ru-RU" b="1" i="1" dirty="0"/>
              <a:t> </a:t>
            </a:r>
            <a:r>
              <a:rPr lang="ru-RU" b="1" i="1" dirty="0" smtClean="0"/>
              <a:t>          Несмотря  на уговоры,  </a:t>
            </a:r>
            <a:r>
              <a:rPr lang="ru-RU" i="1" dirty="0" smtClean="0"/>
              <a:t>люди  </a:t>
            </a:r>
            <a:r>
              <a:rPr lang="ru-RU" i="1" dirty="0" smtClean="0">
                <a:solidFill>
                  <a:srgbClr val="7030A0"/>
                </a:solidFill>
              </a:rPr>
              <a:t>не  торопились  расходиться  </a:t>
            </a:r>
            <a:r>
              <a:rPr lang="ru-RU" i="1" dirty="0" smtClean="0"/>
              <a:t>по  домам.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b="1" dirty="0" smtClean="0"/>
              <a:t>     12. </a:t>
            </a:r>
            <a:r>
              <a:rPr lang="ru-RU" dirty="0"/>
              <a:t>На  уроке  все  слушали  учителя  затаив  дыхание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</a:t>
            </a:r>
            <a:r>
              <a:rPr lang="ru-RU" i="1" dirty="0" smtClean="0"/>
              <a:t>На  уроке  все  </a:t>
            </a:r>
            <a:r>
              <a:rPr lang="ru-RU" i="1" dirty="0" smtClean="0">
                <a:solidFill>
                  <a:srgbClr val="7030A0"/>
                </a:solidFill>
              </a:rPr>
              <a:t>слушали</a:t>
            </a:r>
            <a:r>
              <a:rPr lang="ru-RU" i="1" dirty="0" smtClean="0"/>
              <a:t>  учителя  </a:t>
            </a:r>
            <a:r>
              <a:rPr lang="ru-RU" b="1" i="1" dirty="0" smtClean="0"/>
              <a:t>затаив  дыхание.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7567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en-US" dirty="0"/>
              <a:t>V</a:t>
            </a:r>
            <a:r>
              <a:rPr lang="ru-RU" dirty="0"/>
              <a:t>. Обособление </a:t>
            </a:r>
            <a:r>
              <a:rPr lang="ru-RU" b="1" dirty="0"/>
              <a:t>уточняющих </a:t>
            </a:r>
            <a:r>
              <a:rPr lang="ru-RU" dirty="0"/>
              <a:t>членов предложения</a:t>
            </a:r>
            <a:r>
              <a:rPr lang="ru-RU" dirty="0" smtClean="0"/>
              <a:t>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r>
              <a:rPr lang="ru-RU" dirty="0" smtClean="0"/>
              <a:t>     </a:t>
            </a:r>
            <a:r>
              <a:rPr lang="ru-RU" b="1" dirty="0" smtClean="0"/>
              <a:t>13.</a:t>
            </a:r>
            <a:r>
              <a:rPr lang="ru-RU" dirty="0" smtClean="0"/>
              <a:t> </a:t>
            </a:r>
            <a:r>
              <a:rPr lang="ru-RU" dirty="0"/>
              <a:t>В  марте  во  время  каникул  мы  поедем  на  экскурсию в Белоруссию в город </a:t>
            </a:r>
            <a:r>
              <a:rPr lang="ru-RU" dirty="0" smtClean="0"/>
              <a:t>Минск.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7030A0"/>
                </a:solidFill>
              </a:rPr>
              <a:t>           </a:t>
            </a:r>
            <a:r>
              <a:rPr lang="ru-RU" i="1" dirty="0" smtClean="0">
                <a:solidFill>
                  <a:srgbClr val="7030A0"/>
                </a:solidFill>
              </a:rPr>
              <a:t>В  марте</a:t>
            </a:r>
            <a:r>
              <a:rPr lang="ru-RU" i="1" dirty="0" smtClean="0"/>
              <a:t>,  </a:t>
            </a:r>
            <a:r>
              <a:rPr lang="ru-RU" b="1" i="1" dirty="0" smtClean="0"/>
              <a:t>во  время  каникул, </a:t>
            </a:r>
            <a:r>
              <a:rPr lang="ru-RU" i="1" dirty="0" smtClean="0"/>
              <a:t> мы  поедем  на  экскурсию </a:t>
            </a:r>
            <a:r>
              <a:rPr lang="ru-RU" i="1" dirty="0" smtClean="0">
                <a:solidFill>
                  <a:srgbClr val="7030A0"/>
                </a:solidFill>
              </a:rPr>
              <a:t>в Белоруссию</a:t>
            </a:r>
            <a:r>
              <a:rPr lang="ru-RU" i="1" dirty="0" smtClean="0"/>
              <a:t>, </a:t>
            </a:r>
            <a:r>
              <a:rPr lang="ru-RU" b="1" i="1" dirty="0" smtClean="0"/>
              <a:t>в город Минск.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b="1" dirty="0" smtClean="0"/>
              <a:t>      14</a:t>
            </a:r>
            <a:r>
              <a:rPr lang="ru-RU" b="1" dirty="0"/>
              <a:t>.</a:t>
            </a:r>
            <a:r>
              <a:rPr lang="ru-RU" dirty="0"/>
              <a:t> Всех  жителей  </a:t>
            </a:r>
            <a:r>
              <a:rPr lang="ru-RU" dirty="0" err="1"/>
              <a:t>Жулебина</a:t>
            </a:r>
            <a:r>
              <a:rPr lang="ru-RU" dirty="0"/>
              <a:t>  кроме  маленьких  детей  пригласили </a:t>
            </a:r>
            <a:r>
              <a:rPr lang="ru-RU" dirty="0" smtClean="0"/>
              <a:t> участвовать  </a:t>
            </a:r>
            <a:r>
              <a:rPr lang="ru-RU" dirty="0"/>
              <a:t>в  велопробеге.</a:t>
            </a:r>
          </a:p>
          <a:p>
            <a:endParaRPr lang="ru-RU" dirty="0"/>
          </a:p>
          <a:p>
            <a:r>
              <a:rPr lang="ru-RU" dirty="0"/>
              <a:t>            </a:t>
            </a:r>
            <a:r>
              <a:rPr lang="ru-RU" i="1" dirty="0"/>
              <a:t>Всех  </a:t>
            </a:r>
            <a:r>
              <a:rPr lang="ru-RU" i="1" dirty="0">
                <a:solidFill>
                  <a:srgbClr val="7030A0"/>
                </a:solidFill>
              </a:rPr>
              <a:t>жителей  </a:t>
            </a:r>
            <a:r>
              <a:rPr lang="ru-RU" i="1" dirty="0" err="1"/>
              <a:t>Жулебина</a:t>
            </a:r>
            <a:r>
              <a:rPr lang="ru-RU" i="1" dirty="0"/>
              <a:t>,  </a:t>
            </a:r>
            <a:r>
              <a:rPr lang="ru-RU" b="1" i="1" dirty="0"/>
              <a:t>кроме  маленьких  детей,  </a:t>
            </a:r>
            <a:r>
              <a:rPr lang="ru-RU" i="1" dirty="0"/>
              <a:t>пригласили  участвовать  в  велопробеге.</a:t>
            </a:r>
          </a:p>
          <a:p>
            <a:endParaRPr lang="ru-RU" i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98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48680"/>
            <a:ext cx="82809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en-US" dirty="0"/>
              <a:t>VI</a:t>
            </a:r>
            <a:r>
              <a:rPr lang="ru-RU" dirty="0"/>
              <a:t>.  </a:t>
            </a:r>
            <a:r>
              <a:rPr lang="ru-RU" b="1" dirty="0"/>
              <a:t>Пунктуационный</a:t>
            </a:r>
            <a:r>
              <a:rPr lang="ru-RU" dirty="0"/>
              <a:t> разбор </a:t>
            </a:r>
            <a:r>
              <a:rPr lang="ru-RU" dirty="0" smtClean="0"/>
              <a:t>предложений</a:t>
            </a:r>
            <a:endParaRPr lang="ru-RU" dirty="0"/>
          </a:p>
          <a:p>
            <a:pPr algn="ctr"/>
            <a:r>
              <a:rPr lang="ru-RU" dirty="0" smtClean="0"/>
              <a:t>(самостоятельная работа)</a:t>
            </a:r>
            <a:endParaRPr lang="ru-RU" dirty="0" smtClean="0"/>
          </a:p>
          <a:p>
            <a:pPr algn="ctr"/>
            <a:endParaRPr lang="ru-RU" dirty="0"/>
          </a:p>
          <a:p>
            <a:r>
              <a:rPr lang="ru-RU" b="1" dirty="0" smtClean="0"/>
              <a:t>     15. </a:t>
            </a:r>
            <a:r>
              <a:rPr lang="ru-RU" dirty="0"/>
              <a:t>Прикрытие  стоявшее  около  пушек  Тушина  ушло  по чьему…то  приказу  и  не…смотря  на  это  батарея  продолжала  стрелять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i="1" dirty="0" smtClean="0"/>
              <a:t>           </a:t>
            </a:r>
            <a:r>
              <a:rPr lang="ru-RU" i="1" dirty="0" smtClean="0">
                <a:solidFill>
                  <a:srgbClr val="7030A0"/>
                </a:solidFill>
              </a:rPr>
              <a:t>Прикрытие</a:t>
            </a:r>
            <a:r>
              <a:rPr lang="ru-RU" i="1" dirty="0" smtClean="0"/>
              <a:t>,  </a:t>
            </a:r>
            <a:r>
              <a:rPr lang="ru-RU" b="1" i="1" dirty="0" smtClean="0"/>
              <a:t>стоявшее  около  пушек  Тушина</a:t>
            </a:r>
            <a:r>
              <a:rPr lang="ru-RU" i="1" dirty="0" smtClean="0"/>
              <a:t>,  ушло  по чьему-то  приказу,  и,  </a:t>
            </a:r>
            <a:r>
              <a:rPr lang="ru-RU" b="1" i="1" dirty="0" smtClean="0"/>
              <a:t>несмотря  на  это,  </a:t>
            </a:r>
            <a:r>
              <a:rPr lang="ru-RU" i="1" dirty="0" smtClean="0"/>
              <a:t>батарея  </a:t>
            </a:r>
            <a:r>
              <a:rPr lang="ru-RU" i="1" dirty="0" smtClean="0">
                <a:solidFill>
                  <a:srgbClr val="7030A0"/>
                </a:solidFill>
              </a:rPr>
              <a:t>продолжала  стрелять</a:t>
            </a:r>
            <a:r>
              <a:rPr lang="ru-RU" i="1" dirty="0" smtClean="0"/>
              <a:t>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b="1" dirty="0" smtClean="0"/>
              <a:t>16. </a:t>
            </a:r>
            <a:r>
              <a:rPr lang="ru-RU" dirty="0"/>
              <a:t>Офицер  товарищ  Тушина  был  убит  в…начале  боя  и  не…успев  опомниться  Тушин  в…</a:t>
            </a:r>
            <a:r>
              <a:rPr lang="ru-RU" dirty="0" err="1"/>
              <a:t>течени</a:t>
            </a:r>
            <a:r>
              <a:rPr lang="ru-RU" dirty="0"/>
              <a:t>…   часа  потерял  еще  семнадцать  человек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7030A0"/>
                </a:solidFill>
              </a:rPr>
              <a:t>           </a:t>
            </a:r>
            <a:r>
              <a:rPr lang="ru-RU" i="1" dirty="0" smtClean="0">
                <a:solidFill>
                  <a:srgbClr val="7030A0"/>
                </a:solidFill>
              </a:rPr>
              <a:t>Офицер</a:t>
            </a:r>
            <a:r>
              <a:rPr lang="ru-RU" i="1" dirty="0" smtClean="0"/>
              <a:t>,  </a:t>
            </a:r>
            <a:r>
              <a:rPr lang="ru-RU" b="1" i="1" dirty="0" smtClean="0"/>
              <a:t>товарищ  Тушина,  </a:t>
            </a:r>
            <a:r>
              <a:rPr lang="ru-RU" i="1" dirty="0" smtClean="0"/>
              <a:t>был  убит  в начале  боя,  и,  </a:t>
            </a:r>
            <a:r>
              <a:rPr lang="ru-RU" b="1" i="1" dirty="0" smtClean="0"/>
              <a:t>не успев  опомниться,  </a:t>
            </a:r>
            <a:r>
              <a:rPr lang="ru-RU" i="1" dirty="0" smtClean="0"/>
              <a:t>Тушин  в течение   часа  </a:t>
            </a:r>
            <a:r>
              <a:rPr lang="ru-RU" i="1" dirty="0" smtClean="0">
                <a:solidFill>
                  <a:srgbClr val="7030A0"/>
                </a:solidFill>
              </a:rPr>
              <a:t>потерял</a:t>
            </a:r>
            <a:r>
              <a:rPr lang="ru-RU" i="1" dirty="0" smtClean="0"/>
              <a:t>  еще  семнадцать  человек.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14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5" y="764704"/>
            <a:ext cx="835292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17. </a:t>
            </a:r>
            <a:r>
              <a:rPr lang="ru-RU" dirty="0" smtClean="0"/>
              <a:t>Оглушенный  </a:t>
            </a:r>
            <a:r>
              <a:rPr lang="ru-RU" dirty="0" err="1" smtClean="0"/>
              <a:t>беспр</a:t>
            </a:r>
            <a:r>
              <a:rPr lang="ru-RU" dirty="0" smtClean="0"/>
              <a:t>…</a:t>
            </a:r>
            <a:r>
              <a:rPr lang="ru-RU" dirty="0" err="1" smtClean="0"/>
              <a:t>рывными</a:t>
            </a:r>
            <a:r>
              <a:rPr lang="ru-RU" dirty="0" smtClean="0"/>
              <a:t>  выстрелами  заставлявшими  его  каждый раз  вздрагивать  Тушин  бегал  от  одного  орудия  к  другому  то  прицеливаясь  то  считая  снаряды.</a:t>
            </a:r>
          </a:p>
          <a:p>
            <a:endParaRPr lang="ru-RU" dirty="0" smtClean="0"/>
          </a:p>
          <a:p>
            <a:r>
              <a:rPr lang="ru-RU" b="1" i="1" dirty="0" smtClean="0"/>
              <a:t>           Оглушенный  беспрерывными  </a:t>
            </a:r>
            <a:r>
              <a:rPr lang="ru-RU" b="1" i="1" dirty="0" smtClean="0">
                <a:solidFill>
                  <a:srgbClr val="7030A0"/>
                </a:solidFill>
              </a:rPr>
              <a:t>выстрелами</a:t>
            </a:r>
            <a:r>
              <a:rPr lang="ru-RU" b="1" i="1" dirty="0" smtClean="0"/>
              <a:t>,  заставлявшими  его  каждый раз  вздрагивать,</a:t>
            </a:r>
            <a:r>
              <a:rPr lang="ru-RU" i="1" dirty="0" smtClean="0"/>
              <a:t>  </a:t>
            </a:r>
            <a:r>
              <a:rPr lang="ru-RU" i="1" dirty="0" smtClean="0">
                <a:solidFill>
                  <a:srgbClr val="7030A0"/>
                </a:solidFill>
              </a:rPr>
              <a:t>Тушин</a:t>
            </a:r>
            <a:r>
              <a:rPr lang="ru-RU" i="1" dirty="0" smtClean="0"/>
              <a:t>  </a:t>
            </a:r>
            <a:r>
              <a:rPr lang="ru-RU" i="1" dirty="0" smtClean="0">
                <a:solidFill>
                  <a:srgbClr val="7030A0"/>
                </a:solidFill>
              </a:rPr>
              <a:t>бегал</a:t>
            </a:r>
            <a:r>
              <a:rPr lang="ru-RU" i="1" dirty="0" smtClean="0"/>
              <a:t>  от  одного  орудия  к  другому,  </a:t>
            </a:r>
            <a:r>
              <a:rPr lang="ru-RU" b="1" i="1" dirty="0" smtClean="0"/>
              <a:t>то  прицеливаясь,  то  считая  снаряды.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     18. </a:t>
            </a:r>
            <a:r>
              <a:rPr lang="ru-RU" dirty="0"/>
              <a:t>Здесь  в  </a:t>
            </a:r>
            <a:r>
              <a:rPr lang="ru-RU" dirty="0" err="1"/>
              <a:t>Шенграбенском</a:t>
            </a:r>
            <a:r>
              <a:rPr lang="ru-RU" dirty="0"/>
              <a:t>  сражении  капитан  Тушин  маленький   незаметный  и  неловкий  человек  совершил настоящий подвиг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>
                <a:solidFill>
                  <a:srgbClr val="7030A0"/>
                </a:solidFill>
              </a:rPr>
              <a:t>           </a:t>
            </a:r>
            <a:r>
              <a:rPr lang="ru-RU" i="1" dirty="0" smtClean="0">
                <a:solidFill>
                  <a:srgbClr val="7030A0"/>
                </a:solidFill>
              </a:rPr>
              <a:t>Здесь</a:t>
            </a:r>
            <a:r>
              <a:rPr lang="ru-RU" b="1" i="1" dirty="0" smtClean="0"/>
              <a:t>,  в  </a:t>
            </a:r>
            <a:r>
              <a:rPr lang="ru-RU" b="1" i="1" dirty="0" err="1" smtClean="0"/>
              <a:t>Шенграбенском</a:t>
            </a:r>
            <a:r>
              <a:rPr lang="ru-RU" b="1" i="1" dirty="0" smtClean="0"/>
              <a:t>  сражении,</a:t>
            </a:r>
            <a:r>
              <a:rPr lang="ru-RU" i="1" dirty="0" smtClean="0"/>
              <a:t>  </a:t>
            </a:r>
            <a:r>
              <a:rPr lang="ru-RU" i="1" dirty="0" smtClean="0">
                <a:solidFill>
                  <a:srgbClr val="7030A0"/>
                </a:solidFill>
              </a:rPr>
              <a:t>капитан</a:t>
            </a:r>
            <a:r>
              <a:rPr lang="ru-RU" i="1" dirty="0" smtClean="0"/>
              <a:t>  Тушин  - </a:t>
            </a:r>
            <a:r>
              <a:rPr lang="ru-RU" b="1" i="1" dirty="0" smtClean="0"/>
              <a:t>маленький,   незаметный  и  неловкий  человек </a:t>
            </a:r>
            <a:r>
              <a:rPr lang="ru-RU" i="1" dirty="0" smtClean="0"/>
              <a:t>- совершил настоящий подвиг.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19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1369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VII</a:t>
            </a:r>
            <a:r>
              <a:rPr lang="ru-RU" dirty="0"/>
              <a:t>. Работа </a:t>
            </a:r>
            <a:r>
              <a:rPr lang="ru-RU" b="1" dirty="0"/>
              <a:t>с текстом.</a:t>
            </a:r>
          </a:p>
          <a:p>
            <a:pPr algn="ctr"/>
            <a:endParaRPr lang="ru-RU" b="1" dirty="0"/>
          </a:p>
          <a:p>
            <a:r>
              <a:rPr lang="ru-RU" dirty="0"/>
              <a:t>     Теплым вечером  ближе  к  ночи  друзья подходили  к Волге. Они уже видели блеск городских окон </a:t>
            </a:r>
            <a:r>
              <a:rPr lang="ru-RU" dirty="0" smtClean="0"/>
              <a:t>горящих </a:t>
            </a:r>
            <a:r>
              <a:rPr lang="ru-RU" dirty="0"/>
              <a:t>на закате  и  дым парохода  </a:t>
            </a:r>
            <a:r>
              <a:rPr lang="ru-RU" dirty="0" smtClean="0"/>
              <a:t>подымавшийся  </a:t>
            </a:r>
            <a:r>
              <a:rPr lang="ru-RU" dirty="0"/>
              <a:t>прямо  из-за крыш  села. Пылающие облака  золотистые  розовые  целой стаей  поднялись  над  лесом   загоревшись  ликующими  красками жар-птиц.  Потом они разделились  на десятки огненных птичек  и  разлетевшись в стороны  медленно потухли.</a:t>
            </a:r>
          </a:p>
          <a:p>
            <a:r>
              <a:rPr lang="ru-RU" dirty="0"/>
              <a:t>    Покрытый  черными клубами дыма пароход  дал последний гудок  хриплый и густой. На корме  тихий женский голос затянул песню  немного печальную  грустную.    </a:t>
            </a:r>
            <a:r>
              <a:rPr lang="ru-RU" dirty="0" smtClean="0"/>
              <a:t>Несмотря </a:t>
            </a:r>
            <a:r>
              <a:rPr lang="ru-RU" dirty="0"/>
              <a:t>на небольшую скорость парохода  правый берег Волги быстро приближался. Уже башни нижегородского кремля стали видны в темном небе  над вершиной горы  перетянутой тонким  пояском  огоньков.  </a:t>
            </a:r>
          </a:p>
          <a:p>
            <a:r>
              <a:rPr lang="ru-RU" dirty="0"/>
              <a:t>     Вот и отчий дом  старинный русский город  раскинувшийся над широким раздольем великой русской реки. Любимый край  родная природа  они милее </a:t>
            </a:r>
            <a:r>
              <a:rPr lang="ru-RU" dirty="0" smtClean="0"/>
              <a:t>всего.        (По А.Н. Формозову.)</a:t>
            </a:r>
            <a:endParaRPr lang="ru-RU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6838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06489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u="sng" dirty="0"/>
              <a:t>Проверьте себя</a:t>
            </a:r>
          </a:p>
          <a:p>
            <a:endParaRPr lang="ru-RU" dirty="0"/>
          </a:p>
          <a:p>
            <a:r>
              <a:rPr lang="ru-RU" dirty="0"/>
              <a:t>     Теплым вечером,  ближе  к  ночи,  друзья подходили  к Волге. Они уже видели блеск городских окон, горящих на закате,  и  дым парохода,  подымавшийся  прямо  из-за крыш  села. Пылающие облака,  золотистые,  розовые,  целой стаей  поднялись  над  лесом,   загоревшись  ликующими  красками жар-птиц.  Потом они разделились  на десятки огненных птичек  и,  разлетевшись в стороны,  медленно потухли.</a:t>
            </a:r>
          </a:p>
          <a:p>
            <a:r>
              <a:rPr lang="ru-RU" dirty="0"/>
              <a:t>      Покрытый  черными клубами дыма пароход  дал последний гудок,  хриплый и густой. На корме  тихий женский голос затянул песню,  немного печальную,  грустную.    Несмотря на небольшую скорость парохода,  правый берег Волги быстро приближался. Уже башни нижегородского кремля стали видны в темном небе,  над вершиной горы,  перетянутой тонким  пояском  огоньков.  </a:t>
            </a:r>
          </a:p>
          <a:p>
            <a:r>
              <a:rPr lang="ru-RU" dirty="0"/>
              <a:t>      Вот и отчий дом  -  старинный русский город,  раскинувшийся над широким раздольем великой русской реки. Любимый край,  родная природа,  они милее всего. </a:t>
            </a:r>
            <a:endParaRPr lang="ru-RU" dirty="0" smtClean="0"/>
          </a:p>
          <a:p>
            <a:r>
              <a:rPr lang="ru-RU" dirty="0" smtClean="0"/>
              <a:t>                                                                 (</a:t>
            </a:r>
            <a:r>
              <a:rPr lang="ru-RU" dirty="0"/>
              <a:t>По А.Н. Формозову.)</a:t>
            </a:r>
          </a:p>
          <a:p>
            <a:endParaRPr lang="ru-RU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7864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1369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 </a:t>
            </a:r>
            <a:r>
              <a:rPr lang="en-US" dirty="0" smtClean="0"/>
              <a:t>VIII</a:t>
            </a:r>
            <a:r>
              <a:rPr lang="ru-RU" b="1" dirty="0"/>
              <a:t>. Грамматические ошибки </a:t>
            </a:r>
            <a:r>
              <a:rPr lang="ru-RU" dirty="0"/>
              <a:t>в предложениях с обособленными членами.</a:t>
            </a:r>
          </a:p>
          <a:p>
            <a:pPr algn="ctr"/>
            <a:r>
              <a:rPr lang="ru-RU" dirty="0"/>
              <a:t> </a:t>
            </a:r>
            <a:endParaRPr lang="ru-RU" dirty="0" smtClean="0"/>
          </a:p>
          <a:p>
            <a:pPr algn="ctr"/>
            <a:endParaRPr lang="ru-RU" dirty="0"/>
          </a:p>
          <a:p>
            <a:r>
              <a:rPr lang="ru-RU" b="1" dirty="0" smtClean="0"/>
              <a:t>     19</a:t>
            </a:r>
            <a:r>
              <a:rPr lang="ru-RU" b="1" i="1" dirty="0" smtClean="0"/>
              <a:t>. </a:t>
            </a:r>
            <a:r>
              <a:rPr lang="ru-RU" b="1" dirty="0"/>
              <a:t>Выступившие</a:t>
            </a:r>
            <a:r>
              <a:rPr lang="ru-RU" b="1" i="1" dirty="0"/>
              <a:t> </a:t>
            </a:r>
            <a:r>
              <a:rPr lang="ru-RU" dirty="0"/>
              <a:t>старшеклассники </a:t>
            </a:r>
            <a:r>
              <a:rPr lang="ru-RU" b="1" dirty="0"/>
              <a:t>на нашем собрании </a:t>
            </a:r>
            <a:r>
              <a:rPr lang="ru-RU" dirty="0"/>
              <a:t>рассказали о жизни </a:t>
            </a:r>
            <a:r>
              <a:rPr lang="ru-RU" dirty="0" smtClean="0"/>
              <a:t>школы</a:t>
            </a:r>
          </a:p>
          <a:p>
            <a:endParaRPr lang="ru-RU" dirty="0" smtClean="0"/>
          </a:p>
          <a:p>
            <a:r>
              <a:rPr lang="ru-RU" dirty="0" smtClean="0"/>
              <a:t>     </a:t>
            </a:r>
            <a:r>
              <a:rPr lang="ru-RU" i="1" dirty="0" smtClean="0">
                <a:solidFill>
                  <a:srgbClr val="7030A0"/>
                </a:solidFill>
              </a:rPr>
              <a:t>Старшеклассники, </a:t>
            </a:r>
            <a:r>
              <a:rPr lang="ru-RU" b="1" i="1" dirty="0" smtClean="0"/>
              <a:t>выступившие на нашем собрании</a:t>
            </a:r>
            <a:r>
              <a:rPr lang="ru-RU" i="1" dirty="0" smtClean="0"/>
              <a:t>, рассказали о жизни школы.</a:t>
            </a:r>
          </a:p>
          <a:p>
            <a:endParaRPr lang="ru-RU" i="1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     20.</a:t>
            </a:r>
            <a:r>
              <a:rPr lang="ru-RU" dirty="0" smtClean="0"/>
              <a:t> </a:t>
            </a:r>
            <a:r>
              <a:rPr lang="ru-RU" dirty="0"/>
              <a:t>Это была молодежь нашей страны, испытанные в огне войны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           </a:t>
            </a:r>
            <a:r>
              <a:rPr lang="ru-RU" i="1" dirty="0" smtClean="0"/>
              <a:t>Это была </a:t>
            </a:r>
            <a:r>
              <a:rPr lang="ru-RU" i="1" dirty="0" smtClean="0">
                <a:solidFill>
                  <a:srgbClr val="7030A0"/>
                </a:solidFill>
              </a:rPr>
              <a:t>молодежь</a:t>
            </a:r>
            <a:r>
              <a:rPr lang="ru-RU" i="1" dirty="0" smtClean="0"/>
              <a:t> нашей страны, испытанн</a:t>
            </a:r>
            <a:r>
              <a:rPr lang="ru-RU" b="1" i="1" dirty="0" smtClean="0"/>
              <a:t>ая</a:t>
            </a:r>
            <a:r>
              <a:rPr lang="ru-RU" i="1" dirty="0" smtClean="0"/>
              <a:t> в огне войны.</a:t>
            </a:r>
          </a:p>
          <a:p>
            <a:endParaRPr lang="ru-RU" dirty="0"/>
          </a:p>
          <a:p>
            <a:pPr fontAlgn="base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67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dirty="0" smtClean="0"/>
              <a:t>     </a:t>
            </a:r>
          </a:p>
          <a:p>
            <a:pPr algn="ctr" fontAlgn="base"/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en-US" dirty="0" smtClean="0"/>
              <a:t>VIII</a:t>
            </a:r>
            <a:r>
              <a:rPr lang="ru-RU" b="1" dirty="0"/>
              <a:t>. Грамматические ошибки </a:t>
            </a:r>
            <a:r>
              <a:rPr lang="ru-RU" dirty="0"/>
              <a:t>в предложениях с обособленными членами</a:t>
            </a:r>
            <a:r>
              <a:rPr lang="ru-RU" dirty="0" smtClean="0"/>
              <a:t>.</a:t>
            </a:r>
          </a:p>
          <a:p>
            <a:pPr fontAlgn="base"/>
            <a:endParaRPr lang="ru-RU" b="1" dirty="0"/>
          </a:p>
          <a:p>
            <a:pPr fontAlgn="base"/>
            <a:endParaRPr lang="ru-RU" b="1" dirty="0" smtClean="0"/>
          </a:p>
          <a:p>
            <a:pPr fontAlgn="base"/>
            <a:r>
              <a:rPr lang="ru-RU" b="1" dirty="0"/>
              <a:t> </a:t>
            </a:r>
            <a:r>
              <a:rPr lang="ru-RU" b="1" dirty="0" smtClean="0"/>
              <a:t>    21.</a:t>
            </a:r>
            <a:r>
              <a:rPr lang="ru-RU" dirty="0" smtClean="0"/>
              <a:t> </a:t>
            </a:r>
            <a:r>
              <a:rPr lang="ru-RU" dirty="0"/>
              <a:t>Во время экскурсии, </a:t>
            </a:r>
            <a:r>
              <a:rPr lang="ru-RU" b="1" dirty="0"/>
              <a:t>которую</a:t>
            </a:r>
            <a:r>
              <a:rPr lang="ru-RU" dirty="0"/>
              <a:t> организовали родители, </a:t>
            </a:r>
            <a:r>
              <a:rPr lang="ru-RU" b="1" dirty="0"/>
              <a:t>которые</a:t>
            </a:r>
            <a:r>
              <a:rPr lang="ru-RU" dirty="0"/>
              <a:t> давно обещали это сделать, мы узнали много нового</a:t>
            </a:r>
            <a:r>
              <a:rPr lang="ru-RU" dirty="0" smtClean="0"/>
              <a:t>.</a:t>
            </a:r>
          </a:p>
          <a:p>
            <a:pPr fontAlgn="base"/>
            <a:endParaRPr lang="ru-RU" dirty="0"/>
          </a:p>
          <a:p>
            <a:pPr fontAlgn="base"/>
            <a:endParaRPr lang="ru-RU" dirty="0"/>
          </a:p>
          <a:p>
            <a:pPr fontAlgn="base"/>
            <a:r>
              <a:rPr lang="ru-RU" dirty="0"/>
              <a:t>           </a:t>
            </a:r>
            <a:r>
              <a:rPr lang="ru-RU" i="1" dirty="0"/>
              <a:t>Во время экскурсии, </a:t>
            </a:r>
            <a:r>
              <a:rPr lang="ru-RU" b="1" i="1" dirty="0"/>
              <a:t>которую</a:t>
            </a:r>
            <a:r>
              <a:rPr lang="ru-RU" i="1" dirty="0"/>
              <a:t> организовали </a:t>
            </a:r>
            <a:r>
              <a:rPr lang="ru-RU" i="1" dirty="0">
                <a:solidFill>
                  <a:srgbClr val="7030A0"/>
                </a:solidFill>
              </a:rPr>
              <a:t>родители</a:t>
            </a:r>
            <a:r>
              <a:rPr lang="ru-RU" i="1" dirty="0"/>
              <a:t>,  </a:t>
            </a:r>
            <a:r>
              <a:rPr lang="ru-RU" b="1" i="1" dirty="0"/>
              <a:t>давно обещавшие  это сделать,</a:t>
            </a:r>
            <a:r>
              <a:rPr lang="ru-RU" i="1" dirty="0"/>
              <a:t> мы узнали много нового.</a:t>
            </a:r>
          </a:p>
          <a:p>
            <a:pPr fontAlgn="base"/>
            <a:endParaRPr lang="ru-RU" dirty="0"/>
          </a:p>
          <a:p>
            <a:pPr fontAlgn="base"/>
            <a:r>
              <a:rPr lang="ru-RU" dirty="0"/>
              <a:t>           </a:t>
            </a:r>
            <a:r>
              <a:rPr lang="ru-RU" i="1" dirty="0"/>
              <a:t>Во время </a:t>
            </a:r>
            <a:r>
              <a:rPr lang="ru-RU" i="1" dirty="0">
                <a:solidFill>
                  <a:srgbClr val="7030A0"/>
                </a:solidFill>
              </a:rPr>
              <a:t>экскурсии</a:t>
            </a:r>
            <a:r>
              <a:rPr lang="ru-RU" i="1" dirty="0"/>
              <a:t>,  </a:t>
            </a:r>
            <a:r>
              <a:rPr lang="ru-RU" b="1" i="1" dirty="0"/>
              <a:t>организованной родителями</a:t>
            </a:r>
            <a:r>
              <a:rPr lang="ru-RU" i="1" dirty="0"/>
              <a:t>, </a:t>
            </a:r>
            <a:r>
              <a:rPr lang="ru-RU" b="1" i="1" dirty="0"/>
              <a:t>которые</a:t>
            </a:r>
            <a:r>
              <a:rPr lang="ru-RU" i="1" dirty="0"/>
              <a:t> давно обещали это сделать, мы узнали много нового</a:t>
            </a:r>
            <a:r>
              <a:rPr lang="ru-RU" dirty="0"/>
              <a:t>.</a:t>
            </a:r>
          </a:p>
          <a:p>
            <a:pPr fontAlgn="base"/>
            <a:endParaRPr lang="ru-RU" dirty="0"/>
          </a:p>
          <a:p>
            <a:pPr fontAlgn="base"/>
            <a:r>
              <a:rPr lang="ru-RU" dirty="0"/>
              <a:t>           </a:t>
            </a:r>
            <a:r>
              <a:rPr lang="ru-RU" i="1" dirty="0"/>
              <a:t>Во время </a:t>
            </a:r>
            <a:r>
              <a:rPr lang="ru-RU" i="1" dirty="0">
                <a:solidFill>
                  <a:srgbClr val="7030A0"/>
                </a:solidFill>
              </a:rPr>
              <a:t>экскурсии</a:t>
            </a:r>
            <a:r>
              <a:rPr lang="ru-RU" i="1" dirty="0"/>
              <a:t>, </a:t>
            </a:r>
            <a:r>
              <a:rPr lang="ru-RU" b="1" i="1" dirty="0"/>
              <a:t>организованной родителями</a:t>
            </a:r>
            <a:r>
              <a:rPr lang="ru-RU" i="1" dirty="0"/>
              <a:t>,  </a:t>
            </a:r>
            <a:r>
              <a:rPr lang="ru-RU" b="1" i="1" dirty="0"/>
              <a:t>давно обещавшими это сделать, </a:t>
            </a:r>
            <a:r>
              <a:rPr lang="ru-RU" i="1" dirty="0"/>
              <a:t>мы узнали много нового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535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 dirty="0" smtClean="0"/>
              <a:t>     </a:t>
            </a:r>
          </a:p>
          <a:p>
            <a:pPr fontAlgn="base"/>
            <a:r>
              <a:rPr lang="ru-RU" b="1" dirty="0"/>
              <a:t> </a:t>
            </a:r>
            <a:r>
              <a:rPr lang="ru-RU" b="1" dirty="0" smtClean="0"/>
              <a:t>    22</a:t>
            </a:r>
            <a:r>
              <a:rPr lang="ru-RU" dirty="0" smtClean="0"/>
              <a:t>. Увлекающий  чтением человек вызывает уважение окружающих.</a:t>
            </a:r>
          </a:p>
          <a:p>
            <a:pPr fontAlgn="base"/>
            <a:endParaRPr lang="ru-RU" dirty="0"/>
          </a:p>
          <a:p>
            <a:pPr fontAlgn="base"/>
            <a:r>
              <a:rPr lang="ru-RU" dirty="0" smtClean="0"/>
              <a:t>       </a:t>
            </a:r>
            <a:r>
              <a:rPr lang="ru-RU" i="1" dirty="0" smtClean="0"/>
              <a:t>Увлекающий</a:t>
            </a:r>
            <a:r>
              <a:rPr lang="ru-RU" b="1" i="1" dirty="0" smtClean="0"/>
              <a:t>ся  </a:t>
            </a:r>
            <a:r>
              <a:rPr lang="ru-RU" i="1" dirty="0" smtClean="0"/>
              <a:t>чтением человек вызывает уважение окружающих.</a:t>
            </a:r>
          </a:p>
          <a:p>
            <a:pPr fontAlgn="base"/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</a:t>
            </a:r>
          </a:p>
          <a:p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b="1" dirty="0" smtClean="0"/>
              <a:t>23. </a:t>
            </a:r>
            <a:r>
              <a:rPr lang="ru-RU" dirty="0" smtClean="0"/>
              <a:t>Узнав его достаточно хорошо, наша дружба окрепла.</a:t>
            </a:r>
          </a:p>
          <a:p>
            <a:endParaRPr lang="ru-RU" dirty="0"/>
          </a:p>
          <a:p>
            <a:r>
              <a:rPr lang="ru-RU" dirty="0" smtClean="0"/>
              <a:t>           </a:t>
            </a:r>
            <a:r>
              <a:rPr lang="ru-RU" i="1" dirty="0" smtClean="0"/>
              <a:t>Когда </a:t>
            </a:r>
            <a:r>
              <a:rPr lang="ru-RU" b="1" i="1" dirty="0" smtClean="0"/>
              <a:t>я узнал </a:t>
            </a:r>
            <a:r>
              <a:rPr lang="ru-RU" i="1" dirty="0" smtClean="0"/>
              <a:t>его достаточно хорошо, наша дружба </a:t>
            </a:r>
          </a:p>
          <a:p>
            <a:r>
              <a:rPr lang="ru-RU" i="1" dirty="0" smtClean="0"/>
              <a:t>окрепла.</a:t>
            </a:r>
          </a:p>
          <a:p>
            <a:endParaRPr lang="ru-RU" i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6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54868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/>
              <a:t>Планируемые результаты урока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196752"/>
            <a:ext cx="85689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en-US" dirty="0"/>
              <a:t>I</a:t>
            </a:r>
            <a:r>
              <a:rPr lang="ru-RU" dirty="0"/>
              <a:t>. Предметные:</a:t>
            </a:r>
          </a:p>
          <a:p>
            <a:r>
              <a:rPr lang="ru-RU" b="1" dirty="0"/>
              <a:t>     -  </a:t>
            </a:r>
            <a:r>
              <a:rPr lang="ru-RU" dirty="0"/>
              <a:t>знать правила обособления;</a:t>
            </a:r>
          </a:p>
          <a:p>
            <a:r>
              <a:rPr lang="ru-RU" dirty="0"/>
              <a:t>     -  уметь при чтении выделять интонационно обособленные  члены предложения;</a:t>
            </a:r>
          </a:p>
          <a:p>
            <a:r>
              <a:rPr lang="ru-RU" dirty="0"/>
              <a:t>     -  уметь расставлять знаки препинания в предложениях с обособленными членами .</a:t>
            </a:r>
          </a:p>
          <a:p>
            <a:r>
              <a:rPr lang="ru-RU" dirty="0"/>
              <a:t>     </a:t>
            </a:r>
            <a:r>
              <a:rPr lang="en-US" dirty="0"/>
              <a:t>II</a:t>
            </a:r>
            <a:r>
              <a:rPr lang="ru-RU" dirty="0"/>
              <a:t>. </a:t>
            </a:r>
            <a:r>
              <a:rPr lang="ru-RU" dirty="0" err="1"/>
              <a:t>Метапредметные</a:t>
            </a:r>
            <a:r>
              <a:rPr lang="ru-RU" dirty="0"/>
              <a:t> (УУД):</a:t>
            </a:r>
          </a:p>
          <a:p>
            <a:r>
              <a:rPr lang="ru-RU" dirty="0"/>
              <a:t>     - уметь строить продуктивное речевое взаимодействие со сверстниками и учителем в устной форме (коммуникативные);</a:t>
            </a:r>
          </a:p>
          <a:p>
            <a:r>
              <a:rPr lang="ru-RU" dirty="0"/>
              <a:t>     - проектировать путь преодоления затруднений в обучении (регулятивные);</a:t>
            </a:r>
          </a:p>
          <a:p>
            <a:r>
              <a:rPr lang="ru-RU" dirty="0"/>
              <a:t>     - объяснять языковые  явления, выявляемые в  ходе повторения (познавательные).</a:t>
            </a:r>
          </a:p>
          <a:p>
            <a:r>
              <a:rPr lang="ru-RU" dirty="0"/>
              <a:t>     </a:t>
            </a:r>
            <a:r>
              <a:rPr lang="en-US" dirty="0"/>
              <a:t>III</a:t>
            </a:r>
            <a:r>
              <a:rPr lang="ru-RU" dirty="0"/>
              <a:t>.  Личностные:</a:t>
            </a:r>
          </a:p>
          <a:p>
            <a:r>
              <a:rPr lang="ru-RU" dirty="0"/>
              <a:t>     - формирование устойчивой мотивации к рефлексии, самоанализу результатов обучения.</a:t>
            </a:r>
          </a:p>
          <a:p>
            <a:r>
              <a:rPr lang="ru-RU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62557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80728"/>
            <a:ext cx="77048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24</a:t>
            </a:r>
            <a:r>
              <a:rPr lang="ru-RU" dirty="0"/>
              <a:t>. Глядя на это положение дел, работы были ускорены.</a:t>
            </a:r>
          </a:p>
          <a:p>
            <a:endParaRPr lang="ru-RU" dirty="0"/>
          </a:p>
          <a:p>
            <a:r>
              <a:rPr lang="ru-RU" i="1" dirty="0"/>
              <a:t>           Глядя на это положение дел</a:t>
            </a:r>
            <a:r>
              <a:rPr lang="ru-RU" b="1" i="1" dirty="0"/>
              <a:t>,  мы ускорили </a:t>
            </a:r>
            <a:r>
              <a:rPr lang="ru-RU" i="1" dirty="0"/>
              <a:t>работы.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b="1" dirty="0"/>
              <a:t>    </a:t>
            </a:r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 25</a:t>
            </a:r>
            <a:r>
              <a:rPr lang="ru-RU" dirty="0"/>
              <a:t>. Все ребята, выучившие правила обособления и успешно сдавшие зачет, чему были очень рады. </a:t>
            </a:r>
          </a:p>
          <a:p>
            <a:endParaRPr lang="ru-RU" dirty="0"/>
          </a:p>
          <a:p>
            <a:r>
              <a:rPr lang="ru-RU" i="1" dirty="0"/>
              <a:t>           Все </a:t>
            </a:r>
            <a:r>
              <a:rPr lang="ru-RU" i="1" dirty="0">
                <a:solidFill>
                  <a:srgbClr val="7030A0"/>
                </a:solidFill>
              </a:rPr>
              <a:t>ребята,</a:t>
            </a:r>
            <a:r>
              <a:rPr lang="ru-RU" i="1" dirty="0"/>
              <a:t> </a:t>
            </a:r>
            <a:r>
              <a:rPr lang="ru-RU" b="1" i="1" dirty="0"/>
              <a:t>выучившие правила обособления, </a:t>
            </a:r>
            <a:r>
              <a:rPr lang="ru-RU" i="1" dirty="0"/>
              <a:t> успешно </a:t>
            </a:r>
            <a:r>
              <a:rPr lang="ru-RU" b="1" i="1" dirty="0"/>
              <a:t>сдали</a:t>
            </a:r>
            <a:r>
              <a:rPr lang="ru-RU" i="1" dirty="0"/>
              <a:t> зачет, чему были очень рады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1951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557064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dirty="0" smtClean="0"/>
              <a:t>    </a:t>
            </a:r>
          </a:p>
          <a:p>
            <a:pPr algn="ctr"/>
            <a:r>
              <a:rPr lang="ru-RU" altLang="ru-RU" dirty="0" smtClean="0"/>
              <a:t> Рассмотрите </a:t>
            </a:r>
            <a:r>
              <a:rPr lang="ru-RU" altLang="ru-RU" dirty="0"/>
              <a:t>картину Е</a:t>
            </a:r>
            <a:r>
              <a:rPr lang="ru-RU" altLang="ru-RU" dirty="0" smtClean="0"/>
              <a:t>. Е. Маковского </a:t>
            </a:r>
          </a:p>
          <a:p>
            <a:pPr algn="ctr"/>
            <a:r>
              <a:rPr lang="ru-RU" altLang="ru-RU" dirty="0" smtClean="0"/>
              <a:t>«</a:t>
            </a:r>
            <a:r>
              <a:rPr lang="ru-RU" altLang="ru-RU" dirty="0"/>
              <a:t>Дети, бегущие от грозы». </a:t>
            </a:r>
            <a:endParaRPr lang="ru-RU" altLang="ru-RU" dirty="0" smtClean="0"/>
          </a:p>
          <a:p>
            <a:endParaRPr lang="ru-RU" altLang="ru-RU" dirty="0"/>
          </a:p>
          <a:p>
            <a:r>
              <a:rPr lang="ru-RU" altLang="ru-RU" dirty="0" smtClean="0"/>
              <a:t>     На </a:t>
            </a:r>
            <a:r>
              <a:rPr lang="ru-RU" altLang="ru-RU" dirty="0"/>
              <a:t>тему этой картины составьте отдельные предложения на все правила обособления. </a:t>
            </a:r>
          </a:p>
        </p:txBody>
      </p:sp>
    </p:spTree>
    <p:extLst>
      <p:ext uri="{BB962C8B-B14F-4D97-AF65-F5344CB8AC3E}">
        <p14:creationId xmlns:p14="http://schemas.microsoft.com/office/powerpoint/2010/main" val="93578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32656"/>
            <a:ext cx="4680519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67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 Что такое </a:t>
            </a:r>
            <a:r>
              <a:rPr lang="ru-RU" b="1" dirty="0" smtClean="0"/>
              <a:t>обособление</a:t>
            </a:r>
            <a:r>
              <a:rPr lang="ru-RU" dirty="0" smtClean="0"/>
              <a:t>?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b="1" dirty="0" smtClean="0"/>
              <a:t> Обособление </a:t>
            </a:r>
            <a:r>
              <a:rPr lang="ru-RU" dirty="0" smtClean="0"/>
              <a:t>– это выделение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второстепенных членов предложения 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в устной </a:t>
            </a:r>
            <a:r>
              <a:rPr lang="ru-RU" dirty="0"/>
              <a:t>речи при помощи интонации 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и </a:t>
            </a:r>
            <a:r>
              <a:rPr lang="ru-RU" dirty="0"/>
              <a:t>в письменной - при помощи знаков препинания.</a:t>
            </a:r>
          </a:p>
        </p:txBody>
      </p:sp>
    </p:spTree>
    <p:extLst>
      <p:ext uri="{BB962C8B-B14F-4D97-AF65-F5344CB8AC3E}">
        <p14:creationId xmlns:p14="http://schemas.microsoft.com/office/powerpoint/2010/main" val="369691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   </a:t>
            </a:r>
          </a:p>
          <a:p>
            <a:pPr algn="ctr"/>
            <a:r>
              <a:rPr lang="ru-RU" dirty="0" smtClean="0"/>
              <a:t> </a:t>
            </a:r>
            <a:r>
              <a:rPr lang="en-US" dirty="0" smtClean="0"/>
              <a:t>I</a:t>
            </a:r>
            <a:r>
              <a:rPr lang="ru-RU" dirty="0" smtClean="0"/>
              <a:t>. Обособление </a:t>
            </a:r>
            <a:r>
              <a:rPr lang="ru-RU" b="1" dirty="0" smtClean="0"/>
              <a:t>согласованных определений</a:t>
            </a:r>
            <a:r>
              <a:rPr lang="ru-RU" dirty="0" smtClean="0"/>
              <a:t>.</a:t>
            </a:r>
          </a:p>
          <a:p>
            <a:pPr algn="ctr"/>
            <a:endParaRPr lang="en-US" dirty="0" smtClean="0"/>
          </a:p>
          <a:p>
            <a:endParaRPr lang="en-US" dirty="0"/>
          </a:p>
          <a:p>
            <a:r>
              <a:rPr lang="ru-RU" dirty="0" smtClean="0"/>
              <a:t>     </a:t>
            </a:r>
            <a:r>
              <a:rPr lang="ru-RU" b="1" dirty="0" smtClean="0"/>
              <a:t>1</a:t>
            </a:r>
            <a:r>
              <a:rPr lang="ru-RU" dirty="0" smtClean="0"/>
              <a:t>. Уставшая  </a:t>
            </a:r>
            <a:r>
              <a:rPr lang="ru-RU" dirty="0"/>
              <a:t>она  опустила  на  колени  руки  красные  от  студеной  воды  и  посмотрела  на меня  долгим  взглядом  грустным  и  нежным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r>
              <a:rPr lang="ru-RU" i="1" dirty="0" smtClean="0"/>
              <a:t>      </a:t>
            </a:r>
            <a:r>
              <a:rPr lang="ru-RU" b="1" i="1" dirty="0" smtClean="0"/>
              <a:t>Уставшая</a:t>
            </a:r>
            <a:r>
              <a:rPr lang="ru-RU" i="1" dirty="0" smtClean="0"/>
              <a:t>,  </a:t>
            </a:r>
            <a:r>
              <a:rPr lang="ru-RU" i="1" dirty="0" smtClean="0">
                <a:solidFill>
                  <a:srgbClr val="7030A0"/>
                </a:solidFill>
              </a:rPr>
              <a:t>она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/>
              <a:t> опустила  на  колени  </a:t>
            </a:r>
            <a:r>
              <a:rPr lang="ru-RU" i="1" dirty="0" smtClean="0">
                <a:solidFill>
                  <a:srgbClr val="7030A0"/>
                </a:solidFill>
              </a:rPr>
              <a:t>руки</a:t>
            </a:r>
            <a:r>
              <a:rPr lang="ru-RU" i="1" dirty="0" smtClean="0"/>
              <a:t>,  </a:t>
            </a:r>
            <a:r>
              <a:rPr lang="ru-RU" b="1" i="1" dirty="0" smtClean="0"/>
              <a:t>красные  от  студеной  воды</a:t>
            </a:r>
            <a:r>
              <a:rPr lang="ru-RU" i="1" dirty="0" smtClean="0"/>
              <a:t>,  и  посмотрела  на меня  долгим  </a:t>
            </a:r>
            <a:r>
              <a:rPr lang="ru-RU" i="1" dirty="0" smtClean="0">
                <a:solidFill>
                  <a:srgbClr val="7030A0"/>
                </a:solidFill>
              </a:rPr>
              <a:t>взглядом</a:t>
            </a:r>
            <a:r>
              <a:rPr lang="ru-RU" i="1" dirty="0" smtClean="0"/>
              <a:t>,  </a:t>
            </a:r>
            <a:r>
              <a:rPr lang="ru-RU" b="1" i="1" dirty="0" smtClean="0"/>
              <a:t>грустным  и  нежным</a:t>
            </a:r>
            <a:r>
              <a:rPr lang="ru-RU" i="1" dirty="0" smtClean="0"/>
              <a:t>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22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484784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b="1" dirty="0"/>
              <a:t>2.</a:t>
            </a:r>
            <a:r>
              <a:rPr lang="ru-RU" dirty="0"/>
              <a:t> Предупрежденный   об  опасности  разведчик  сумел  уйти  от  преследования.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b="1" dirty="0"/>
              <a:t>      </a:t>
            </a:r>
            <a:r>
              <a:rPr lang="ru-RU" b="1" i="1" dirty="0"/>
              <a:t>Предупрежденный   об  опасности,  </a:t>
            </a:r>
            <a:r>
              <a:rPr lang="ru-RU" i="1" dirty="0">
                <a:solidFill>
                  <a:srgbClr val="7030A0"/>
                </a:solidFill>
              </a:rPr>
              <a:t>разведчик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dirty="0"/>
              <a:t> сумел  уйти  от  преследования.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62068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en-US" dirty="0"/>
              <a:t>I</a:t>
            </a:r>
            <a:r>
              <a:rPr lang="ru-RU" dirty="0"/>
              <a:t>. Обособление </a:t>
            </a:r>
            <a:r>
              <a:rPr lang="ru-RU" b="1" dirty="0"/>
              <a:t>согласованных определений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180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755" y="620688"/>
            <a:ext cx="82089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dirty="0" smtClean="0"/>
              <a:t>II.   </a:t>
            </a:r>
            <a:r>
              <a:rPr lang="ru-RU" dirty="0"/>
              <a:t>Обособление </a:t>
            </a:r>
            <a:r>
              <a:rPr lang="ru-RU" b="1" dirty="0"/>
              <a:t>несогласованных определений.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r>
              <a:rPr lang="ru-RU" b="1" dirty="0"/>
              <a:t>      </a:t>
            </a:r>
            <a:r>
              <a:rPr lang="ru-RU" b="1" dirty="0" smtClean="0"/>
              <a:t>3. </a:t>
            </a:r>
            <a:r>
              <a:rPr lang="ru-RU" dirty="0"/>
              <a:t>Воздух густой с привкусом чего-то неясного раздражал нервы странным </a:t>
            </a:r>
            <a:r>
              <a:rPr lang="ru-RU" dirty="0" smtClean="0"/>
              <a:t>запахом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/>
              <a:t>          </a:t>
            </a:r>
            <a:r>
              <a:rPr lang="ru-RU" i="1" dirty="0">
                <a:solidFill>
                  <a:srgbClr val="7030A0"/>
                </a:solidFill>
              </a:rPr>
              <a:t>Воздух,</a:t>
            </a:r>
            <a:r>
              <a:rPr lang="ru-RU" i="1" dirty="0"/>
              <a:t> густой,</a:t>
            </a:r>
            <a:r>
              <a:rPr lang="ru-RU" b="1" i="1" dirty="0"/>
              <a:t> с привкусом чего-то неясного, </a:t>
            </a:r>
            <a:endParaRPr lang="ru-RU" b="1" i="1" dirty="0" smtClean="0"/>
          </a:p>
          <a:p>
            <a:r>
              <a:rPr lang="ru-RU" i="1" dirty="0" smtClean="0"/>
              <a:t>раздражал </a:t>
            </a:r>
            <a:r>
              <a:rPr lang="ru-RU" i="1" dirty="0"/>
              <a:t>нервы странным </a:t>
            </a:r>
            <a:r>
              <a:rPr lang="ru-RU" i="1" dirty="0" smtClean="0"/>
              <a:t> запахом</a:t>
            </a:r>
            <a:r>
              <a:rPr lang="ru-RU" i="1" dirty="0"/>
              <a:t>. </a:t>
            </a:r>
            <a:endParaRPr lang="ru-RU" i="1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  4</a:t>
            </a:r>
            <a:r>
              <a:rPr lang="ru-RU" b="1" dirty="0"/>
              <a:t>.  </a:t>
            </a:r>
            <a:r>
              <a:rPr lang="ru-RU" dirty="0"/>
              <a:t>Афанасий Лукич  без шапки  в домашней одежде  бежал  впереди  всех.</a:t>
            </a:r>
          </a:p>
          <a:p>
            <a:endParaRPr lang="ru-RU" dirty="0"/>
          </a:p>
          <a:p>
            <a:r>
              <a:rPr lang="ru-RU" dirty="0"/>
              <a:t>          </a:t>
            </a:r>
            <a:r>
              <a:rPr lang="ru-RU" i="1" dirty="0">
                <a:solidFill>
                  <a:srgbClr val="7030A0"/>
                </a:solidFill>
              </a:rPr>
              <a:t>Афанасий Лукич,  </a:t>
            </a:r>
            <a:r>
              <a:rPr lang="ru-RU" b="1" i="1" dirty="0"/>
              <a:t>без шапки,  в домашней одежде, </a:t>
            </a:r>
            <a:r>
              <a:rPr lang="ru-RU" i="1" dirty="0"/>
              <a:t> бежал  впереди  всех.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75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 </a:t>
            </a:r>
            <a:r>
              <a:rPr lang="ru-RU" dirty="0"/>
              <a:t> </a:t>
            </a:r>
            <a:r>
              <a:rPr lang="ru-RU" dirty="0" smtClean="0"/>
              <a:t>II</a:t>
            </a:r>
            <a:r>
              <a:rPr lang="ru-RU" dirty="0"/>
              <a:t>.   Обособление </a:t>
            </a:r>
            <a:r>
              <a:rPr lang="ru-RU" b="1" dirty="0"/>
              <a:t>несогласованных определений.</a:t>
            </a:r>
          </a:p>
          <a:p>
            <a:pPr algn="ctr"/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      5.  </a:t>
            </a:r>
            <a:r>
              <a:rPr lang="ru-RU" dirty="0" smtClean="0"/>
              <a:t> </a:t>
            </a:r>
            <a:r>
              <a:rPr lang="ru-RU" dirty="0"/>
              <a:t>С румяным лицом и сияющими глазами она казалась необыкновенной красавицей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     </a:t>
            </a:r>
            <a:r>
              <a:rPr lang="ru-RU" b="1" dirty="0"/>
              <a:t>      </a:t>
            </a:r>
            <a:r>
              <a:rPr lang="ru-RU" dirty="0"/>
              <a:t>  </a:t>
            </a:r>
            <a:r>
              <a:rPr lang="ru-RU" b="1" i="1" dirty="0"/>
              <a:t>С румяным лицом и сияющими глазами, </a:t>
            </a:r>
            <a:r>
              <a:rPr lang="ru-RU" b="1" i="1" dirty="0">
                <a:solidFill>
                  <a:srgbClr val="7030A0"/>
                </a:solidFill>
              </a:rPr>
              <a:t>она</a:t>
            </a:r>
            <a:r>
              <a:rPr lang="ru-RU" b="1" i="1" dirty="0"/>
              <a:t> </a:t>
            </a:r>
            <a:r>
              <a:rPr lang="ru-RU" i="1" dirty="0"/>
              <a:t>казалась необыкновенной красавицей.</a:t>
            </a:r>
          </a:p>
        </p:txBody>
      </p:sp>
    </p:spTree>
    <p:extLst>
      <p:ext uri="{BB962C8B-B14F-4D97-AF65-F5344CB8AC3E}">
        <p14:creationId xmlns:p14="http://schemas.microsoft.com/office/powerpoint/2010/main" val="156604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81369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en-US" dirty="0" smtClean="0"/>
              <a:t>III</a:t>
            </a:r>
            <a:r>
              <a:rPr lang="ru-RU" dirty="0" smtClean="0"/>
              <a:t>.  </a:t>
            </a:r>
            <a:r>
              <a:rPr lang="ru-RU" dirty="0"/>
              <a:t>Обособление </a:t>
            </a:r>
            <a:r>
              <a:rPr lang="ru-RU" b="1" dirty="0"/>
              <a:t>приложений</a:t>
            </a:r>
            <a:r>
              <a:rPr lang="ru-RU" b="1" dirty="0" smtClean="0"/>
              <a:t>.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ru-RU" dirty="0"/>
              <a:t> </a:t>
            </a:r>
            <a:r>
              <a:rPr lang="ru-RU" b="1" dirty="0" smtClean="0"/>
              <a:t>6.</a:t>
            </a:r>
            <a:r>
              <a:rPr lang="ru-RU" dirty="0" smtClean="0"/>
              <a:t> </a:t>
            </a:r>
            <a:r>
              <a:rPr lang="ru-RU" dirty="0"/>
              <a:t>Атаман  стал   отыскивать  в  траве  свою  люльку  с  табаком  неотлучную  спутницу  на море  и  на  суше. </a:t>
            </a:r>
          </a:p>
          <a:p>
            <a:endParaRPr lang="ru-RU" dirty="0"/>
          </a:p>
          <a:p>
            <a:r>
              <a:rPr lang="ru-RU" dirty="0"/>
              <a:t>         </a:t>
            </a:r>
            <a:r>
              <a:rPr lang="ru-RU" i="1" dirty="0"/>
              <a:t>Атаман  стал   отыскивать  в  траве  свою  </a:t>
            </a:r>
            <a:r>
              <a:rPr lang="ru-RU" i="1" dirty="0">
                <a:solidFill>
                  <a:srgbClr val="7030A0"/>
                </a:solidFill>
              </a:rPr>
              <a:t>люльку</a:t>
            </a:r>
            <a:r>
              <a:rPr lang="ru-RU" i="1" dirty="0"/>
              <a:t>  с  табаком - </a:t>
            </a:r>
            <a:r>
              <a:rPr lang="ru-RU" b="1" i="1" dirty="0"/>
              <a:t>неотлучную  спутницу  на море  и  на  суше. </a:t>
            </a:r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b="1" dirty="0" smtClean="0"/>
              <a:t>7</a:t>
            </a:r>
            <a:r>
              <a:rPr lang="ru-RU" dirty="0"/>
              <a:t>. Награждается  Петров  Иван  ученик  8  класса  за  победу  в  олимпиаде.</a:t>
            </a:r>
          </a:p>
          <a:p>
            <a:endParaRPr lang="ru-RU" dirty="0"/>
          </a:p>
          <a:p>
            <a:r>
              <a:rPr lang="ru-RU" i="1" dirty="0"/>
              <a:t>         Награждается  </a:t>
            </a:r>
            <a:r>
              <a:rPr lang="ru-RU" i="1" dirty="0">
                <a:solidFill>
                  <a:srgbClr val="7030A0"/>
                </a:solidFill>
              </a:rPr>
              <a:t>Петров  Иван</a:t>
            </a:r>
            <a:r>
              <a:rPr lang="ru-RU" i="1" dirty="0"/>
              <a:t>,  </a:t>
            </a:r>
            <a:r>
              <a:rPr lang="ru-RU" b="1" i="1" dirty="0"/>
              <a:t>ученик  8  класса</a:t>
            </a:r>
            <a:r>
              <a:rPr lang="ru-RU" i="1" dirty="0"/>
              <a:t>,  за  победу  в  олимпиаде.</a:t>
            </a:r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70679" y="3462685"/>
            <a:ext cx="820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8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449" y="394692"/>
            <a:ext cx="85689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en-US" dirty="0" smtClean="0"/>
              <a:t>III</a:t>
            </a:r>
            <a:r>
              <a:rPr lang="ru-RU" dirty="0" smtClean="0"/>
              <a:t>.  </a:t>
            </a:r>
            <a:r>
              <a:rPr lang="ru-RU" dirty="0"/>
              <a:t>Обособление </a:t>
            </a:r>
            <a:r>
              <a:rPr lang="ru-RU" b="1" dirty="0"/>
              <a:t>приложений</a:t>
            </a:r>
            <a:r>
              <a:rPr lang="ru-RU" b="1" dirty="0" smtClean="0"/>
              <a:t>.</a:t>
            </a:r>
          </a:p>
          <a:p>
            <a:pPr algn="ctr"/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</a:t>
            </a:r>
          </a:p>
          <a:p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b="1" dirty="0" smtClean="0"/>
              <a:t>8.</a:t>
            </a:r>
            <a:r>
              <a:rPr lang="ru-RU" dirty="0" smtClean="0"/>
              <a:t> </a:t>
            </a:r>
            <a:r>
              <a:rPr lang="ru-RU" dirty="0"/>
              <a:t>Я  вырос  в  сумрачных  стенах  душой  дитя  судьбой  монах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i="1" dirty="0" smtClean="0">
                <a:solidFill>
                  <a:srgbClr val="7030A0"/>
                </a:solidFill>
              </a:rPr>
              <a:t>         Я  </a:t>
            </a:r>
            <a:r>
              <a:rPr lang="ru-RU" i="1" dirty="0" smtClean="0"/>
              <a:t>вырос  в  сумрачных  стенах,  </a:t>
            </a:r>
            <a:r>
              <a:rPr lang="ru-RU" b="1" i="1" dirty="0" smtClean="0"/>
              <a:t>душой  дитя,  судьбой  монах.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b="1" dirty="0" smtClean="0"/>
              <a:t>     9.</a:t>
            </a:r>
            <a:r>
              <a:rPr lang="ru-RU" dirty="0" smtClean="0"/>
              <a:t> </a:t>
            </a:r>
            <a:r>
              <a:rPr lang="ru-RU" dirty="0"/>
              <a:t>Упрямец  во  всем  мой  друг  упорно стремился  к  своей  цели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     </a:t>
            </a:r>
            <a:endParaRPr lang="ru-RU" dirty="0"/>
          </a:p>
          <a:p>
            <a:r>
              <a:rPr lang="ru-RU" b="1" i="1" dirty="0" smtClean="0"/>
              <a:t>         Упрямец  во  всем,  </a:t>
            </a:r>
            <a:r>
              <a:rPr lang="ru-RU" i="1" dirty="0" smtClean="0"/>
              <a:t>мой  </a:t>
            </a:r>
            <a:r>
              <a:rPr lang="ru-RU" i="1" dirty="0" smtClean="0">
                <a:solidFill>
                  <a:srgbClr val="7030A0"/>
                </a:solidFill>
              </a:rPr>
              <a:t>друг </a:t>
            </a:r>
            <a:r>
              <a:rPr lang="ru-RU" i="1" dirty="0" smtClean="0"/>
              <a:t> упорно стремился  к  своей  цели.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372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566</TotalTime>
  <Words>1351</Words>
  <Application>Microsoft Office PowerPoint</Application>
  <PresentationFormat>Экран (4:3)</PresentationFormat>
  <Paragraphs>207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 Повторение и обобщение  изученного по теме  «Обособленные члены предложения»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пожаловать!</dc:title>
  <dc:creator>Виталий</dc:creator>
  <cp:lastModifiedBy>Виталий</cp:lastModifiedBy>
  <cp:revision>62</cp:revision>
  <dcterms:created xsi:type="dcterms:W3CDTF">2014-03-05T13:54:41Z</dcterms:created>
  <dcterms:modified xsi:type="dcterms:W3CDTF">2014-05-07T18:01:50Z</dcterms:modified>
</cp:coreProperties>
</file>