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74" r:id="rId12"/>
    <p:sldId id="270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E4A5-ACA9-4D6B-A31F-BFB97050BF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8F16-268D-41D9-B1F7-E5156154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/>
          <a:lstStyle/>
          <a:p>
            <a:r>
              <a:rPr lang="ru-RU" dirty="0" smtClean="0"/>
              <a:t>Роман «Евгений Онегин» гл.8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5256584" cy="5382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Лицея день заветный… </a:t>
            </a:r>
            <a:endParaRPr lang="en-US" sz="3600" b="1" i="1" dirty="0" smtClean="0"/>
          </a:p>
          <a:p>
            <a:pPr>
              <a:buNone/>
            </a:pPr>
            <a:endParaRPr lang="ru-RU" sz="3200" i="1" dirty="0" smtClean="0"/>
          </a:p>
          <a:p>
            <a:pPr>
              <a:buNone/>
            </a:pPr>
            <a:r>
              <a:rPr lang="ru-RU" sz="3200" i="1" dirty="0" smtClean="0"/>
              <a:t>Простите</a:t>
            </a:r>
            <a:r>
              <a:rPr lang="ru-RU" sz="3200" i="1" dirty="0"/>
              <a:t>, хладные науки!</a:t>
            </a:r>
          </a:p>
          <a:p>
            <a:pPr>
              <a:buNone/>
            </a:pPr>
            <a:r>
              <a:rPr lang="ru-RU" sz="3200" i="1" dirty="0"/>
              <a:t>Простите, игры первых лет!</a:t>
            </a:r>
          </a:p>
          <a:p>
            <a:pPr>
              <a:buNone/>
            </a:pPr>
            <a:r>
              <a:rPr lang="ru-RU" sz="3200" i="1" dirty="0"/>
              <a:t>Я изменился, я поэт,</a:t>
            </a:r>
          </a:p>
          <a:p>
            <a:pPr>
              <a:buNone/>
            </a:pPr>
            <a:r>
              <a:rPr lang="ru-RU" sz="3200" i="1" dirty="0"/>
              <a:t>В душе моей едины звуки</a:t>
            </a:r>
          </a:p>
          <a:p>
            <a:pPr>
              <a:buNone/>
            </a:pPr>
            <a:r>
              <a:rPr lang="ru-RU" sz="3200" i="1" dirty="0" smtClean="0"/>
              <a:t>Переливаются</a:t>
            </a:r>
            <a:r>
              <a:rPr lang="ru-RU" sz="3200" i="1" dirty="0"/>
              <a:t>, живут,                               </a:t>
            </a:r>
          </a:p>
          <a:p>
            <a:pPr>
              <a:buNone/>
            </a:pPr>
            <a:r>
              <a:rPr lang="ru-RU" sz="3200" i="1" dirty="0"/>
              <a:t>В размеры сладкие </a:t>
            </a:r>
            <a:r>
              <a:rPr lang="ru-RU" sz="3200" i="1" dirty="0" smtClean="0"/>
              <a:t>бегут…</a:t>
            </a:r>
            <a:endParaRPr lang="ru-RU" sz="3200" i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25" y="476672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Воспоминания </a:t>
            </a:r>
            <a:r>
              <a:rPr lang="ru-RU" sz="3200" b="1" dirty="0"/>
              <a:t>Ивана Пущина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«</a:t>
            </a:r>
            <a:r>
              <a:rPr lang="ru-RU" i="1" dirty="0"/>
              <a:t>На публичном экзамене Державин своим державным благословением увенчал юного нашего поэта. Мы все, друзья – товарищи, гордились этим торжеством.  Пушкин  тогда  читал «Воспоминания в Царском Селе». В этих великолепных стихах затронуто все живое для русского сердца. Читал Пушкин с необыкновенным воодушевлением».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Гавриил Романович Державин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Портрет Г. Р. Державина.    1811г.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Владимир Лукич (1757-1826)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772816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Воспоминания А. С. Пушкина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        «</a:t>
            </a:r>
            <a:r>
              <a:rPr lang="ru-RU" i="1" dirty="0"/>
              <a:t>Державина видел я только однажды в жизни, но никогда того не забуду... Державин был очень стар... Он дремал до тех пор, пока не начался экзамен по русской словесности. Тут он оживился, глаза заблистали; он преобразился весь... Наконец вызвали меня. Я прочел мои „Воспоминания в Царском Селе“, стоя в двух шагах от Державина. Я не в силах описать состояния души моей: когда дошел я до стиха, где упоминаю имя Державина, голос мой отроческий зазвенел, а сердце забилось с упоительным восторгом... Не помню, как я кончил свое чтение; не помню, куда убежал. Державин был в восхищении; он меня требовал, хотел меня обнять... Меня искали, но не нашли».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Парадный зал Лицея</a:t>
            </a:r>
            <a:endParaRPr lang="ru-RU" sz="32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Эпиграф к сочинению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Простите, хладные науки!</a:t>
            </a:r>
          </a:p>
          <a:p>
            <a:pPr>
              <a:buNone/>
            </a:pPr>
            <a:r>
              <a:rPr lang="ru-RU" sz="3200" i="1" dirty="0" smtClean="0"/>
              <a:t>Простите, игры первых лет!</a:t>
            </a:r>
          </a:p>
          <a:p>
            <a:pPr>
              <a:buNone/>
            </a:pPr>
            <a:r>
              <a:rPr lang="ru-RU" sz="3200" i="1" dirty="0" smtClean="0"/>
              <a:t>Я изменился, я поэт,</a:t>
            </a:r>
          </a:p>
          <a:p>
            <a:pPr>
              <a:buNone/>
            </a:pPr>
            <a:r>
              <a:rPr lang="ru-RU" sz="3200" i="1" dirty="0" smtClean="0"/>
              <a:t>В душе моей едины звуки</a:t>
            </a:r>
          </a:p>
          <a:p>
            <a:pPr>
              <a:buNone/>
            </a:pPr>
            <a:r>
              <a:rPr lang="ru-RU" sz="3200" i="1" dirty="0" smtClean="0"/>
              <a:t>Переливаются, живут,                               </a:t>
            </a:r>
          </a:p>
          <a:p>
            <a:pPr>
              <a:buNone/>
            </a:pPr>
            <a:r>
              <a:rPr lang="ru-RU" sz="3200" i="1" dirty="0" smtClean="0"/>
              <a:t>В размеры сладкие бегут…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140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93096"/>
            <a:ext cx="19560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написать сочинение в соответствии с жанровыми особенностями картины (повествование с элементами описания)</a:t>
            </a:r>
          </a:p>
          <a:p>
            <a:pPr>
              <a:buNone/>
            </a:pPr>
            <a:r>
              <a:rPr lang="ru-RU" b="1" dirty="0" smtClean="0"/>
              <a:t>«</a:t>
            </a:r>
            <a:r>
              <a:rPr lang="ru-RU" b="1" u="sng" dirty="0"/>
              <a:t>П</a:t>
            </a:r>
            <a:r>
              <a:rPr lang="ru-RU" b="1" dirty="0"/>
              <a:t>ушкин на </a:t>
            </a:r>
            <a:r>
              <a:rPr lang="ru-RU" b="1" u="sng" dirty="0"/>
              <a:t>л</a:t>
            </a:r>
            <a:r>
              <a:rPr lang="ru-RU" b="1" dirty="0"/>
              <a:t>ицейском экзамене в </a:t>
            </a:r>
            <a:r>
              <a:rPr lang="ru-RU" b="1" u="sng" dirty="0"/>
              <a:t>Ц</a:t>
            </a:r>
            <a:r>
              <a:rPr lang="ru-RU" b="1" dirty="0"/>
              <a:t>арском </a:t>
            </a:r>
            <a:r>
              <a:rPr lang="ru-RU" b="1" u="sng" dirty="0"/>
              <a:t>С</a:t>
            </a:r>
            <a:r>
              <a:rPr lang="ru-RU" b="1" dirty="0"/>
              <a:t>еле 8 января 1815 год</a:t>
            </a:r>
            <a:r>
              <a:rPr lang="ru-RU" b="1" u="sng" dirty="0"/>
              <a:t>а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b="1" dirty="0" smtClean="0"/>
              <a:t>Илья Ефимович Репин </a:t>
            </a:r>
          </a:p>
          <a:p>
            <a:pPr>
              <a:buNone/>
            </a:pPr>
            <a:r>
              <a:rPr lang="ru-RU" b="1" dirty="0" smtClean="0"/>
              <a:t>1911 г.</a:t>
            </a:r>
          </a:p>
          <a:p>
            <a:pPr>
              <a:buNone/>
            </a:pPr>
            <a:r>
              <a:rPr lang="ru-RU" b="1" dirty="0" smtClean="0"/>
              <a:t>«Воспоминани</a:t>
            </a:r>
            <a:r>
              <a:rPr lang="ru-RU" b="1" u="sng" dirty="0" smtClean="0"/>
              <a:t>я</a:t>
            </a:r>
            <a:r>
              <a:rPr lang="ru-RU" b="1" dirty="0" smtClean="0"/>
              <a:t> </a:t>
            </a:r>
            <a:r>
              <a:rPr lang="ru-RU" b="1" u="sng" dirty="0" smtClean="0"/>
              <a:t>в</a:t>
            </a:r>
            <a:r>
              <a:rPr lang="ru-RU" b="1" dirty="0" smtClean="0"/>
              <a:t> Царском Селе»</a:t>
            </a:r>
          </a:p>
          <a:p>
            <a:pPr>
              <a:buNone/>
            </a:pPr>
            <a:r>
              <a:rPr lang="ru-RU" b="1" dirty="0" smtClean="0"/>
              <a:t>Пунктуация</a:t>
            </a:r>
            <a:r>
              <a:rPr lang="ru-RU" dirty="0" smtClean="0"/>
              <a:t>: ССП, БСП, ПП с ОЧП (одиночные, повторяющиеся союзы)</a:t>
            </a:r>
          </a:p>
          <a:p>
            <a:pPr>
              <a:buNone/>
            </a:pPr>
            <a:r>
              <a:rPr lang="en-US" dirty="0" smtClean="0"/>
              <a:t>artclassic.edu.ru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5984" y="428604"/>
            <a:ext cx="4038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Состояние человека (ИС)</a:t>
            </a:r>
          </a:p>
          <a:p>
            <a:pPr>
              <a:buNone/>
            </a:pPr>
            <a:r>
              <a:rPr lang="ru-RU" sz="3200" dirty="0" smtClean="0"/>
              <a:t>Страх</a:t>
            </a:r>
          </a:p>
          <a:p>
            <a:pPr>
              <a:buNone/>
            </a:pPr>
            <a:r>
              <a:rPr lang="ru-RU" sz="3200" dirty="0" smtClean="0"/>
              <a:t>Волнение</a:t>
            </a:r>
          </a:p>
          <a:p>
            <a:pPr>
              <a:buNone/>
            </a:pPr>
            <a:r>
              <a:rPr lang="ru-RU" sz="3200" dirty="0" smtClean="0"/>
              <a:t>Трепет</a:t>
            </a:r>
          </a:p>
          <a:p>
            <a:pPr>
              <a:buNone/>
            </a:pPr>
            <a:r>
              <a:rPr lang="ru-RU" sz="3200" dirty="0" smtClean="0"/>
              <a:t>Беспокойство</a:t>
            </a:r>
          </a:p>
          <a:p>
            <a:pPr>
              <a:buNone/>
            </a:pPr>
            <a:r>
              <a:rPr lang="ru-RU" sz="3200" dirty="0" smtClean="0"/>
              <a:t>Паника</a:t>
            </a:r>
          </a:p>
          <a:p>
            <a:pPr>
              <a:buNone/>
            </a:pPr>
            <a:r>
              <a:rPr lang="ru-RU" sz="3200" dirty="0" smtClean="0"/>
              <a:t>Сомнение</a:t>
            </a:r>
          </a:p>
          <a:p>
            <a:pPr>
              <a:buNone/>
            </a:pPr>
            <a:r>
              <a:rPr lang="ru-RU" sz="3200" dirty="0" smtClean="0"/>
              <a:t>Спокойствие</a:t>
            </a:r>
          </a:p>
          <a:p>
            <a:pPr>
              <a:buNone/>
            </a:pPr>
            <a:r>
              <a:rPr lang="ru-RU" sz="3200" dirty="0" smtClean="0"/>
              <a:t>Тревога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Состояние человека (ИС)</a:t>
            </a:r>
          </a:p>
          <a:p>
            <a:pPr>
              <a:buNone/>
            </a:pPr>
            <a:r>
              <a:rPr lang="ru-RU" sz="3200" dirty="0" smtClean="0"/>
              <a:t>Страх</a:t>
            </a:r>
          </a:p>
          <a:p>
            <a:pPr>
              <a:buNone/>
            </a:pPr>
            <a:r>
              <a:rPr lang="ru-RU" sz="3200" dirty="0" smtClean="0"/>
              <a:t>Волнение</a:t>
            </a:r>
          </a:p>
          <a:p>
            <a:pPr>
              <a:buNone/>
            </a:pPr>
            <a:r>
              <a:rPr lang="ru-RU" sz="3200" dirty="0" smtClean="0"/>
              <a:t>Трепет</a:t>
            </a:r>
          </a:p>
          <a:p>
            <a:pPr>
              <a:buNone/>
            </a:pPr>
            <a:r>
              <a:rPr lang="ru-RU" sz="3200" dirty="0" smtClean="0"/>
              <a:t>Беспокойство</a:t>
            </a:r>
          </a:p>
          <a:p>
            <a:pPr>
              <a:buNone/>
            </a:pPr>
            <a:r>
              <a:rPr lang="ru-RU" sz="3200" dirty="0" smtClean="0"/>
              <a:t>Паника</a:t>
            </a:r>
          </a:p>
          <a:p>
            <a:pPr>
              <a:buNone/>
            </a:pPr>
            <a:r>
              <a:rPr lang="ru-RU" sz="3200" dirty="0" smtClean="0"/>
              <a:t>Сомнение</a:t>
            </a:r>
          </a:p>
          <a:p>
            <a:pPr>
              <a:buNone/>
            </a:pPr>
            <a:r>
              <a:rPr lang="ru-RU" sz="3200" dirty="0" smtClean="0"/>
              <a:t>Спокойствие</a:t>
            </a:r>
          </a:p>
          <a:p>
            <a:pPr>
              <a:buNone/>
            </a:pPr>
            <a:r>
              <a:rPr lang="ru-RU" sz="3200" dirty="0" smtClean="0"/>
              <a:t>Тревога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476672"/>
            <a:ext cx="4038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Состояние человека (ИП)</a:t>
            </a:r>
          </a:p>
          <a:p>
            <a:pPr>
              <a:buNone/>
            </a:pPr>
            <a:r>
              <a:rPr lang="ru-RU" sz="3200" dirty="0"/>
              <a:t> </a:t>
            </a:r>
            <a:r>
              <a:rPr lang="ru-RU" sz="3200" dirty="0" smtClean="0"/>
              <a:t>---</a:t>
            </a:r>
          </a:p>
          <a:p>
            <a:pPr>
              <a:buNone/>
            </a:pPr>
            <a:r>
              <a:rPr lang="ru-RU" sz="3200" dirty="0" smtClean="0"/>
              <a:t>---</a:t>
            </a:r>
          </a:p>
          <a:p>
            <a:pPr>
              <a:buNone/>
            </a:pPr>
            <a:r>
              <a:rPr lang="ru-RU" sz="3200" dirty="0" smtClean="0"/>
              <a:t>Трепетное</a:t>
            </a:r>
          </a:p>
          <a:p>
            <a:pPr>
              <a:buNone/>
            </a:pPr>
            <a:r>
              <a:rPr lang="ru-RU" sz="3200" dirty="0" smtClean="0"/>
              <a:t>Беспокойное</a:t>
            </a:r>
          </a:p>
          <a:p>
            <a:pPr>
              <a:buNone/>
            </a:pPr>
            <a:r>
              <a:rPr lang="ru-RU" sz="3200" dirty="0" smtClean="0"/>
              <a:t>Паническое</a:t>
            </a:r>
          </a:p>
          <a:p>
            <a:pPr>
              <a:buNone/>
            </a:pPr>
            <a:r>
              <a:rPr lang="ru-RU" sz="3200" dirty="0" smtClean="0"/>
              <a:t>---</a:t>
            </a:r>
          </a:p>
          <a:p>
            <a:pPr>
              <a:buNone/>
            </a:pPr>
            <a:r>
              <a:rPr lang="ru-RU" sz="3200" dirty="0" smtClean="0"/>
              <a:t>Спокойное</a:t>
            </a:r>
          </a:p>
          <a:p>
            <a:pPr>
              <a:buNone/>
            </a:pPr>
            <a:r>
              <a:rPr lang="ru-RU" sz="3200" dirty="0" smtClean="0"/>
              <a:t>Тревожное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«Пушкин на лицейском экзамене в Царском Селе 8 января 1815 года»</a:t>
            </a: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72808" cy="53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Илья Ефимович Репин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038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>2</a:t>
            </a:r>
            <a:r>
              <a:rPr lang="ru-RU" sz="3200" dirty="0" smtClean="0"/>
              <a:t>4 июля 1844 г.— </a:t>
            </a:r>
          </a:p>
          <a:p>
            <a:pPr>
              <a:buNone/>
            </a:pPr>
            <a:r>
              <a:rPr lang="ru-RU" sz="3200" dirty="0" smtClean="0"/>
              <a:t>29 сентября 1930 г.— русский художник, живописец, мастер портретов, исторических и бытовых сцен.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5638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Картины И. Е. Репина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836712"/>
            <a:ext cx="4495800" cy="55340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400" dirty="0" smtClean="0"/>
              <a:t>Портрет Льва Толстого» 1887 г.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«Запорожцы» 1880-1891гг.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«Проводы новобранца» 1879 г.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«Яблоки и листья» 1879 г.</a:t>
            </a:r>
          </a:p>
          <a:p>
            <a:pPr>
              <a:buNone/>
            </a:pPr>
            <a:r>
              <a:rPr lang="ru-RU" sz="2400" dirty="0" smtClean="0"/>
              <a:t>«Летний пейзаж» 1880 г.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52736"/>
            <a:ext cx="2712934" cy="194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31455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645024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i="1" dirty="0"/>
              <a:t> Сочинение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Картина И.Е.Репина «Пушкин на лицейском экзамене в Царском Селе 8 января 1815 года»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    Передо </a:t>
            </a:r>
            <a:r>
              <a:rPr lang="ru-RU" i="1" dirty="0"/>
              <a:t>мной картина И.Е.Репина «Пушкин на лицейском экзамене в Царском Селе 8 января 1815 года».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          </a:t>
            </a:r>
            <a:r>
              <a:rPr lang="ru-RU" i="1" dirty="0"/>
              <a:t>Зал заполнен публикой. Кругом сверкает шитье мундиров, эполеты, нагрудные знаки и ордена.  В центре изображен Александр Пушкин. Словно слышится   чтение его стихотворения «Воспоминания в Царском Селе», сочиненного на этот случай. Слева под портретом Александра </a:t>
            </a:r>
            <a:r>
              <a:rPr lang="en-US" i="1" dirty="0"/>
              <a:t>I </a:t>
            </a:r>
            <a:r>
              <a:rPr lang="ru-RU" i="1" dirty="0"/>
              <a:t>за столом под красным сукном и министр просвещения Разумовский, и учителя,  и священнослужитель. Г.Р.Державин, видный сановник, поэт того времени, уже старик, </a:t>
            </a:r>
            <a:r>
              <a:rPr lang="ru-RU" i="1" dirty="0" smtClean="0"/>
              <a:t> приподнялся   </a:t>
            </a:r>
            <a:r>
              <a:rPr lang="ru-RU" i="1" dirty="0"/>
              <a:t>с кресла, приложил к уху ладонь, чтобы лучше слышать.  На заднем плане гости: родители, родственники лицеистов, петербургская знать.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         </a:t>
            </a:r>
            <a:r>
              <a:rPr lang="ru-RU" i="1" dirty="0"/>
              <a:t>Полотно И.Е.Репина конкретно и исторически достоверно.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978896" cy="5577483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Сановник -</a:t>
            </a:r>
            <a:r>
              <a:rPr lang="ru-RU" i="1" dirty="0" smtClean="0"/>
              <a:t>устар., влиятельное </a:t>
            </a:r>
            <a:r>
              <a:rPr lang="ru-RU" i="1" dirty="0"/>
              <a:t>лицо, обладавшее высоким саном, занимавшее высокое </a:t>
            </a:r>
            <a:r>
              <a:rPr lang="ru-RU" i="1" dirty="0" smtClean="0"/>
              <a:t>положение </a:t>
            </a:r>
            <a:r>
              <a:rPr lang="ru-RU" i="1" dirty="0"/>
              <a:t>в </a:t>
            </a:r>
            <a:r>
              <a:rPr lang="ru-RU" i="1" dirty="0" smtClean="0"/>
              <a:t>государстве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i="1" dirty="0"/>
              <a:t>Э</a:t>
            </a:r>
            <a:r>
              <a:rPr lang="ru-RU" b="1" i="1" dirty="0" smtClean="0"/>
              <a:t>полеты</a:t>
            </a:r>
            <a:r>
              <a:rPr lang="ru-RU" i="1" dirty="0" smtClean="0"/>
              <a:t>-  </a:t>
            </a:r>
            <a:r>
              <a:rPr lang="ru-RU" i="1" dirty="0"/>
              <a:t>наплечные знаки различия воинского звания на военной форме, практически вышедшие из </a:t>
            </a:r>
            <a:r>
              <a:rPr lang="ru-RU" i="1" dirty="0" smtClean="0"/>
              <a:t>обращения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3394075" cy="30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Анализ сочинения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/>
              <a:t>1.Соответствует ли сочинение теме? </a:t>
            </a:r>
          </a:p>
          <a:p>
            <a:pPr>
              <a:buNone/>
            </a:pPr>
            <a:r>
              <a:rPr lang="ru-RU" dirty="0" smtClean="0"/>
              <a:t>2. Не нарушена ли соразмерность частей? </a:t>
            </a:r>
            <a:endParaRPr lang="ru-RU" dirty="0"/>
          </a:p>
          <a:p>
            <a:pPr>
              <a:buNone/>
            </a:pPr>
            <a:r>
              <a:rPr lang="ru-RU" dirty="0" smtClean="0"/>
              <a:t>3. Не нарушена ли логическая связь </a:t>
            </a:r>
            <a:r>
              <a:rPr lang="ru-RU" dirty="0"/>
              <a:t>между ними? </a:t>
            </a:r>
          </a:p>
          <a:p>
            <a:pPr>
              <a:buNone/>
            </a:pPr>
            <a:r>
              <a:rPr lang="ru-RU" dirty="0" smtClean="0"/>
              <a:t>4. Речевая и грамматическая стройность речи. </a:t>
            </a:r>
            <a:endParaRPr lang="ru-RU" dirty="0"/>
          </a:p>
          <a:p>
            <a:pPr>
              <a:buNone/>
            </a:pPr>
            <a:r>
              <a:rPr lang="ru-RU" dirty="0"/>
              <a:t>5.Что получилось наиболее удачно, неудачно?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667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Роман «Евгений Онегин» гл.8</vt:lpstr>
      <vt:lpstr>Слайд 2</vt:lpstr>
      <vt:lpstr>Слайд 3</vt:lpstr>
      <vt:lpstr>«Пушкин на лицейском экзамене в Царском Селе 8 января 1815 года»</vt:lpstr>
      <vt:lpstr>Илья Ефимович Репин</vt:lpstr>
      <vt:lpstr>Картины И. Е. Репина</vt:lpstr>
      <vt:lpstr> Сочинение  Картина И.Е.Репина «Пушкин на лицейском экзамене в Царском Селе 8 января 1815 года»</vt:lpstr>
      <vt:lpstr>Слайд 8</vt:lpstr>
      <vt:lpstr>Анализ сочинения</vt:lpstr>
      <vt:lpstr>Воспоминания Ивана Пущина </vt:lpstr>
      <vt:lpstr>Гавриил Романович Державин</vt:lpstr>
      <vt:lpstr>Воспоминания А. С. Пушкина</vt:lpstr>
      <vt:lpstr>Парадный зал Лицея</vt:lpstr>
      <vt:lpstr>Эпиграф к сочинению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«Евгений Онегин» гл.8</dc:title>
  <dc:creator>Алексей</dc:creator>
  <cp:lastModifiedBy>Алексей</cp:lastModifiedBy>
  <cp:revision>15</cp:revision>
  <dcterms:created xsi:type="dcterms:W3CDTF">2011-10-19T04:07:30Z</dcterms:created>
  <dcterms:modified xsi:type="dcterms:W3CDTF">2012-02-01T13:23:13Z</dcterms:modified>
</cp:coreProperties>
</file>