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72" r:id="rId4"/>
    <p:sldId id="263" r:id="rId5"/>
    <p:sldId id="264" r:id="rId6"/>
    <p:sldId id="265" r:id="rId7"/>
    <p:sldId id="266" r:id="rId8"/>
    <p:sldId id="270" r:id="rId9"/>
    <p:sldId id="267" r:id="rId10"/>
    <p:sldId id="268" r:id="rId11"/>
    <p:sldId id="269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5000"/>
    <a:srgbClr val="007A00"/>
    <a:srgbClr val="194B32"/>
    <a:srgbClr val="006600"/>
    <a:srgbClr val="6C0000"/>
    <a:srgbClr val="0000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5" autoAdjust="0"/>
    <p:restoredTop sz="94660"/>
  </p:normalViewPr>
  <p:slideViewPr>
    <p:cSldViewPr>
      <p:cViewPr varScale="1">
        <p:scale>
          <a:sx n="103" d="100"/>
          <a:sy n="103" d="100"/>
        </p:scale>
        <p:origin x="-9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D4A1A-A60C-4643-A00B-AA77FB108809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3166E-7813-4EC0-A171-1CFE61C9D5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7317-96B1-4DC6-89E5-C6302A1D297D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CACDB-DA75-47CD-9409-C1303EE208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FFD5C-EC29-4437-86BF-E6E0C6D49A9C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7B514-1EBD-454C-A790-CC22C03D48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51E1E-E64C-4CE3-B2B9-79BC7CC8309B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5C0AB-0C15-4BCE-84F8-A4D6E87E17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0E7BA-CCC5-46BD-8F97-8A48A3CEA590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24521-EF67-4751-A78A-4E62F7200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1A3ED-147B-445A-A53D-8B95366B90A3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578B9-ABBF-4DC4-9430-C2E03AF2CA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CC35E-BDDB-4C14-AC15-F10E7659BDBA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502F1-2779-4287-9FD5-913979CA9D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409EE-0E71-4845-BBEC-829640A8C7D9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D94BF-A9FA-475A-BFB1-4FD671FB0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1BB98-AF88-4A42-BCEE-77E30334E5F8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D13B3-163F-4D19-B138-2F8322C0D2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BBD92-CB57-4A86-97B3-31197FFF1652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CF837-559C-4B92-A521-761311E4F8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D8855-E13F-4C1B-8121-717B7C4ADBDE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5814B-BC93-43E3-A945-814DA60779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D71582-925C-4EC1-B056-C342820CBD1D}" type="datetimeFigureOut">
              <a:rPr lang="ru-RU"/>
              <a:pPr>
                <a:defRPr/>
              </a:pPr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9FC29A-14B0-4F09-BFB4-7FAEB7275A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jpeg"/><Relationship Id="rId5" Type="http://schemas.openxmlformats.org/officeDocument/2006/relationships/image" Target="../media/image44.jpeg"/><Relationship Id="rId4" Type="http://schemas.openxmlformats.org/officeDocument/2006/relationships/image" Target="../media/image4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jpeg"/><Relationship Id="rId4" Type="http://schemas.openxmlformats.org/officeDocument/2006/relationships/image" Target="../media/image5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lenaranko.ucoz.ru/" TargetMode="External"/><Relationship Id="rId2" Type="http://schemas.openxmlformats.org/officeDocument/2006/relationships/image" Target="../media/image5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2" Type="http://schemas.openxmlformats.org/officeDocument/2006/relationships/image" Target="../media/image6.jpeg"/><Relationship Id="rId16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5" Type="http://schemas.openxmlformats.org/officeDocument/2006/relationships/image" Target="../media/image1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Relationship Id="rId1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Relationship Id="rId9" Type="http://schemas.openxmlformats.org/officeDocument/2006/relationships/image" Target="../media/image2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7" Type="http://schemas.openxmlformats.org/officeDocument/2006/relationships/image" Target="../media/image34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jpeg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4" descr="&amp;Scy;&amp;ocy;&amp;lcy;&amp;ncy;&amp;tscy;&amp;iecy; &amp;vcy;&amp;scy;&amp;tcy;&amp;acy;&amp;iecy;&amp;tcy; - &amp;Mcy;&amp;Kcy;&amp;Ocy;&amp;Ucy;&amp;Dcy;&amp;Ocy;&amp;Dcy; &amp;Bcy;&amp;ocy;&amp;gcy;&amp;ucy;&amp;chcy;&amp;acy;&amp;rcy;&amp;scy;&amp;kcy;&amp;acy;&amp;yacy; &amp;dcy;&amp;iecy;&amp;tcy;&amp;scy;&amp;kcy;&amp;acy;&amp;yacy; &amp;shcy;&amp;kcy;&amp;ocy;&amp;lcy;&amp;acy; &amp;icy;&amp;scy;&amp;kcy;&amp;ucy;&amp;scy;&amp;scy;&amp;tcy;&amp;v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412875"/>
            <a:ext cx="3671887" cy="275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323850" y="4508500"/>
            <a:ext cx="4608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/>
              <a:t>Солнце поднимается над Землёй</a:t>
            </a: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539750" y="404813"/>
            <a:ext cx="7921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</a:rPr>
              <a:t>Что различает, а что связывает эти два явления природы?</a:t>
            </a:r>
          </a:p>
        </p:txBody>
      </p:sp>
      <p:pic>
        <p:nvPicPr>
          <p:cNvPr id="13316" name="Picture 9" descr="&amp;pcy;&amp;ocy;&amp;dcy;&amp;scy;&amp;ncy;&amp;iecy;&amp;zhcy;&amp;ncy;&amp;icy;&amp;kcy;&amp;icy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981075"/>
            <a:ext cx="4319587" cy="238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10"/>
          <p:cNvSpPr txBox="1">
            <a:spLocks noChangeArrowheads="1"/>
          </p:cNvSpPr>
          <p:nvPr/>
        </p:nvSpPr>
        <p:spPr bwMode="auto">
          <a:xfrm>
            <a:off x="4716463" y="3500438"/>
            <a:ext cx="3889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В проталинах появляются первые цветы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4716463" y="4941888"/>
            <a:ext cx="2665412" cy="504825"/>
          </a:xfrm>
          <a:prstGeom prst="rect">
            <a:avLst/>
          </a:prstGeom>
          <a:solidFill>
            <a:srgbClr val="CCFF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ПРИРОДА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3708400" y="5805488"/>
            <a:ext cx="1800225" cy="504825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ЖИВАЯ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084888" y="5805488"/>
            <a:ext cx="1800225" cy="504825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НЕЖИВАЯ</a:t>
            </a: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>
            <a:off x="4572000" y="5445125"/>
            <a:ext cx="792163" cy="360363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6588125" y="5445125"/>
            <a:ext cx="431800" cy="360363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  <p:bldP spid="14348" grpId="0" animBg="1"/>
      <p:bldP spid="14349" grpId="0" animBg="1"/>
      <p:bldP spid="14350" grpId="0" animBg="1"/>
      <p:bldP spid="1435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/>
          <p:cNvSpPr>
            <a:spLocks noChangeArrowheads="1"/>
          </p:cNvSpPr>
          <p:nvPr/>
        </p:nvSpPr>
        <p:spPr bwMode="auto">
          <a:xfrm>
            <a:off x="5435600" y="908050"/>
            <a:ext cx="3336925" cy="4159250"/>
          </a:xfrm>
          <a:prstGeom prst="rect">
            <a:avLst/>
          </a:prstGeom>
          <a:noFill/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 b="1" i="1"/>
              <a:t>Клетка - жизни всей основа!</a:t>
            </a:r>
            <a:endParaRPr lang="ru-RU" sz="1400" b="1"/>
          </a:p>
          <a:p>
            <a:r>
              <a:rPr lang="ru-RU" sz="1400" b="1" i="1"/>
              <a:t>Повторять мы будем снова!</a:t>
            </a:r>
            <a:endParaRPr lang="ru-RU" sz="1400" b="1"/>
          </a:p>
          <a:p>
            <a:r>
              <a:rPr lang="ru-RU" sz="1400" b="1" i="1"/>
              <a:t>Только есть одна беда:</a:t>
            </a:r>
            <a:endParaRPr lang="ru-RU" sz="1400" b="1"/>
          </a:p>
          <a:p>
            <a:r>
              <a:rPr lang="ru-RU" sz="1400" b="1" i="1"/>
              <a:t>Не удастся никогда</a:t>
            </a:r>
            <a:endParaRPr lang="ru-RU" sz="1400" b="1"/>
          </a:p>
          <a:p>
            <a:r>
              <a:rPr lang="ru-RU" sz="1400" b="1" i="1"/>
              <a:t>Нам увидеть клетку глазом.</a:t>
            </a:r>
            <a:endParaRPr lang="ru-RU" sz="1400" b="1"/>
          </a:p>
          <a:p>
            <a:r>
              <a:rPr lang="ru-RU" sz="1400" b="1" i="1"/>
              <a:t>А хотелось бы всё сразу</a:t>
            </a:r>
            <a:endParaRPr lang="ru-RU" sz="1400" b="1"/>
          </a:p>
          <a:p>
            <a:r>
              <a:rPr lang="ru-RU" sz="1400" b="1" i="1"/>
              <a:t>Рассмотреть и разобрать,</a:t>
            </a:r>
            <a:endParaRPr lang="ru-RU" sz="1400" b="1"/>
          </a:p>
          <a:p>
            <a:r>
              <a:rPr lang="ru-RU" sz="1400" b="1" i="1"/>
              <a:t>Клетку перерисовать!</a:t>
            </a:r>
            <a:endParaRPr lang="ru-RU" sz="1400" b="1"/>
          </a:p>
          <a:p>
            <a:r>
              <a:rPr lang="ru-RU" sz="1400" b="1" i="1"/>
              <a:t>Ведь из клетки состоят:</a:t>
            </a:r>
            <a:endParaRPr lang="ru-RU" sz="1400" b="1"/>
          </a:p>
          <a:p>
            <a:r>
              <a:rPr lang="ru-RU" sz="1400" b="1" i="1"/>
              <a:t>Морж, медведь, петух и кит.</a:t>
            </a:r>
            <a:endParaRPr lang="ru-RU" sz="1400" b="1"/>
          </a:p>
          <a:p>
            <a:r>
              <a:rPr lang="ru-RU" sz="1400" b="1" i="1"/>
              <a:t>Дуб, сосна, собака, кошка,</a:t>
            </a:r>
            <a:endParaRPr lang="ru-RU" sz="1400" b="1"/>
          </a:p>
          <a:p>
            <a:r>
              <a:rPr lang="ru-RU" sz="1400" b="1" i="1"/>
              <a:t>Да и гриб на тонкой ножке!</a:t>
            </a:r>
            <a:endParaRPr lang="ru-RU" sz="1400" b="1"/>
          </a:p>
          <a:p>
            <a:r>
              <a:rPr lang="ru-RU" sz="1400" b="1" i="1"/>
              <a:t>Многоклеточные мы:</a:t>
            </a:r>
            <a:endParaRPr lang="ru-RU" sz="1400" b="1"/>
          </a:p>
          <a:p>
            <a:r>
              <a:rPr lang="ru-RU" sz="1400" b="1" i="1"/>
              <a:t>И поэтому должны</a:t>
            </a:r>
            <a:endParaRPr lang="ru-RU" sz="1400" b="1"/>
          </a:p>
          <a:p>
            <a:r>
              <a:rPr lang="ru-RU" sz="1400" b="1" i="1"/>
              <a:t>Клетки мышц мы упражнять,</a:t>
            </a:r>
            <a:endParaRPr lang="ru-RU" sz="1400" b="1"/>
          </a:p>
          <a:p>
            <a:r>
              <a:rPr lang="ru-RU" sz="1400" b="1" i="1"/>
              <a:t>Клетки мозга развивать.</a:t>
            </a:r>
            <a:endParaRPr lang="ru-RU" sz="1400" b="1"/>
          </a:p>
          <a:p>
            <a:r>
              <a:rPr lang="ru-RU" sz="1400" b="1" i="1"/>
              <a:t>Обеспечат эти клетки</a:t>
            </a:r>
            <a:endParaRPr lang="ru-RU" sz="1400" b="1"/>
          </a:p>
          <a:p>
            <a:r>
              <a:rPr lang="ru-RU" sz="1400" b="1" i="1"/>
              <a:t>Нам хорошие отметки!</a:t>
            </a:r>
          </a:p>
          <a:p>
            <a:pPr algn="ctr"/>
            <a:r>
              <a:rPr lang="ru-RU" sz="1400" b="1" i="1"/>
              <a:t>                               Д. Русаков</a:t>
            </a:r>
          </a:p>
        </p:txBody>
      </p:sp>
      <p:sp>
        <p:nvSpPr>
          <p:cNvPr id="22530" name="Rectangle 6"/>
          <p:cNvSpPr>
            <a:spLocks noChangeArrowheads="1"/>
          </p:cNvSpPr>
          <p:nvPr/>
        </p:nvSpPr>
        <p:spPr bwMode="auto">
          <a:xfrm>
            <a:off x="1835150" y="404813"/>
            <a:ext cx="611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FF"/>
                </a:solidFill>
              </a:rPr>
              <a:t>КЛЕТОЧНОЕ СТРОЕНИЕ ОРГАНИЗМОВ</a:t>
            </a:r>
          </a:p>
        </p:txBody>
      </p:sp>
      <p:pic>
        <p:nvPicPr>
          <p:cNvPr id="22531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908050"/>
            <a:ext cx="1881187" cy="223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13" descr="Jan Verkolje - Antonie van Leeuwenhoe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908050"/>
            <a:ext cx="19462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14"/>
          <p:cNvSpPr txBox="1">
            <a:spLocks noChangeArrowheads="1"/>
          </p:cNvSpPr>
          <p:nvPr/>
        </p:nvSpPr>
        <p:spPr bwMode="auto">
          <a:xfrm>
            <a:off x="323850" y="3141663"/>
            <a:ext cx="19446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/>
              <a:t>Роберт Гук</a:t>
            </a:r>
          </a:p>
        </p:txBody>
      </p:sp>
      <p:sp>
        <p:nvSpPr>
          <p:cNvPr id="22534" name="Text Box 15"/>
          <p:cNvSpPr txBox="1">
            <a:spLocks noChangeArrowheads="1"/>
          </p:cNvSpPr>
          <p:nvPr/>
        </p:nvSpPr>
        <p:spPr bwMode="auto">
          <a:xfrm>
            <a:off x="2916238" y="3213100"/>
            <a:ext cx="2447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/>
              <a:t>Антоний ван Левенгук</a:t>
            </a:r>
          </a:p>
        </p:txBody>
      </p:sp>
      <p:sp>
        <p:nvSpPr>
          <p:cNvPr id="22535" name="Text Box 18"/>
          <p:cNvSpPr txBox="1">
            <a:spLocks noChangeArrowheads="1"/>
          </p:cNvSpPr>
          <p:nvPr/>
        </p:nvSpPr>
        <p:spPr bwMode="auto">
          <a:xfrm>
            <a:off x="539750" y="5445125"/>
            <a:ext cx="14398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/>
              <a:t>Марчело Мальпиги</a:t>
            </a:r>
          </a:p>
        </p:txBody>
      </p:sp>
      <p:pic>
        <p:nvPicPr>
          <p:cNvPr id="22536" name="Picture 20" descr="Nehemiah Gre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24075" y="3500438"/>
            <a:ext cx="15367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22" descr="History of BioMechanics. Spinal Fitness Cent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1188" y="3429000"/>
            <a:ext cx="13731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8" name="Text Box 23"/>
          <p:cNvSpPr txBox="1">
            <a:spLocks noChangeArrowheads="1"/>
          </p:cNvSpPr>
          <p:nvPr/>
        </p:nvSpPr>
        <p:spPr bwMode="auto">
          <a:xfrm>
            <a:off x="2195513" y="5300663"/>
            <a:ext cx="1366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/>
              <a:t>Неемия Грю</a:t>
            </a:r>
          </a:p>
        </p:txBody>
      </p:sp>
      <p:pic>
        <p:nvPicPr>
          <p:cNvPr id="22539" name="Picture 25" descr="Mirbel, Charles-François Brisseau de 1776-1854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08400" y="3500438"/>
            <a:ext cx="1633538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0" name="Text Box 26"/>
          <p:cNvSpPr txBox="1">
            <a:spLocks noChangeArrowheads="1"/>
          </p:cNvSpPr>
          <p:nvPr/>
        </p:nvSpPr>
        <p:spPr bwMode="auto">
          <a:xfrm>
            <a:off x="3708400" y="5734050"/>
            <a:ext cx="1655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/>
              <a:t>Шарль Мирбель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6"/>
          <p:cNvSpPr>
            <a:spLocks noChangeArrowheads="1"/>
          </p:cNvSpPr>
          <p:nvPr/>
        </p:nvSpPr>
        <p:spPr bwMode="auto">
          <a:xfrm>
            <a:off x="827088" y="404813"/>
            <a:ext cx="7777162" cy="666750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i="1">
                <a:solidFill>
                  <a:srgbClr val="0000FF"/>
                </a:solidFill>
              </a:rPr>
              <a:t>Клетки</a:t>
            </a:r>
            <a:r>
              <a:rPr lang="ru-RU" b="1" i="1"/>
              <a:t> –</a:t>
            </a:r>
            <a:r>
              <a:rPr lang="ru-RU"/>
              <a:t> </a:t>
            </a:r>
            <a:r>
              <a:rPr lang="ru-RU" i="1"/>
              <a:t>наименьшие частички живых организмов, из которых построены их тела.</a:t>
            </a:r>
          </a:p>
        </p:txBody>
      </p:sp>
      <p:sp>
        <p:nvSpPr>
          <p:cNvPr id="23554" name="Rectangle 7"/>
          <p:cNvSpPr>
            <a:spLocks noChangeArrowheads="1"/>
          </p:cNvSpPr>
          <p:nvPr/>
        </p:nvSpPr>
        <p:spPr bwMode="auto">
          <a:xfrm>
            <a:off x="827088" y="1203325"/>
            <a:ext cx="7777162" cy="941388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i="1">
                <a:solidFill>
                  <a:srgbClr val="0000FF"/>
                </a:solidFill>
              </a:rPr>
              <a:t>Клетка</a:t>
            </a:r>
            <a:r>
              <a:rPr lang="ru-RU" i="1">
                <a:solidFill>
                  <a:srgbClr val="0000FF"/>
                </a:solidFill>
              </a:rPr>
              <a:t> </a:t>
            </a:r>
            <a:r>
              <a:rPr lang="ru-RU" i="1"/>
              <a:t>- элементарная живая система, основа строения, жизнедеятельности, размножения и индивидуального развития организма.</a:t>
            </a:r>
          </a:p>
        </p:txBody>
      </p:sp>
      <p:sp>
        <p:nvSpPr>
          <p:cNvPr id="23555" name="Text Box 8"/>
          <p:cNvSpPr txBox="1">
            <a:spLocks noChangeArrowheads="1"/>
          </p:cNvSpPr>
          <p:nvPr/>
        </p:nvSpPr>
        <p:spPr bwMode="auto">
          <a:xfrm>
            <a:off x="2771775" y="2349500"/>
            <a:ext cx="3313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</a:rPr>
              <a:t>СТРОЕНИЕ КЛЕТКИ</a:t>
            </a:r>
          </a:p>
        </p:txBody>
      </p:sp>
      <p:pic>
        <p:nvPicPr>
          <p:cNvPr id="23556" name="Picture 10" descr="vaku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997200"/>
            <a:ext cx="38100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 Box 11"/>
          <p:cNvSpPr txBox="1">
            <a:spLocks noChangeArrowheads="1"/>
          </p:cNvSpPr>
          <p:nvPr/>
        </p:nvSpPr>
        <p:spPr bwMode="auto">
          <a:xfrm>
            <a:off x="4284663" y="2997200"/>
            <a:ext cx="43195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i="1">
                <a:solidFill>
                  <a:srgbClr val="0000FF"/>
                </a:solidFill>
              </a:rPr>
              <a:t>Ядро -</a:t>
            </a:r>
            <a:r>
              <a:rPr lang="ru-RU" sz="1400" b="1" i="1"/>
              <a:t> главная часть клетки, содержащая наследственный материал</a:t>
            </a:r>
            <a:r>
              <a:rPr lang="ru-RU" sz="1400"/>
              <a:t> </a:t>
            </a:r>
          </a:p>
        </p:txBody>
      </p:sp>
      <p:sp>
        <p:nvSpPr>
          <p:cNvPr id="23558" name="Text Box 12"/>
          <p:cNvSpPr txBox="1">
            <a:spLocks noChangeArrowheads="1"/>
          </p:cNvSpPr>
          <p:nvPr/>
        </p:nvSpPr>
        <p:spPr bwMode="auto">
          <a:xfrm>
            <a:off x="4284663" y="3644900"/>
            <a:ext cx="410368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i="1">
                <a:solidFill>
                  <a:srgbClr val="0000FF"/>
                </a:solidFill>
              </a:rPr>
              <a:t>Клеточная стенка</a:t>
            </a:r>
            <a:r>
              <a:rPr lang="ru-RU" sz="1400"/>
              <a:t> - </a:t>
            </a:r>
            <a:r>
              <a:rPr lang="ru-RU" sz="1400" b="1" i="1"/>
              <a:t>жесткая наружная часть оболочки клетки, выполняющая защитные функции</a:t>
            </a:r>
            <a:r>
              <a:rPr lang="ru-RU" sz="1400"/>
              <a:t> </a:t>
            </a:r>
          </a:p>
        </p:txBody>
      </p:sp>
      <p:sp>
        <p:nvSpPr>
          <p:cNvPr id="23559" name="Text Box 14"/>
          <p:cNvSpPr txBox="1">
            <a:spLocks noChangeArrowheads="1"/>
          </p:cNvSpPr>
          <p:nvPr/>
        </p:nvSpPr>
        <p:spPr bwMode="auto">
          <a:xfrm>
            <a:off x="4284663" y="4508500"/>
            <a:ext cx="36718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i="1">
                <a:solidFill>
                  <a:srgbClr val="0000FF"/>
                </a:solidFill>
              </a:rPr>
              <a:t>Мембрана </a:t>
            </a:r>
            <a:r>
              <a:rPr lang="ru-RU" sz="1400" b="1" i="1"/>
              <a:t>- тонкая внутренняя часть оболочки клетки </a:t>
            </a:r>
          </a:p>
        </p:txBody>
      </p:sp>
      <p:sp>
        <p:nvSpPr>
          <p:cNvPr id="23560" name="Text Box 15"/>
          <p:cNvSpPr txBox="1">
            <a:spLocks noChangeArrowheads="1"/>
          </p:cNvSpPr>
          <p:nvPr/>
        </p:nvSpPr>
        <p:spPr bwMode="auto">
          <a:xfrm>
            <a:off x="4284663" y="5157788"/>
            <a:ext cx="37449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 i="1">
                <a:solidFill>
                  <a:srgbClr val="0000FF"/>
                </a:solidFill>
              </a:rPr>
              <a:t>Цитоплазма</a:t>
            </a:r>
            <a:r>
              <a:rPr lang="ru-RU" sz="1400" b="1" i="1"/>
              <a:t> - внутренняя полужидкая среда клетки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2"/>
          <p:cNvSpPr>
            <a:spLocks noChangeArrowheads="1"/>
          </p:cNvSpPr>
          <p:nvPr/>
        </p:nvSpPr>
        <p:spPr bwMode="auto">
          <a:xfrm>
            <a:off x="2484438" y="404813"/>
            <a:ext cx="4330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FF"/>
                </a:solidFill>
              </a:rPr>
              <a:t>ОДНОКЛЕТОЧНЫЕ ОРГАНИЗМЫ</a:t>
            </a:r>
          </a:p>
        </p:txBody>
      </p:sp>
      <p:pic>
        <p:nvPicPr>
          <p:cNvPr id="24578" name="Picture 16" descr="pic1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836613"/>
            <a:ext cx="6769100" cy="276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17"/>
          <p:cNvSpPr>
            <a:spLocks noChangeArrowheads="1"/>
          </p:cNvSpPr>
          <p:nvPr/>
        </p:nvSpPr>
        <p:spPr bwMode="auto">
          <a:xfrm>
            <a:off x="2411413" y="3716338"/>
            <a:ext cx="450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FF"/>
                </a:solidFill>
              </a:rPr>
              <a:t>МНОГОКЛЕТОЧНЫЕ ОРГАНИЗМЫ</a:t>
            </a:r>
          </a:p>
        </p:txBody>
      </p:sp>
      <p:pic>
        <p:nvPicPr>
          <p:cNvPr id="24580" name="Picture 19" descr="podcarstvo-mnogokletochny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84438" y="4221163"/>
            <a:ext cx="4176712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5"/>
          <p:cNvSpPr txBox="1">
            <a:spLocks noChangeArrowheads="1"/>
          </p:cNvSpPr>
          <p:nvPr/>
        </p:nvSpPr>
        <p:spPr bwMode="auto">
          <a:xfrm>
            <a:off x="395288" y="476250"/>
            <a:ext cx="223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5602" name="Rectangle 6"/>
          <p:cNvSpPr>
            <a:spLocks noChangeArrowheads="1"/>
          </p:cNvSpPr>
          <p:nvPr/>
        </p:nvSpPr>
        <p:spPr bwMode="auto">
          <a:xfrm>
            <a:off x="395288" y="476250"/>
            <a:ext cx="2305050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chemeClr val="folHlink"/>
                </a:solidFill>
              </a:rPr>
              <a:t>ОРГАНИЗМ</a:t>
            </a:r>
          </a:p>
        </p:txBody>
      </p:sp>
      <p:sp>
        <p:nvSpPr>
          <p:cNvPr id="25603" name="Rectangle 7"/>
          <p:cNvSpPr>
            <a:spLocks noChangeArrowheads="1"/>
          </p:cNvSpPr>
          <p:nvPr/>
        </p:nvSpPr>
        <p:spPr bwMode="auto">
          <a:xfrm>
            <a:off x="1692275" y="1557338"/>
            <a:ext cx="2592388" cy="576262"/>
          </a:xfrm>
          <a:prstGeom prst="rect">
            <a:avLst/>
          </a:prstGeom>
          <a:solidFill>
            <a:srgbClr val="CCFF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СИСТЕМА ОРГАНОВ</a:t>
            </a:r>
          </a:p>
        </p:txBody>
      </p:sp>
      <p:sp>
        <p:nvSpPr>
          <p:cNvPr id="25604" name="Rectangle 8"/>
          <p:cNvSpPr>
            <a:spLocks noChangeArrowheads="1"/>
          </p:cNvSpPr>
          <p:nvPr/>
        </p:nvSpPr>
        <p:spPr bwMode="auto">
          <a:xfrm>
            <a:off x="2771775" y="2636838"/>
            <a:ext cx="2305050" cy="576262"/>
          </a:xfrm>
          <a:prstGeom prst="rect">
            <a:avLst/>
          </a:prstGeom>
          <a:solidFill>
            <a:srgbClr val="CCFF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ОРГАНЫ</a:t>
            </a:r>
          </a:p>
        </p:txBody>
      </p:sp>
      <p:sp>
        <p:nvSpPr>
          <p:cNvPr id="25605" name="Rectangle 9"/>
          <p:cNvSpPr>
            <a:spLocks noChangeArrowheads="1"/>
          </p:cNvSpPr>
          <p:nvPr/>
        </p:nvSpPr>
        <p:spPr bwMode="auto">
          <a:xfrm>
            <a:off x="5219700" y="4797425"/>
            <a:ext cx="2305050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КЛЕТКИ</a:t>
            </a:r>
          </a:p>
        </p:txBody>
      </p:sp>
      <p:sp>
        <p:nvSpPr>
          <p:cNvPr id="25606" name="Rectangle 10"/>
          <p:cNvSpPr>
            <a:spLocks noChangeArrowheads="1"/>
          </p:cNvSpPr>
          <p:nvPr/>
        </p:nvSpPr>
        <p:spPr bwMode="auto">
          <a:xfrm>
            <a:off x="3924300" y="3716338"/>
            <a:ext cx="2305050" cy="576262"/>
          </a:xfrm>
          <a:prstGeom prst="rect">
            <a:avLst/>
          </a:prstGeom>
          <a:solidFill>
            <a:srgbClr val="CCFF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ТКАНИ</a:t>
            </a:r>
          </a:p>
        </p:txBody>
      </p:sp>
      <p:sp>
        <p:nvSpPr>
          <p:cNvPr id="25607" name="AutoShape 13"/>
          <p:cNvSpPr>
            <a:spLocks noChangeArrowheads="1"/>
          </p:cNvSpPr>
          <p:nvPr/>
        </p:nvSpPr>
        <p:spPr bwMode="auto">
          <a:xfrm>
            <a:off x="5508625" y="4292600"/>
            <a:ext cx="215900" cy="504825"/>
          </a:xfrm>
          <a:prstGeom prst="upArrow">
            <a:avLst>
              <a:gd name="adj1" fmla="val 50000"/>
              <a:gd name="adj2" fmla="val 58456"/>
            </a:avLst>
          </a:prstGeom>
          <a:solidFill>
            <a:srgbClr val="CCFF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8" name="AutoShape 14"/>
          <p:cNvSpPr>
            <a:spLocks noChangeArrowheads="1"/>
          </p:cNvSpPr>
          <p:nvPr/>
        </p:nvSpPr>
        <p:spPr bwMode="auto">
          <a:xfrm>
            <a:off x="4284663" y="3213100"/>
            <a:ext cx="215900" cy="503238"/>
          </a:xfrm>
          <a:prstGeom prst="upArrow">
            <a:avLst>
              <a:gd name="adj1" fmla="val 50000"/>
              <a:gd name="adj2" fmla="val 58272"/>
            </a:avLst>
          </a:prstGeom>
          <a:solidFill>
            <a:srgbClr val="CCFF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9" name="AutoShape 15"/>
          <p:cNvSpPr>
            <a:spLocks noChangeArrowheads="1"/>
          </p:cNvSpPr>
          <p:nvPr/>
        </p:nvSpPr>
        <p:spPr bwMode="auto">
          <a:xfrm>
            <a:off x="3492500" y="2133600"/>
            <a:ext cx="215900" cy="503238"/>
          </a:xfrm>
          <a:prstGeom prst="upArrow">
            <a:avLst>
              <a:gd name="adj1" fmla="val 50000"/>
              <a:gd name="adj2" fmla="val 58272"/>
            </a:avLst>
          </a:prstGeom>
          <a:solidFill>
            <a:srgbClr val="CCFF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0" name="AutoShape 16"/>
          <p:cNvSpPr>
            <a:spLocks noChangeArrowheads="1"/>
          </p:cNvSpPr>
          <p:nvPr/>
        </p:nvSpPr>
        <p:spPr bwMode="auto">
          <a:xfrm>
            <a:off x="2124075" y="1052513"/>
            <a:ext cx="215900" cy="504825"/>
          </a:xfrm>
          <a:prstGeom prst="upArrow">
            <a:avLst>
              <a:gd name="adj1" fmla="val 50000"/>
              <a:gd name="adj2" fmla="val 58456"/>
            </a:avLst>
          </a:prstGeom>
          <a:solidFill>
            <a:srgbClr val="CCFF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5611" name="Picture 18" descr="&amp;Rcy;&amp;ocy;&amp;zcy;&amp;pcy;&amp;ocy;&amp;dcy;&amp;iukcy;&amp;lcy;&amp;iecy;&amp;ncy;&amp;iukcy; &amp;ocy;&amp;bcy;&amp;chcy;&amp;icy;&amp;scy;&amp;lcy;&amp;iecy;&amp;ncy;&amp;ncy;&amp;yacy; &amp;vcy; &amp;Ucy;&amp;kcy;&amp;rcy;&amp;acy;&amp;yicy;&amp;ncy;&amp;iukcy; &amp;Rcy;&amp;acy;&amp;scy;&amp;pcy;&amp;rcy;&amp;iecy;&amp;dcy;&amp;iecy;&amp;lcy;&amp;iecy;&amp;ncy;&amp;ncy;&amp;ycy;&amp;iecy; &amp;vcy;&amp;ycy;&amp;chcy;&amp;icy;&amp;scy;&amp;lcy;&amp;iecy;&amp;ncy;&amp;icy;&amp;yacy; &amp;vcy; &amp;Ucy;&amp;kcy;&amp;rcy;&amp;acy;&amp;icy;&amp;ncy;&amp;iecy; &amp;Mcy;&amp;iecy;&amp;dcy;&amp;icy;&amp;kcy;&amp;icy; &amp;pcy;&amp;rcy;&amp;icy;&amp;bcy;&amp;lcy;&amp;icy;&amp;zcy;&amp;icy;&amp;lcy;&amp;icy;&amp;scy;&amp;softcy; &amp;kcy; &amp;tcy;&amp;ocy;&amp;mcy;&amp;ucy;, &amp;chcy;&amp;tcy;&amp;ocy;&amp;bcy;&amp;ycy; &amp;ocy;&amp;scy;&amp;tcy;&amp;acy;&amp;ncy;&amp;ocy;&amp;vcy;&amp;icy;&amp;tcy;&amp;softcy; &amp;pcy;&amp;rcy;&amp;ocy;&amp;tscy;&amp;iecy;&amp;scy;&amp;scy;&amp;ycy; &amp;scy;&amp;tcy;&amp;acy;&amp;rcy;&amp;ie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4365625"/>
            <a:ext cx="1871662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2" name="Picture 20" descr="&amp;Acy;&amp;rcy;&amp;tcy;&amp;rcy;&amp;ocy;&amp;zcy; &amp;scy;&amp;ucy;&amp;scy;&amp;tcy;&amp;acy;&amp;vcy;&amp;ocy;&amp;vcy;. &amp;Scy;&amp;icy;&amp;mcy;&amp;pcy;&amp;tcy;&amp;ocy;&amp;mcy;&amp;ycy;, &amp;scy;&amp;tcy;&amp;acy;&amp;dcy;&amp;icy;&amp;icy; &amp;acy;&amp;rcy;&amp;tcy;&amp;rcy;&amp;ocy;&amp;zcy;&amp;acy;, &amp;scy;&amp;ocy;&amp;vcy;&amp;rcy;&amp;iecy;&amp;mcy;&amp;iecy;&amp;ncy;&amp;ncy;&amp;acy;&amp;yacy; &amp;dcy;&amp;icy;&amp;acy;&amp;gcy;&amp;ncy;&amp;ocy;&amp;scy;&amp;tcy;&amp;icy;&amp;kcy;&amp;acy; &amp;icy; &amp;mcy;&amp;iecy;&amp;tcy;&amp;ocy;&amp;dcy;&amp;ycy; &amp;ecy;&amp;fcy;&amp;fcy;&amp;iecy;&amp;kcy;&amp;tcy;&amp;icy;&amp;vcy;&amp;ncy;&amp;ocy;&amp;gcy;&amp;ocy; &amp;lcy;&amp;iecy;&amp;chcy;&amp;iecy;&amp;ncy;&amp;icy;&amp;yacy;. :: Polismed.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2565400"/>
            <a:ext cx="21590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3" name="Picture 22" descr="Cake,Birthday cake,chocolate cake,Birthday cakes,chocolate cak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2276475"/>
            <a:ext cx="2305050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4" name="Picture 24" descr="&amp;KHcy;&amp;icy;&amp;mcy;&amp;iecy;&amp;rcy;&amp;ycy; - &amp;zhcy;&amp;icy;&amp;vcy;&amp;ocy;&amp;tcy;&amp;ncy;&amp;ycy;&amp;iecy; &amp;icy; &amp;ncy;&amp;acy;&amp;scy;&amp;iecy;&amp;kcy;&amp;ocy;&amp;mcy;&amp;ycy;&amp;iecy; &amp;scy; &amp;rcy;&amp;acy;&amp;zcy;&amp;ncy;&amp;ycy;&amp;mcy;&amp;icy; &amp;chcy;&amp;acy;&amp;scy;&amp;tcy;&amp;yacy;&amp;mcy;&amp;icy; &amp;tcy;&amp;iecy;&amp;lcy;&amp;acy;_creativing.ne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3" y="404813"/>
            <a:ext cx="2305050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5" name="Rectangle 25"/>
          <p:cNvSpPr>
            <a:spLocks noChangeArrowheads="1"/>
          </p:cNvSpPr>
          <p:nvPr/>
        </p:nvSpPr>
        <p:spPr bwMode="auto">
          <a:xfrm>
            <a:off x="395288" y="5949950"/>
            <a:ext cx="7416800" cy="503238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0000FF"/>
                </a:solidFill>
              </a:rPr>
              <a:t>Цитология</a:t>
            </a:r>
            <a:r>
              <a:rPr lang="ru-RU" b="1" i="1"/>
              <a:t> </a:t>
            </a:r>
            <a:r>
              <a:rPr lang="ru-RU" i="1"/>
              <a:t>(от греч. ЦИТО - клетка) - наука о клетке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/>
          <p:cNvSpPr>
            <a:spLocks noChangeArrowheads="1"/>
          </p:cNvSpPr>
          <p:nvPr/>
        </p:nvSpPr>
        <p:spPr bwMode="auto">
          <a:xfrm>
            <a:off x="900113" y="404813"/>
            <a:ext cx="728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FF"/>
                </a:solidFill>
              </a:rPr>
              <a:t>ПЕРВИЧНОЕ ЗАКРЕПЛЕНИЕ ИЗУЧЕННОГО МАТЕРИАЛА</a:t>
            </a:r>
          </a:p>
        </p:txBody>
      </p:sp>
      <p:sp>
        <p:nvSpPr>
          <p:cNvPr id="26626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8280400" cy="534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/>
              <a:t>Задание 1. Дополни предложение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600" b="1"/>
              <a:t> </a:t>
            </a:r>
            <a:r>
              <a:rPr lang="ru-RU" sz="1600"/>
              <a:t>Тело одноклеточного организма создано …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600"/>
              <a:t> Существуют организмы, тело которых образовано лишь  из одной клетки, поэтому их еще называют …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600"/>
              <a:t> Из тканей формируются …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600"/>
              <a:t> Живые существа состоят из значительного количества …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600"/>
              <a:t> Познание клеточного строения организмов произошло благодаря созданию ... </a:t>
            </a:r>
          </a:p>
          <a:p>
            <a:pPr>
              <a:spcBef>
                <a:spcPct val="50000"/>
              </a:spcBef>
            </a:pPr>
            <a:r>
              <a:rPr lang="ru-RU" sz="1600" b="1"/>
              <a:t>Задание 2. Назвать представителей различных групп организмов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400" b="1"/>
              <a:t> </a:t>
            </a:r>
            <a:r>
              <a:rPr lang="ru-RU" sz="1600"/>
              <a:t>Растения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600"/>
              <a:t> Грибы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600"/>
              <a:t> Насекомые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600"/>
              <a:t> Рыбы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600"/>
              <a:t> Земноводные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600"/>
              <a:t> Пресмыкающиеся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600"/>
              <a:t> Млекопитающие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4"/>
          <p:cNvSpPr txBox="1">
            <a:spLocks noChangeArrowheads="1"/>
          </p:cNvSpPr>
          <p:nvPr/>
        </p:nvSpPr>
        <p:spPr bwMode="auto">
          <a:xfrm>
            <a:off x="539750" y="1412875"/>
            <a:ext cx="806450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/>
              <a:t> Существует несколько уровней организации живой материи и основой  </a:t>
            </a:r>
          </a:p>
          <a:p>
            <a:r>
              <a:rPr lang="ru-RU"/>
              <a:t>  основ их всех (за исключением вирусов) является клетка - как единица  </a:t>
            </a:r>
          </a:p>
          <a:p>
            <a:r>
              <a:rPr lang="ru-RU"/>
              <a:t>  живого, наименьшая структура, выполняющая функции, которые и </a:t>
            </a:r>
          </a:p>
          <a:p>
            <a:r>
              <a:rPr lang="ru-RU"/>
              <a:t>  определяют состояние под названием жизнь.</a:t>
            </a:r>
          </a:p>
          <a:p>
            <a:pPr>
              <a:buFontTx/>
              <a:buChar char="•"/>
            </a:pPr>
            <a:r>
              <a:rPr lang="ru-RU"/>
              <a:t> Все организмы состоят из клеток; клетки образуются и растут по </a:t>
            </a:r>
          </a:p>
          <a:p>
            <a:r>
              <a:rPr lang="ru-RU"/>
              <a:t>  одинаковым законам.</a:t>
            </a:r>
          </a:p>
          <a:p>
            <a:pPr>
              <a:buFontTx/>
              <a:buChar char="•"/>
            </a:pPr>
            <a:r>
              <a:rPr lang="ru-RU"/>
              <a:t> Новые клетки образуются только путем деления других клеток. Каждая </a:t>
            </a:r>
          </a:p>
          <a:p>
            <a:r>
              <a:rPr lang="ru-RU"/>
              <a:t>  клетка в определенных границах есть индивид, самостоятельное </a:t>
            </a:r>
          </a:p>
          <a:p>
            <a:r>
              <a:rPr lang="ru-RU"/>
              <a:t>  целое.</a:t>
            </a:r>
          </a:p>
          <a:p>
            <a:pPr>
              <a:buFontTx/>
              <a:buChar char="•"/>
            </a:pPr>
            <a:r>
              <a:rPr lang="ru-RU"/>
              <a:t> Все ткани состоят из клеток.</a:t>
            </a:r>
          </a:p>
          <a:p>
            <a:pPr>
              <a:buFontTx/>
              <a:buChar char="•"/>
            </a:pPr>
            <a:r>
              <a:rPr lang="ru-RU"/>
              <a:t> Клетки могут быть самостоятельными организмами.</a:t>
            </a:r>
          </a:p>
          <a:p>
            <a:pPr>
              <a:buFontTx/>
              <a:buChar char="•"/>
            </a:pPr>
            <a:r>
              <a:rPr lang="ru-RU"/>
              <a:t> Рост и развитие многоклеточного организма - следствие роста и </a:t>
            </a:r>
          </a:p>
          <a:p>
            <a:r>
              <a:rPr lang="ru-RU"/>
              <a:t>  размножения одной или нескольких клеток.</a:t>
            </a:r>
          </a:p>
        </p:txBody>
      </p:sp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2339975" y="476250"/>
            <a:ext cx="405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FF"/>
                </a:solidFill>
              </a:rPr>
              <a:t>ПОДВЕДЕНИЕ ИТОГОВ УРОКА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ChangeArrowheads="1"/>
          </p:cNvSpPr>
          <p:nvPr/>
        </p:nvSpPr>
        <p:spPr bwMode="auto">
          <a:xfrm>
            <a:off x="3059113" y="476250"/>
            <a:ext cx="3051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FF"/>
                </a:solidFill>
              </a:rPr>
              <a:t>ДОМАШНЕЕ ЗАДАНИЕ</a:t>
            </a:r>
          </a:p>
        </p:txBody>
      </p:sp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1476375" y="908050"/>
            <a:ext cx="6037263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/>
          </a:p>
          <a:p>
            <a:pPr algn="ctr"/>
            <a:r>
              <a:rPr lang="ru-RU" sz="2000" b="1"/>
              <a:t>§§ 38, 39 (читать),  </a:t>
            </a:r>
          </a:p>
          <a:p>
            <a:pPr algn="ctr"/>
            <a:r>
              <a:rPr lang="ru-RU" sz="2000" b="1"/>
              <a:t>стр. 162, 167 (ответить на вопросы 1-4 устно), </a:t>
            </a:r>
          </a:p>
          <a:p>
            <a:pPr algn="ctr"/>
            <a:r>
              <a:rPr lang="ru-RU" sz="2000" b="1"/>
              <a:t>конспект (учить)</a:t>
            </a:r>
          </a:p>
        </p:txBody>
      </p:sp>
      <p:pic>
        <p:nvPicPr>
          <p:cNvPr id="28675" name="Picture 7" descr="&amp;Acy;&amp;ncy;&amp;icy;&amp;mcy;&amp;acy;&amp;tscy;&amp;icy;&amp;yacy;-&amp;kcy;&amp;acy;&amp;rcy;&amp;tcy;&amp;icy;&amp;ncy;&amp;kcy;&amp;acy; &amp;Scy;&amp;pcy;&amp;acy;&amp;scy;&amp;icy;&amp;bcy;&amp;ocy; &amp;zcy;&amp;acy; &amp;vcy;&amp;ncy;&amp;icy;&amp;mcy;&amp;acy;&amp;ncy;&amp;icy;&amp;iecy;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2276475"/>
            <a:ext cx="33845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539750" y="5734050"/>
            <a:ext cx="7561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Для создания презентации использовался источник шаблона </a:t>
            </a:r>
          </a:p>
          <a:p>
            <a:pPr algn="ctr"/>
            <a:r>
              <a:rPr lang="ru-RU" i="1"/>
              <a:t>Сайт: </a:t>
            </a:r>
            <a:r>
              <a:rPr lang="en-US" i="1">
                <a:hlinkClick r:id="rId3"/>
              </a:rPr>
              <a:t>http://elenaranko.ucoz.ru/</a:t>
            </a:r>
            <a:endParaRPr lang="ru-RU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4"/>
          <p:cNvSpPr txBox="1">
            <a:spLocks noChangeArrowheads="1"/>
          </p:cNvSpPr>
          <p:nvPr/>
        </p:nvSpPr>
        <p:spPr bwMode="auto">
          <a:xfrm>
            <a:off x="250825" y="1628775"/>
            <a:ext cx="6911975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chemeClr val="accent2"/>
                </a:solidFill>
                <a:latin typeface="Monotype Corsiva" pitchFamily="66" charset="0"/>
              </a:rPr>
              <a:t>Организм и его свойства. Клеточное строение организма. Разнообразие организмов</a:t>
            </a:r>
          </a:p>
        </p:txBody>
      </p:sp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692275" y="3644900"/>
            <a:ext cx="4967288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Презентация подготовлена</a:t>
            </a:r>
          </a:p>
          <a:p>
            <a:pPr>
              <a:spcBef>
                <a:spcPct val="50000"/>
              </a:spcBef>
            </a:pPr>
            <a:r>
              <a:rPr lang="ru-RU" sz="2000" b="1"/>
              <a:t>учителем физики и природоведения</a:t>
            </a:r>
          </a:p>
          <a:p>
            <a:pPr>
              <a:spcBef>
                <a:spcPct val="50000"/>
              </a:spcBef>
            </a:pPr>
            <a:r>
              <a:rPr lang="ru-RU" sz="2000" b="1"/>
              <a:t>Луганской СОШ № 18</a:t>
            </a:r>
          </a:p>
          <a:p>
            <a:pPr>
              <a:spcBef>
                <a:spcPct val="50000"/>
              </a:spcBef>
            </a:pPr>
            <a:r>
              <a:rPr lang="ru-RU" sz="2000" b="1"/>
              <a:t>Карасёвой И.Д.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2843213" y="3068638"/>
            <a:ext cx="3200400" cy="482600"/>
          </a:xfrm>
          <a:prstGeom prst="rect">
            <a:avLst/>
          </a:prstGeom>
          <a:solidFill>
            <a:srgbClr val="CCFF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chemeClr val="folHlink"/>
                </a:solidFill>
                <a:cs typeface="Times New Roman" pitchFamily="18" charset="0"/>
              </a:rPr>
              <a:t>ЖИВЫЕ ТЕЛА</a:t>
            </a:r>
          </a:p>
        </p:txBody>
      </p:sp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395288" y="4221163"/>
            <a:ext cx="2590800" cy="422275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cs typeface="Times New Roman" pitchFamily="18" charset="0"/>
              </a:rPr>
              <a:t>ДЫШАТ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132138" y="1700213"/>
            <a:ext cx="2590800" cy="422275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cs typeface="Times New Roman" pitchFamily="18" charset="0"/>
              </a:rPr>
              <a:t>РАЗМНОЖАЮТСЯ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323850" y="2349500"/>
            <a:ext cx="1981200" cy="422275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cs typeface="Times New Roman" pitchFamily="18" charset="0"/>
              </a:rPr>
              <a:t>ПИТАЮТСЯ</a:t>
            </a: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755650" y="1052513"/>
            <a:ext cx="1871663" cy="422275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cs typeface="Times New Roman" pitchFamily="18" charset="0"/>
              </a:rPr>
              <a:t>РАСТУТ</a:t>
            </a: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6516688" y="3284538"/>
            <a:ext cx="2266950" cy="422275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cs typeface="Times New Roman" pitchFamily="18" charset="0"/>
              </a:rPr>
              <a:t>УМИРАЮТ</a:t>
            </a:r>
          </a:p>
        </p:txBody>
      </p:sp>
      <p:sp>
        <p:nvSpPr>
          <p:cNvPr id="15367" name="Text Box 8"/>
          <p:cNvSpPr txBox="1">
            <a:spLocks noChangeArrowheads="1"/>
          </p:cNvSpPr>
          <p:nvPr/>
        </p:nvSpPr>
        <p:spPr bwMode="auto">
          <a:xfrm>
            <a:off x="6516688" y="1341438"/>
            <a:ext cx="1943100" cy="422275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cs typeface="Times New Roman" pitchFamily="18" charset="0"/>
              </a:rPr>
              <a:t>СТАРЕЮТ</a:t>
            </a:r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 flipH="1">
            <a:off x="2627313" y="3573463"/>
            <a:ext cx="5762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 flipH="1" flipV="1">
            <a:off x="1979613" y="2781300"/>
            <a:ext cx="8636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70" name="Line 11"/>
          <p:cNvSpPr>
            <a:spLocks noChangeShapeType="1"/>
          </p:cNvSpPr>
          <p:nvPr/>
        </p:nvSpPr>
        <p:spPr bwMode="auto">
          <a:xfrm flipV="1">
            <a:off x="4427538" y="2133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 flipH="1" flipV="1">
            <a:off x="1908175" y="1484313"/>
            <a:ext cx="1354138" cy="156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>
            <a:off x="5435600" y="3573463"/>
            <a:ext cx="71913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 flipV="1">
            <a:off x="5651500" y="1773238"/>
            <a:ext cx="1225550" cy="127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74" name="Line 15"/>
          <p:cNvSpPr>
            <a:spLocks noChangeShapeType="1"/>
          </p:cNvSpPr>
          <p:nvPr/>
        </p:nvSpPr>
        <p:spPr bwMode="auto">
          <a:xfrm flipH="1">
            <a:off x="3635375" y="3573463"/>
            <a:ext cx="720725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75" name="Line 16"/>
          <p:cNvSpPr>
            <a:spLocks noChangeShapeType="1"/>
          </p:cNvSpPr>
          <p:nvPr/>
        </p:nvSpPr>
        <p:spPr bwMode="auto">
          <a:xfrm>
            <a:off x="6084888" y="3357563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76" name="Text Box 17"/>
          <p:cNvSpPr txBox="1">
            <a:spLocks noChangeArrowheads="1"/>
          </p:cNvSpPr>
          <p:nvPr/>
        </p:nvSpPr>
        <p:spPr bwMode="auto">
          <a:xfrm>
            <a:off x="1692275" y="5157788"/>
            <a:ext cx="3529013" cy="422275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cs typeface="Times New Roman" pitchFamily="18" charset="0"/>
              </a:rPr>
              <a:t>КЛЕТОЧНОЕ СТРОЕНИЕ</a:t>
            </a:r>
          </a:p>
        </p:txBody>
      </p:sp>
      <p:sp>
        <p:nvSpPr>
          <p:cNvPr id="15377" name="Text Box 18"/>
          <p:cNvSpPr txBox="1">
            <a:spLocks noChangeArrowheads="1"/>
          </p:cNvSpPr>
          <p:nvPr/>
        </p:nvSpPr>
        <p:spPr bwMode="auto">
          <a:xfrm flipV="1">
            <a:off x="5435600" y="4581525"/>
            <a:ext cx="2806700" cy="422275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cs typeface="Times New Roman" pitchFamily="18" charset="0"/>
              </a:rPr>
              <a:t>ОБМЕН ВЕЩЕСТВ</a:t>
            </a:r>
          </a:p>
        </p:txBody>
      </p:sp>
      <p:sp>
        <p:nvSpPr>
          <p:cNvPr id="15378" name="Rectangle 4"/>
          <p:cNvSpPr>
            <a:spLocks noChangeArrowheads="1"/>
          </p:cNvSpPr>
          <p:nvPr/>
        </p:nvSpPr>
        <p:spPr bwMode="auto">
          <a:xfrm>
            <a:off x="755650" y="333375"/>
            <a:ext cx="7704138" cy="606425"/>
          </a:xfrm>
          <a:prstGeom prst="rect">
            <a:avLst/>
          </a:prstGeom>
          <a:solidFill>
            <a:srgbClr val="CCFF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 i="1">
                <a:solidFill>
                  <a:srgbClr val="0000FF"/>
                </a:solidFill>
              </a:rPr>
              <a:t>Организмы -</a:t>
            </a:r>
            <a:r>
              <a:rPr lang="ru-RU" sz="1600"/>
              <a:t> </a:t>
            </a:r>
            <a:r>
              <a:rPr lang="ru-RU" sz="1600" i="1"/>
              <a:t>тела живой природы, которые питаются, дышат, растут, размножаются и двигаются, отвечают на воздействие внешней среды.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/>
          <p:cNvSpPr>
            <a:spLocks noChangeArrowheads="1"/>
          </p:cNvSpPr>
          <p:nvPr/>
        </p:nvSpPr>
        <p:spPr bwMode="auto">
          <a:xfrm>
            <a:off x="323850" y="333375"/>
            <a:ext cx="8496300" cy="666750"/>
          </a:xfrm>
          <a:prstGeom prst="rect">
            <a:avLst/>
          </a:prstGeom>
          <a:noFill/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i="1">
                <a:solidFill>
                  <a:srgbClr val="0000FF"/>
                </a:solidFill>
              </a:rPr>
              <a:t>Рост и развитие</a:t>
            </a:r>
            <a:r>
              <a:rPr lang="ru-RU" b="1" i="1"/>
              <a:t> – </a:t>
            </a:r>
            <a:r>
              <a:rPr lang="ru-RU" i="1"/>
              <a:t>процессы жизнедеятельности организма, в ходе которых увеличиваются его размеры и меняется его строение</a:t>
            </a:r>
          </a:p>
        </p:txBody>
      </p:sp>
      <p:sp>
        <p:nvSpPr>
          <p:cNvPr id="16386" name="Rectangle 6"/>
          <p:cNvSpPr>
            <a:spLocks noChangeArrowheads="1"/>
          </p:cNvSpPr>
          <p:nvPr/>
        </p:nvSpPr>
        <p:spPr bwMode="auto">
          <a:xfrm>
            <a:off x="323850" y="1196975"/>
            <a:ext cx="8496300" cy="666750"/>
          </a:xfrm>
          <a:prstGeom prst="rect">
            <a:avLst/>
          </a:prstGeom>
          <a:noFill/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i="1">
                <a:solidFill>
                  <a:srgbClr val="0000FF"/>
                </a:solidFill>
              </a:rPr>
              <a:t>Питание </a:t>
            </a:r>
            <a:r>
              <a:rPr lang="ru-RU">
                <a:solidFill>
                  <a:srgbClr val="0000FF"/>
                </a:solidFill>
              </a:rPr>
              <a:t>-</a:t>
            </a:r>
            <a:r>
              <a:rPr lang="ru-RU"/>
              <a:t> </a:t>
            </a:r>
            <a:r>
              <a:rPr lang="ru-RU" i="1"/>
              <a:t>это обеспечение организмов питательными веществами и энергией.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7"/>
          <p:cNvSpPr>
            <a:spLocks noChangeArrowheads="1"/>
          </p:cNvSpPr>
          <p:nvPr/>
        </p:nvSpPr>
        <p:spPr bwMode="auto">
          <a:xfrm>
            <a:off x="1187450" y="2133600"/>
            <a:ext cx="1657350" cy="431800"/>
          </a:xfrm>
          <a:prstGeom prst="rect">
            <a:avLst/>
          </a:prstGeom>
          <a:solidFill>
            <a:srgbClr val="CCFF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Питание</a:t>
            </a:r>
          </a:p>
        </p:txBody>
      </p:sp>
      <p:sp>
        <p:nvSpPr>
          <p:cNvPr id="16388" name="Rectangle 8"/>
          <p:cNvSpPr>
            <a:spLocks noChangeArrowheads="1"/>
          </p:cNvSpPr>
          <p:nvPr/>
        </p:nvSpPr>
        <p:spPr bwMode="auto">
          <a:xfrm>
            <a:off x="3492500" y="2133600"/>
            <a:ext cx="1657350" cy="431800"/>
          </a:xfrm>
          <a:prstGeom prst="rect">
            <a:avLst/>
          </a:prstGeom>
          <a:solidFill>
            <a:srgbClr val="CCFF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Дыхание</a:t>
            </a:r>
          </a:p>
        </p:txBody>
      </p:sp>
      <p:sp>
        <p:nvSpPr>
          <p:cNvPr id="16389" name="Rectangle 9"/>
          <p:cNvSpPr>
            <a:spLocks noChangeArrowheads="1"/>
          </p:cNvSpPr>
          <p:nvPr/>
        </p:nvSpPr>
        <p:spPr bwMode="auto">
          <a:xfrm>
            <a:off x="5940425" y="2133600"/>
            <a:ext cx="1657350" cy="431800"/>
          </a:xfrm>
          <a:prstGeom prst="rect">
            <a:avLst/>
          </a:prstGeom>
          <a:solidFill>
            <a:srgbClr val="CCFF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Выделение</a:t>
            </a:r>
          </a:p>
        </p:txBody>
      </p:sp>
      <p:sp>
        <p:nvSpPr>
          <p:cNvPr id="16390" name="Rectangle 10"/>
          <p:cNvSpPr>
            <a:spLocks noChangeArrowheads="1"/>
          </p:cNvSpPr>
          <p:nvPr/>
        </p:nvSpPr>
        <p:spPr bwMode="auto">
          <a:xfrm>
            <a:off x="2411413" y="2997200"/>
            <a:ext cx="3959225" cy="431800"/>
          </a:xfrm>
          <a:prstGeom prst="rect">
            <a:avLst/>
          </a:prstGeom>
          <a:solidFill>
            <a:srgbClr val="FFCC99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/>
              <a:t>Обмен веществ</a:t>
            </a:r>
          </a:p>
        </p:txBody>
      </p:sp>
      <p:sp>
        <p:nvSpPr>
          <p:cNvPr id="16391" name="Line 11"/>
          <p:cNvSpPr>
            <a:spLocks noChangeShapeType="1"/>
          </p:cNvSpPr>
          <p:nvPr/>
        </p:nvSpPr>
        <p:spPr bwMode="auto">
          <a:xfrm>
            <a:off x="1979613" y="2565400"/>
            <a:ext cx="719137" cy="431800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2" name="Line 12"/>
          <p:cNvSpPr>
            <a:spLocks noChangeShapeType="1"/>
          </p:cNvSpPr>
          <p:nvPr/>
        </p:nvSpPr>
        <p:spPr bwMode="auto">
          <a:xfrm>
            <a:off x="4356100" y="2565400"/>
            <a:ext cx="0" cy="431800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3" name="Line 13"/>
          <p:cNvSpPr>
            <a:spLocks noChangeShapeType="1"/>
          </p:cNvSpPr>
          <p:nvPr/>
        </p:nvSpPr>
        <p:spPr bwMode="auto">
          <a:xfrm flipH="1">
            <a:off x="5940425" y="2565400"/>
            <a:ext cx="863600" cy="431800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394" name="Rectangle 16"/>
          <p:cNvSpPr>
            <a:spLocks noChangeArrowheads="1"/>
          </p:cNvSpPr>
          <p:nvPr/>
        </p:nvSpPr>
        <p:spPr bwMode="auto">
          <a:xfrm>
            <a:off x="395288" y="3573463"/>
            <a:ext cx="8308975" cy="666750"/>
          </a:xfrm>
          <a:prstGeom prst="rect">
            <a:avLst/>
          </a:prstGeom>
          <a:noFill/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i="1">
                <a:solidFill>
                  <a:srgbClr val="0000FF"/>
                </a:solidFill>
              </a:rPr>
              <a:t>Дыхание </a:t>
            </a:r>
            <a:r>
              <a:rPr lang="ru-RU">
                <a:solidFill>
                  <a:srgbClr val="0000FF"/>
                </a:solidFill>
              </a:rPr>
              <a:t>-</a:t>
            </a:r>
            <a:r>
              <a:rPr lang="ru-RU"/>
              <a:t> </a:t>
            </a:r>
            <a:r>
              <a:rPr lang="ru-RU" i="1"/>
              <a:t>это процесс поглощения кислорода и выделения углекислого газа организмом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5" name="Rectangle 17"/>
          <p:cNvSpPr>
            <a:spLocks noChangeArrowheads="1"/>
          </p:cNvSpPr>
          <p:nvPr/>
        </p:nvSpPr>
        <p:spPr bwMode="auto">
          <a:xfrm>
            <a:off x="827088" y="4365625"/>
            <a:ext cx="6911975" cy="666750"/>
          </a:xfrm>
          <a:prstGeom prst="rect">
            <a:avLst/>
          </a:prstGeom>
          <a:noFill/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i="1">
                <a:solidFill>
                  <a:srgbClr val="0000FF"/>
                </a:solidFill>
              </a:rPr>
              <a:t>Размножение </a:t>
            </a:r>
            <a:r>
              <a:rPr lang="ru-RU">
                <a:solidFill>
                  <a:srgbClr val="0000FF"/>
                </a:solidFill>
              </a:rPr>
              <a:t>-</a:t>
            </a:r>
            <a:r>
              <a:rPr lang="ru-RU"/>
              <a:t> </a:t>
            </a:r>
            <a:r>
              <a:rPr lang="ru-RU" i="1"/>
              <a:t>это воспроизведение себе подобных с сохранением у потомства признаков родителей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6" name="Rectangle 18"/>
          <p:cNvSpPr>
            <a:spLocks noChangeArrowheads="1"/>
          </p:cNvSpPr>
          <p:nvPr/>
        </p:nvSpPr>
        <p:spPr bwMode="auto">
          <a:xfrm>
            <a:off x="900113" y="5229225"/>
            <a:ext cx="6911975" cy="666750"/>
          </a:xfrm>
          <a:prstGeom prst="rect">
            <a:avLst/>
          </a:prstGeom>
          <a:noFill/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i="1">
                <a:solidFill>
                  <a:srgbClr val="0000FF"/>
                </a:solidFill>
              </a:rPr>
              <a:t>Раздражительность </a:t>
            </a:r>
            <a:r>
              <a:rPr lang="ru-RU">
                <a:solidFill>
                  <a:srgbClr val="0000FF"/>
                </a:solidFill>
              </a:rPr>
              <a:t>-</a:t>
            </a:r>
            <a:r>
              <a:rPr lang="ru-RU"/>
              <a:t> способность организма реагировать на изменения окружающей среды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4"/>
          <p:cNvSpPr txBox="1">
            <a:spLocks noChangeArrowheads="1"/>
          </p:cNvSpPr>
          <p:nvPr/>
        </p:nvSpPr>
        <p:spPr bwMode="auto">
          <a:xfrm>
            <a:off x="1979613" y="404813"/>
            <a:ext cx="489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</a:rPr>
              <a:t>РАСТИТЕЛЬНЫЕ ОРГАНИЗМЫ</a:t>
            </a:r>
          </a:p>
        </p:txBody>
      </p:sp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539750" y="981075"/>
            <a:ext cx="7993063" cy="1368425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0000FF"/>
                </a:solidFill>
              </a:rPr>
              <a:t>Фотосинтез</a:t>
            </a:r>
            <a:r>
              <a:rPr lang="ru-RU" b="1" i="1"/>
              <a:t> </a:t>
            </a:r>
            <a:r>
              <a:rPr lang="ru-RU" i="1"/>
              <a:t>– процесс превращения углекислого газа и воды </a:t>
            </a:r>
          </a:p>
          <a:p>
            <a:pPr algn="ctr"/>
            <a:r>
              <a:rPr lang="ru-RU" i="1"/>
              <a:t>в углеводы и кислород под действием солнечного света. </a:t>
            </a:r>
          </a:p>
          <a:p>
            <a:pPr algn="ctr"/>
            <a:r>
              <a:rPr lang="ru-RU" i="1"/>
              <a:t>Образующиеся углеводы используются растением в качестве пищи, </a:t>
            </a:r>
          </a:p>
          <a:p>
            <a:pPr algn="ctr"/>
            <a:r>
              <a:rPr lang="ru-RU" i="1"/>
              <a:t>а кислород – для дыхания.</a:t>
            </a:r>
          </a:p>
        </p:txBody>
      </p:sp>
      <p:pic>
        <p:nvPicPr>
          <p:cNvPr id="17411" name="Picture 9" descr="Растение - целостный организм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84438" y="2420938"/>
            <a:ext cx="3317875" cy="41036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5" descr="1206546739_7022fb853f16ce422db4975464fe4ae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3357563"/>
            <a:ext cx="1512888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7" descr="31_predato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8038" y="4365625"/>
            <a:ext cx="1511300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2195513" y="404813"/>
            <a:ext cx="432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</a:rPr>
              <a:t>ЖИВОТНЫЕ ОРГАНИЗМЫ</a:t>
            </a:r>
          </a:p>
        </p:txBody>
      </p:sp>
      <p:sp>
        <p:nvSpPr>
          <p:cNvPr id="18436" name="Oval 5"/>
          <p:cNvSpPr>
            <a:spLocks noChangeArrowheads="1"/>
          </p:cNvSpPr>
          <p:nvPr/>
        </p:nvSpPr>
        <p:spPr bwMode="auto">
          <a:xfrm>
            <a:off x="323850" y="908050"/>
            <a:ext cx="2520950" cy="503238"/>
          </a:xfrm>
          <a:prstGeom prst="ellipse">
            <a:avLst/>
          </a:prstGeom>
          <a:solidFill>
            <a:srgbClr val="CCFFFF"/>
          </a:solidFill>
          <a:ln w="254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Травоядные</a:t>
            </a:r>
          </a:p>
        </p:txBody>
      </p:sp>
      <p:sp>
        <p:nvSpPr>
          <p:cNvPr id="18437" name="Oval 6"/>
          <p:cNvSpPr>
            <a:spLocks noChangeArrowheads="1"/>
          </p:cNvSpPr>
          <p:nvPr/>
        </p:nvSpPr>
        <p:spPr bwMode="auto">
          <a:xfrm>
            <a:off x="3419475" y="981075"/>
            <a:ext cx="2520950" cy="936625"/>
          </a:xfrm>
          <a:prstGeom prst="ellipse">
            <a:avLst/>
          </a:prstGeom>
          <a:solidFill>
            <a:srgbClr val="CCFFFF"/>
          </a:solidFill>
          <a:ln w="254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Плотоядные</a:t>
            </a:r>
          </a:p>
          <a:p>
            <a:pPr algn="ctr"/>
            <a:r>
              <a:rPr lang="ru-RU" b="1"/>
              <a:t>(хищники)</a:t>
            </a:r>
          </a:p>
        </p:txBody>
      </p:sp>
      <p:sp>
        <p:nvSpPr>
          <p:cNvPr id="18438" name="Oval 7"/>
          <p:cNvSpPr>
            <a:spLocks noChangeArrowheads="1"/>
          </p:cNvSpPr>
          <p:nvPr/>
        </p:nvSpPr>
        <p:spPr bwMode="auto">
          <a:xfrm>
            <a:off x="6156325" y="1196975"/>
            <a:ext cx="2520950" cy="503238"/>
          </a:xfrm>
          <a:prstGeom prst="ellipse">
            <a:avLst/>
          </a:prstGeom>
          <a:solidFill>
            <a:srgbClr val="CCFFFF"/>
          </a:solidFill>
          <a:ln w="254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Всеядные</a:t>
            </a:r>
          </a:p>
        </p:txBody>
      </p:sp>
      <p:pic>
        <p:nvPicPr>
          <p:cNvPr id="18439" name="Picture 9" descr="big_46616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1557338"/>
            <a:ext cx="15843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11" descr="1297167173_gee_ru_3589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63713" y="2565400"/>
            <a:ext cx="144145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13" descr="f3e6c7e9c770f78ea2de4f202e77a45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3850" y="2924175"/>
            <a:ext cx="13747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15" descr="koza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63713" y="3860800"/>
            <a:ext cx="1522412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3" name="Picture 17" descr="http://www.tvoyrebenok.ru/images/animals/116.1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3850" y="4221163"/>
            <a:ext cx="1379538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4" name="Picture 19" descr="artle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42988" y="5300663"/>
            <a:ext cx="19494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5" name="Picture 21" descr="&amp;ZHcy;&amp;icy;&amp;vcy;&amp;ocy;&amp;tcy;&amp;ncy;&amp;ycy;&amp;iecy;, &amp;zcy;&amp;vcy;&amp;iecy;&amp;rcy;&amp;icy;, &amp;kcy;&amp;ocy;&amp;shcy;&amp;kcy;&amp;icy;, &amp;khcy;&amp;icy;&amp;shchcy;&amp;ncy;&amp;icy;&amp;kcy;&amp;icy; &amp;ocy;&amp;bcy;&amp;ocy;&amp;icy;, &amp;fcy;&amp;ocy;&amp;tcy;&amp;ocy;, &amp;kcy;&amp;acy;&amp;rcy;&amp;tcy;&amp;icy;&amp;ncy;&amp;kcy;&amp;icy;.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851275" y="2060575"/>
            <a:ext cx="1800225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6" name="Picture 23" descr="reWalls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348038" y="3141663"/>
            <a:ext cx="1366837" cy="102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29" descr="1920x1080 &amp;rcy;&amp;ycy;&amp;zhcy;&amp;acy;&amp;yacy;, &amp;lcy;&amp;icy;&amp;scy;&amp;acy;, &amp;fcy;&amp;acy;&amp;ucy;&amp;ncy;&amp;acy;, &amp;tcy;&amp;rcy;&amp;acy;&amp;vcy;&amp;acy;, &amp;gcy;&amp;lcy;&amp;acy;&amp;zcy;&amp;acy;, &amp;lcy;&amp;icy;&amp;scy; &amp;kcy;&amp;acy;&amp;rcy;&amp;tcy;&amp;icy;&amp;ncy;&amp;kcy;&amp;icy; &amp;ncy;&amp;acy; &amp;rcy;&amp;acy;&amp;bcy;&amp;ocy;&amp;chcy;&amp;icy;&amp;jcy; &amp;scy;&amp;tcy;&amp;ocy;&amp;lcy; &amp;ocy;&amp;bcy;&amp;ocy;&amp;icy; &amp;fcy;&amp;ocy;&amp;tcy;&amp;ocy; &amp;scy;&amp;kcy;&amp;acy;&amp;chcy;&amp;acy;&amp;tcy;&amp;softcy;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427538" y="5373688"/>
            <a:ext cx="17272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Picture 33" descr="&amp;Vcy;&amp;scy;&amp;iecy;&amp;yacy;&amp;dcy;&amp;ncy;&amp;ycy;&amp;iecy; &amp;zhcy;&amp;icy;&amp;vcy;&amp;ocy;&amp;tcy;&amp;ncy;&amp;ycy;&amp;iecy;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227763" y="1844675"/>
            <a:ext cx="1584325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9" name="Picture 35" descr="60477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235825" y="2997200"/>
            <a:ext cx="1584325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0" name="Picture 39" descr="&amp;Ocy;&amp;bcy;&amp;ocy; &amp;vcy;&amp;scy;&amp;iecy;&amp;mcy;, &amp;chcy;&amp;tcy;&amp;ocy; &amp;mcy;&amp;ncy;&amp;iecy; &amp;icy;&amp;ncy;&amp;tcy;&amp;iecy;&amp;rcy;&amp;iecy;&amp;scy;&amp;ncy;&amp;ocy; &amp;Zcy;&amp;acy;&amp;pcy;&amp;icy;&amp;scy;&amp;icy; &amp;vcy; &amp;rcy;&amp;ucy;&amp;bcy;&amp;rcy;&amp;icy;&amp;kcy;&amp;iecy; &amp;Ocy;&amp;bcy;&amp;ocy; &amp;vcy;&amp;scy;&amp;iecy;&amp;mcy;, &amp;chcy;&amp;tcy;&amp;ocy; &amp;mcy;&amp;ncy;&amp;iecy; &amp;icy;&amp;ncy;&amp;tcy;&amp;iecy;&amp;rcy;&amp;iecy;&amp;scy;&amp;ncy;&amp;ocy; &amp;Dcy;&amp;ncy;&amp;iecy;&amp;vcy;&amp;ncy;&amp;icy;&amp;kcy; Florsita : LiveInternet - &amp;Rcy;&amp;ocy;&amp;scy;&amp;scy;&amp;icy;&amp;jcy;&amp;scy;&amp;kcy;&amp;icy;&amp;jcy; &amp;Scy;&amp;iecy;&amp;rcy;&amp;vcy;&amp;icy;&amp;scy; &amp;Ocy;&amp;ncy;&amp;lcy;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443663" y="4221163"/>
            <a:ext cx="144145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1" name="Picture 41" descr="&amp;Pcy;&amp;rcy;&amp;icy;&amp;rcy;&amp;ocy;&amp;dcy;&amp;acy; - &amp;Kcy;&amp;acy;&amp;tcy;&amp;acy;&amp;lcy;&amp;ocy;&amp;gcy; &amp;fcy;&amp;acy;&amp;jcy;&amp;lcy;&amp;ocy;&amp;vcy; - &amp;Vcy;&amp;iecy;&amp;lcy;&amp;iecy;&amp;mcy;&amp;ucy;&amp;dcy;&amp;rcy;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877050" y="5408613"/>
            <a:ext cx="142716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611188" y="404813"/>
            <a:ext cx="8064500" cy="863600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0000FF"/>
                </a:solidFill>
              </a:rPr>
              <a:t>Автотрофы</a:t>
            </a:r>
            <a:r>
              <a:rPr lang="ru-RU"/>
              <a:t> – </a:t>
            </a:r>
            <a:r>
              <a:rPr lang="ru-RU" i="1"/>
              <a:t>это организмы, которые сами для себя производят </a:t>
            </a:r>
          </a:p>
          <a:p>
            <a:pPr algn="ctr"/>
            <a:r>
              <a:rPr lang="ru-RU" i="1"/>
              <a:t>органические вещества. К ним относятся только растения.</a:t>
            </a:r>
          </a:p>
        </p:txBody>
      </p:sp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468313" y="3716338"/>
            <a:ext cx="8064500" cy="1079500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0000FF"/>
                </a:solidFill>
              </a:rPr>
              <a:t>Гетеротрофы</a:t>
            </a:r>
            <a:r>
              <a:rPr lang="ru-RU"/>
              <a:t> – </a:t>
            </a:r>
            <a:r>
              <a:rPr lang="ru-RU" i="1"/>
              <a:t>это организмы, которые питаются готовыми </a:t>
            </a:r>
          </a:p>
          <a:p>
            <a:pPr algn="ctr"/>
            <a:r>
              <a:rPr lang="ru-RU" i="1"/>
              <a:t>органическими веществами (растительной и животной пищей).</a:t>
            </a:r>
          </a:p>
          <a:p>
            <a:pPr algn="ctr"/>
            <a:r>
              <a:rPr lang="ru-RU" i="1"/>
              <a:t>К ним относятся только все живые организмы, кроме растений.</a:t>
            </a:r>
          </a:p>
        </p:txBody>
      </p:sp>
      <p:pic>
        <p:nvPicPr>
          <p:cNvPr id="19459" name="Picture 7" descr="main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412875"/>
            <a:ext cx="180022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9" descr="12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2117725"/>
            <a:ext cx="1871662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11" descr="&amp;Ocy;&amp;bcy;&amp;ocy;&amp;icy; &amp;Pcy;&amp;rcy;&amp;icy;&amp;rcy;&amp;ocy;&amp;dcy;&amp;acy; &amp;Dcy;&amp;iecy;&amp;rcy;&amp;iecy;&amp;vcy;&amp;softcy;&amp;yacy;, &amp;ocy;&amp;bcy;&amp;ocy;&amp;icy; &amp;dcy;&amp;lcy;&amp;yacy; &amp;rcy;&amp;acy;&amp;bcy;&amp;ocy;&amp;chcy;&amp;iecy;&amp;gcy;&amp;ocy; &amp;scy;&amp;tcy;&amp;ocy;&amp;lcy;&amp;acy;, &amp;fcy;&amp;ocy;&amp;tcy;&amp;ocy;&amp;gcy;&amp;rcy;&amp;acy;&amp;fcy;&amp;icy;&amp;icy; &amp;pcy;&amp;rcy;&amp;icy;&amp;rcy;&amp;ocy;&amp;dcy;&amp;acy;, &amp;dcy;&amp;iecy;&amp;rcy;&amp;iecy;&amp;vcy;&amp;softcy;&amp;yacy;, &amp;dcy;&amp;ucy;&amp;bcy;, &amp;dcy;&amp;iecy;&amp;rcy;&amp;iecy;&amp;vcy;&amp;ocy;, &amp;kcy;&amp;rcy;&amp;ocy;&amp;ncy;&amp;acy; &amp;Ocy;&amp;bcy;&amp;ocy;&amp;icy; &amp;dcy;&amp;lcy;&amp;yacy; &amp;rcy;&amp;acy;&amp;bcy;&amp;ocy;&amp;chcy;&amp;iecy;&amp;gcy;&amp;ocy; &amp;scy;&amp;tcy;&amp;ocy;&amp;lcy;&amp;acy;, &amp;scy;&amp;kcy;&amp;acy;&amp;chcy;&amp;acy;&amp;tcy;&amp;softcy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6100" y="1412875"/>
            <a:ext cx="20161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3" descr="&amp;Rcy;&amp;acy;&amp;scy;&amp;tcy;&amp;iecy;&amp;ncy;&amp;icy;&amp;yacy; &amp;dcy;&amp;lcy;&amp;yacy; &amp;vcy;&amp;ocy;&amp;dcy;&amp;ocy;&amp;iecy;&amp;mcy;&amp;ocy;&amp;vcy; &quot; &amp;Scy;&amp;iecy;&amp;lcy;&amp;yacy;&amp;ncy;&amp;ocy;&amp;chcy;&amp;kcy;&amp;acy; - &amp;pcy;&amp;ocy;&amp;rcy;&amp;tcy;&amp;acy;&amp;lcy; &amp;dcy;&amp;lcy;&amp;yacy; &amp;fcy;&amp;iecy;&amp;rcy;&amp;mcy;&amp;iecy;&amp;rcy;&amp;ocy;&amp;vcy;, &amp;scy;&amp;iecy;&amp;lcy;&amp;softcy;&amp;scy;&amp;kcy;&amp;ocy;&amp;iecy; &amp;khcy;&amp;ocy;&amp;zcy;&amp;yacy;&amp;jcy;&amp;scy;&amp;tcy;&amp;vcy;&amp;ocy;, &amp;zhcy;&amp;icy;&amp;vcy;&amp;ocy;&amp;tcy;&amp;ncy;&amp;ocy;&amp;vcy;&amp;ocy;&amp;dcy;&amp;scy;&amp;tcy;&amp;vcy;&amp;ocy;, &amp;pcy;&amp;tcy;&amp;icy;&amp;tscy;&amp;iecy;&amp;vcy;&amp;ocy;&amp;dcy;&amp;scy;&amp;tcy;&amp;vcy;&amp;ocy;, &amp;pcy;&amp;chcy;&amp;iecy;&amp;lcy;&amp;ocy;&amp;vcy;&amp;ocy;&amp;dcy;&amp;scy;&amp;tcy;&amp;vcy;&amp;ocy;, &amp;zcy;&amp;iecy;&amp;mcy;&amp;lcy;&amp;iecy;&amp;dcy;&amp;iecy;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16688" y="2133600"/>
            <a:ext cx="208915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15" descr="388d90f78994da9dc0ecbe749ff4740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3850" y="5013325"/>
            <a:ext cx="17272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19" descr="Animal Mother And Baby Pictures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24075" y="4941888"/>
            <a:ext cx="201612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21" descr="&amp;Tcy;&amp;iecy;&amp;scy;&amp;tcy;&amp;ocy;&amp;vcy;&amp;ycy;&amp;jcy; &amp;scy;&amp;acy;&amp;jcy;&amp;tcy;, &amp;scy;&amp;ocy;&amp;bcy;&amp;rcy;&amp;acy;&amp;ncy;&amp;ncy;&amp;ycy;&amp;jcy; &amp;ncy;&amp;acy; Api GdeFon / &amp;Kcy;&amp;acy;&amp;rcy;&amp;tcy;&amp;icy;&amp;ncy;&amp;kcy;&amp;acy;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43663" y="5084763"/>
            <a:ext cx="1703387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23" descr="&amp;Scy;&amp;acy;&amp;mcy;&amp;ycy;&amp;iecy; &amp;kcy;&amp;rcy;&amp;acy;&amp;scy;&amp;icy;&amp;vcy;&amp;ycy;&amp;iecy; &amp;kcy;&amp;acy;&amp;rcy;&amp;tcy;&amp;icy;&amp;ncy;&amp;kcy;&amp;icy; &amp;zhcy;&amp;icy;&amp;vcy;&amp;ocy;&amp;tcy;&amp;ncy;&amp;ycy;&amp;khcy;, &amp;ncy;&amp;acy;&amp;scy;&amp;iecy;&amp;kcy;&amp;ocy;&amp;mcy;&amp;ycy;&amp;khcy; &amp;icy; &amp;pcy;&amp;tcy;&amp;icy;&amp;tscy; - 61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211638" y="4941888"/>
            <a:ext cx="2157412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ChangeArrowheads="1"/>
          </p:cNvSpPr>
          <p:nvPr/>
        </p:nvSpPr>
        <p:spPr bwMode="auto">
          <a:xfrm>
            <a:off x="611188" y="404813"/>
            <a:ext cx="8064500" cy="863600"/>
          </a:xfrm>
          <a:prstGeom prst="rect">
            <a:avLst/>
          </a:prstGeom>
          <a:solidFill>
            <a:srgbClr val="CCFFCC"/>
          </a:solidFill>
          <a:ln w="25400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0000FF"/>
                </a:solidFill>
              </a:rPr>
              <a:t>Миксотрофы</a:t>
            </a:r>
            <a:r>
              <a:rPr lang="ru-RU"/>
              <a:t> – </a:t>
            </a:r>
            <a:r>
              <a:rPr lang="ru-RU" i="1"/>
              <a:t>это организмы, которые и сами для себя производят </a:t>
            </a:r>
          </a:p>
          <a:p>
            <a:pPr algn="ctr"/>
            <a:r>
              <a:rPr lang="ru-RU" i="1"/>
              <a:t>органические вещества, и питаются готовыми. </a:t>
            </a:r>
          </a:p>
          <a:p>
            <a:pPr algn="ctr"/>
            <a:r>
              <a:rPr lang="ru-RU" i="1"/>
              <a:t>К ним относятся растения – хищники.</a:t>
            </a:r>
          </a:p>
        </p:txBody>
      </p:sp>
      <p:pic>
        <p:nvPicPr>
          <p:cNvPr id="20482" name="Picture 16" descr="http://copypast.ru/foto9/2395/rastenija_hiwniki_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628775"/>
            <a:ext cx="2735262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 Box 17"/>
          <p:cNvSpPr txBox="1">
            <a:spLocks noChangeArrowheads="1"/>
          </p:cNvSpPr>
          <p:nvPr/>
        </p:nvSpPr>
        <p:spPr bwMode="auto">
          <a:xfrm>
            <a:off x="971550" y="36449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росянка</a:t>
            </a:r>
          </a:p>
        </p:txBody>
      </p:sp>
      <p:pic>
        <p:nvPicPr>
          <p:cNvPr id="20484" name="Picture 19" descr="http://copypast.ru/foto9/2395/rastenija_hiwniki_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1557338"/>
            <a:ext cx="2449513" cy="183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 Box 20"/>
          <p:cNvSpPr txBox="1">
            <a:spLocks noChangeArrowheads="1"/>
          </p:cNvSpPr>
          <p:nvPr/>
        </p:nvSpPr>
        <p:spPr bwMode="auto">
          <a:xfrm>
            <a:off x="6300788" y="3357563"/>
            <a:ext cx="208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жирянка</a:t>
            </a:r>
          </a:p>
        </p:txBody>
      </p:sp>
      <p:pic>
        <p:nvPicPr>
          <p:cNvPr id="20486" name="Picture 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8038" y="1412875"/>
            <a:ext cx="2519362" cy="17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Text Box 22"/>
          <p:cNvSpPr txBox="1">
            <a:spLocks noChangeArrowheads="1"/>
          </p:cNvSpPr>
          <p:nvPr/>
        </p:nvSpPr>
        <p:spPr bwMode="auto">
          <a:xfrm>
            <a:off x="3492500" y="3213100"/>
            <a:ext cx="223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венерина мухоловка</a:t>
            </a:r>
          </a:p>
        </p:txBody>
      </p:sp>
      <p:pic>
        <p:nvPicPr>
          <p:cNvPr id="20488" name="Picture 24" descr="http://copypast.ru/foto9/2395/rastenija_hiwniki_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2500" y="3860800"/>
            <a:ext cx="2187575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9" name="Text Box 25"/>
          <p:cNvSpPr txBox="1">
            <a:spLocks noChangeArrowheads="1"/>
          </p:cNvSpPr>
          <p:nvPr/>
        </p:nvSpPr>
        <p:spPr bwMode="auto">
          <a:xfrm>
            <a:off x="3492500" y="5949950"/>
            <a:ext cx="2303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непентес</a:t>
            </a:r>
          </a:p>
        </p:txBody>
      </p:sp>
      <p:pic>
        <p:nvPicPr>
          <p:cNvPr id="20490" name="Picture 27" descr="&amp;Rcy;&amp;acy;&amp;scy;&amp;tcy;&amp;iecy;&amp;ncy;&amp;icy;&amp;yacy; - &amp;khcy;&amp;icy;&amp;shchcy;&amp;ncy;&amp;icy;&amp;kcy;&amp;icy;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5288" y="4005263"/>
            <a:ext cx="2808287" cy="21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1" name="Text Box 28"/>
          <p:cNvSpPr txBox="1">
            <a:spLocks noChangeArrowheads="1"/>
          </p:cNvSpPr>
          <p:nvPr/>
        </p:nvSpPr>
        <p:spPr bwMode="auto">
          <a:xfrm>
            <a:off x="468313" y="616585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саррацения</a:t>
            </a:r>
          </a:p>
        </p:txBody>
      </p:sp>
      <p:pic>
        <p:nvPicPr>
          <p:cNvPr id="20492" name="Picture 30" descr="&amp;Rcy;&amp;acy;&amp;scy;&amp;tcy;&amp;iecy;&amp;ncy;&amp;icy;&amp;yacy; - &amp;khcy;&amp;icy;&amp;shchcy;&amp;ncy;&amp;icy;&amp;kcy;&amp;icy;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67400" y="3716338"/>
            <a:ext cx="2519363" cy="215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3" name="Text Box 31"/>
          <p:cNvSpPr txBox="1">
            <a:spLocks noChangeArrowheads="1"/>
          </p:cNvSpPr>
          <p:nvPr/>
        </p:nvSpPr>
        <p:spPr bwMode="auto">
          <a:xfrm>
            <a:off x="5867400" y="5876925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дарлингтония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0" descr="1330720585_32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1196975"/>
            <a:ext cx="2879725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12" descr="844_content_p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3860800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14" descr="koloradskiy-zuk-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3933825"/>
            <a:ext cx="2592387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16" descr="DSC_410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5963" y="981075"/>
            <a:ext cx="2952750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18" descr="lichinka_guka-300x22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67400" y="3357563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19"/>
          <p:cNvSpPr txBox="1">
            <a:spLocks noChangeArrowheads="1"/>
          </p:cNvSpPr>
          <p:nvPr/>
        </p:nvSpPr>
        <p:spPr bwMode="auto">
          <a:xfrm>
            <a:off x="2627313" y="4048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00FF"/>
                </a:solidFill>
              </a:rPr>
              <a:t>ПИТАНИЕ НАСЕКОМЫХ</a:t>
            </a:r>
          </a:p>
        </p:txBody>
      </p:sp>
      <p:pic>
        <p:nvPicPr>
          <p:cNvPr id="21511" name="Picture 21" descr="&amp;Pcy;&amp;rcy;&amp;icy;&amp;rcy;&amp;ocy;&amp;dcy;&amp;acy;: &amp;Mcy;&amp;acy;&amp;rcy;&amp;tcy; 20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4213" y="1052513"/>
            <a:ext cx="1914525" cy="25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C0000"/>
      </a:hlink>
      <a:folHlink>
        <a:srgbClr val="974806"/>
      </a:folHlink>
    </a:clrScheme>
    <a:fontScheme name="Другая 1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</TotalTime>
  <Words>541</Words>
  <Application>Microsoft Office PowerPoint</Application>
  <PresentationFormat>Экран (4:3)</PresentationFormat>
  <Paragraphs>131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Times New Roman</vt:lpstr>
      <vt:lpstr>Calibri</vt:lpstr>
      <vt:lpstr>Monotype Corsiva</vt:lpstr>
      <vt:lpstr>Тема Office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exp1osive</cp:lastModifiedBy>
  <cp:revision>17</cp:revision>
  <dcterms:created xsi:type="dcterms:W3CDTF">2014-08-08T16:01:14Z</dcterms:created>
  <dcterms:modified xsi:type="dcterms:W3CDTF">2015-03-12T20:17:17Z</dcterms:modified>
</cp:coreProperties>
</file>