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5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3" r:id="rId18"/>
    <p:sldId id="274" r:id="rId19"/>
    <p:sldId id="271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71A6-3428-4433-AAD3-C12F9E0A0B37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9197-EA08-4C30-8DD5-8E5AE4470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2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71A6-3428-4433-AAD3-C12F9E0A0B37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9197-EA08-4C30-8DD5-8E5AE4470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20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71A6-3428-4433-AAD3-C12F9E0A0B37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9197-EA08-4C30-8DD5-8E5AE4470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5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71A6-3428-4433-AAD3-C12F9E0A0B37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9197-EA08-4C30-8DD5-8E5AE4470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9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71A6-3428-4433-AAD3-C12F9E0A0B37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9197-EA08-4C30-8DD5-8E5AE4470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9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71A6-3428-4433-AAD3-C12F9E0A0B37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9197-EA08-4C30-8DD5-8E5AE4470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6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71A6-3428-4433-AAD3-C12F9E0A0B37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9197-EA08-4C30-8DD5-8E5AE4470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69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71A6-3428-4433-AAD3-C12F9E0A0B37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9197-EA08-4C30-8DD5-8E5AE4470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26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71A6-3428-4433-AAD3-C12F9E0A0B37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9197-EA08-4C30-8DD5-8E5AE4470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11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71A6-3428-4433-AAD3-C12F9E0A0B37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9197-EA08-4C30-8DD5-8E5AE4470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4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71A6-3428-4433-AAD3-C12F9E0A0B37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9197-EA08-4C30-8DD5-8E5AE4470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63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071A6-3428-4433-AAD3-C12F9E0A0B37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89197-EA08-4C30-8DD5-8E5AE4470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95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lumMod val="0"/>
                <a:lumOff val="100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>
                <a:alpha val="63000"/>
              </a:srgbClr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568952" cy="187220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i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erdana"/>
              </a:rPr>
              <a:t> </a:t>
            </a:r>
            <a:r>
              <a:rPr lang="ru-RU" sz="4900" b="1" i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erdana"/>
              </a:rPr>
              <a:t>КАНАЛЫ ВОСПРИЯТИЯ И КОГНИТИВНЫЕ СТИЛИ</a:t>
            </a:r>
            <a:endParaRPr lang="ru-RU" sz="49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185" y="324607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/>
              <a:t>«Понимание – это улица с двухсторонним движением.»</a:t>
            </a:r>
          </a:p>
          <a:p>
            <a:pPr algn="r"/>
            <a:r>
              <a:rPr lang="ru-RU" sz="2400" i="1" dirty="0" smtClean="0"/>
              <a:t>Э. Рузвельт</a:t>
            </a:r>
            <a:endParaRPr lang="ru-RU" sz="2400" i="1" dirty="0"/>
          </a:p>
        </p:txBody>
      </p:sp>
      <p:pic>
        <p:nvPicPr>
          <p:cNvPr id="3074" name="Picture 2" descr="G:\Каналы восприятия\5S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067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0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Определение модальности (репрезентативной системы) по предикатам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189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Предикаты проявляются в виде глаголов, прилагательных, наречий, используемых человеком в конкретных предложениях.</a:t>
            </a:r>
          </a:p>
        </p:txBody>
      </p:sp>
      <p:pic>
        <p:nvPicPr>
          <p:cNvPr id="10242" name="Picture 2" descr="G:\Каналы восприятия\mujchina-aud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838" y="3212976"/>
            <a:ext cx="236481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Каналы восприятия\Umeete-li-vi-slush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01" y="4216102"/>
            <a:ext cx="32289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:\Каналы восприятия\k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23812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3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55602"/>
            <a:ext cx="8229600" cy="4569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Визуальная модальность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u="sng" dirty="0" smtClean="0"/>
              <a:t>Предикаты:</a:t>
            </a:r>
            <a:r>
              <a:rPr lang="ru-RU" sz="2400" dirty="0" smtClean="0"/>
              <a:t> представьте, ярко, видимо, прозрачно, перспектива, ясно, видеть (глядеть), следить, отслеживать, ослепительно и др.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u="sng" dirty="0" smtClean="0"/>
              <a:t>Предложения:</a:t>
            </a:r>
            <a:r>
              <a:rPr lang="ru-RU" sz="2400" dirty="0" smtClean="0"/>
              <a:t> Жизнь так тускла. Увиденное радует. Этот образ останется в моей памяти. Я счастлив, что мы с вами смотрим одними глазами. Давайте посмотрим на это. Слишком неопределенно, чтобы рассмотреть.</a:t>
            </a:r>
          </a:p>
        </p:txBody>
      </p:sp>
      <p:pic>
        <p:nvPicPr>
          <p:cNvPr id="11266" name="Picture 2" descr="G:\Каналы восприятия\cc813cd9075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8492" r="6589" b="25448"/>
          <a:stretch/>
        </p:blipFill>
        <p:spPr bwMode="auto">
          <a:xfrm>
            <a:off x="4427984" y="395390"/>
            <a:ext cx="4311677" cy="283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0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4339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Аудиальная модальность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u="sng" dirty="0" smtClean="0"/>
              <a:t>Предикаты:</a:t>
            </a:r>
            <a:r>
              <a:rPr lang="ru-RU" sz="2400" dirty="0" smtClean="0"/>
              <a:t> послушайте, громко, созвучно, логично, тихо, вскрикнуть, сказать, услышать, резко.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u="sng" dirty="0" smtClean="0"/>
              <a:t>Предложения:</a:t>
            </a:r>
            <a:r>
              <a:rPr lang="ru-RU" sz="2400" dirty="0" smtClean="0"/>
              <a:t> Это прозвучало для вас. Большие разногласия в отношениях. Я сказал себе: «Ты не можешь ничего выразить правильно». </a:t>
            </a:r>
            <a:endParaRPr lang="ru-RU" sz="2400" dirty="0"/>
          </a:p>
        </p:txBody>
      </p:sp>
      <p:pic>
        <p:nvPicPr>
          <p:cNvPr id="12290" name="Picture 2" descr="G:\Каналы восприятия\audi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0"/>
          <a:stretch/>
        </p:blipFill>
        <p:spPr bwMode="auto">
          <a:xfrm>
            <a:off x="5178763" y="404664"/>
            <a:ext cx="320554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1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221540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Кинестетическая модальность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u="sng" dirty="0" smtClean="0"/>
              <a:t>Предикаты:</a:t>
            </a:r>
            <a:r>
              <a:rPr lang="ru-RU" sz="2400" dirty="0" smtClean="0"/>
              <a:t> чувствую, удобно, легко, трудно, напрягаться, коснуться, сырой, ощущать, тошно и т.п.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u="sng" dirty="0" smtClean="0"/>
              <a:t>Предложения:</a:t>
            </a:r>
            <a:r>
              <a:rPr lang="ru-RU" sz="2400" dirty="0" smtClean="0"/>
              <a:t> Это вызывает неоднозначные чувства. Он – горячий. Она – холодная как рыба. Да, я чувствую, что происходит что-то не то.</a:t>
            </a:r>
            <a:endParaRPr lang="ru-RU" sz="2400" dirty="0"/>
          </a:p>
        </p:txBody>
      </p:sp>
      <p:pic>
        <p:nvPicPr>
          <p:cNvPr id="13314" name="Picture 2" descr="G:\Каналы восприятия\IP30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6" r="17514"/>
          <a:stretch/>
        </p:blipFill>
        <p:spPr bwMode="auto">
          <a:xfrm>
            <a:off x="5508104" y="298365"/>
            <a:ext cx="2837269" cy="307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Определение модальности по темпу речи и интонации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/>
              <a:t>Визуальная модальность: </a:t>
            </a:r>
            <a:r>
              <a:rPr lang="ru-RU" sz="2400" dirty="0" smtClean="0"/>
              <a:t>ускоренный темп, повышенная интонация.</a:t>
            </a:r>
          </a:p>
          <a:p>
            <a:pPr marL="0" indent="0">
              <a:buNone/>
            </a:pPr>
            <a:r>
              <a:rPr lang="ru-RU" sz="2400" b="1" i="1" dirty="0" smtClean="0"/>
              <a:t>Аудиальная модальность: </a:t>
            </a:r>
            <a:r>
              <a:rPr lang="ru-RU" sz="2400" dirty="0" smtClean="0"/>
              <a:t>ровный темп, монотонная интонация.</a:t>
            </a:r>
          </a:p>
          <a:p>
            <a:pPr marL="0" indent="0">
              <a:buNone/>
            </a:pPr>
            <a:r>
              <a:rPr lang="ru-RU" sz="2400" b="1" i="1" dirty="0" smtClean="0"/>
              <a:t>Кинестетическая модальность: </a:t>
            </a:r>
            <a:r>
              <a:rPr lang="ru-RU" sz="2400" dirty="0" smtClean="0"/>
              <a:t>замедленный темп, пониженная интонация.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У каждого человека один канал восприятия является веду­щим. Использование опоры на  несколько каналов способству­ет лучшему усвоению информации.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13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Аудиалы</a:t>
            </a:r>
            <a:r>
              <a:rPr lang="ru-RU" b="1" dirty="0" smtClean="0"/>
              <a:t> и </a:t>
            </a:r>
            <a:r>
              <a:rPr lang="ru-RU" b="1" dirty="0" err="1" smtClean="0"/>
              <a:t>кинестетики</a:t>
            </a:r>
            <a:endParaRPr lang="ru-RU" b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Стратегии поддержки на этапе подготовки к ЕГЭ и ГИА: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необходимо, чтобы дети осознали особенности своего учебного стиля, то есть смогли четко сформулировать для себя, как именно они лучше всего усваивают учебный материал, и воспользовались этим знанием при повторении учебного материала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i="1" dirty="0" err="1" smtClean="0"/>
              <a:t>Аудиалы</a:t>
            </a:r>
            <a:r>
              <a:rPr lang="ru-RU" dirty="0" smtClean="0"/>
              <a:t> могут воспользоваться речью, то есть очень тихо проговаривать задания вслух. В случае затруднения можно рассказать им о том, в чем заключается суть задания. Им не требуется помощь в решении, им нужно просто помочь осмыслить суть задания.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i="1" dirty="0" err="1" smtClean="0"/>
              <a:t>Кинестетики</a:t>
            </a:r>
            <a:r>
              <a:rPr lang="ru-RU" dirty="0" smtClean="0"/>
              <a:t> могут помогать себе простыми движениями (например, подвигать ногами под столом). Им также стоит разрешить какую-то двигательную активность (например, выйти из класса)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2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/>
              <a:t>Выделяют два основных когнитивных стиля — </a:t>
            </a:r>
            <a:br>
              <a:rPr lang="ru-RU" sz="2400" b="1" dirty="0" smtClean="0"/>
            </a:br>
            <a:r>
              <a:rPr lang="ru-RU" sz="2400" b="1" dirty="0" smtClean="0"/>
              <a:t>синтетичес­кий и аналитический.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600200"/>
            <a:ext cx="5987007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Синтетики</a:t>
            </a:r>
            <a:endParaRPr lang="ru-RU" dirty="0" smtClean="0"/>
          </a:p>
          <a:p>
            <a:r>
              <a:rPr lang="ru-RU" dirty="0" smtClean="0"/>
              <a:t>Объединяют, синтезируют имеющиеся у них знания о предмете.</a:t>
            </a:r>
          </a:p>
          <a:p>
            <a:r>
              <a:rPr lang="ru-RU" dirty="0" smtClean="0"/>
              <a:t>Созидают из частей целое, с легкостью находят связи и объединяют.</a:t>
            </a:r>
          </a:p>
          <a:p>
            <a:r>
              <a:rPr lang="ru-RU" dirty="0" smtClean="0"/>
              <a:t>Детали не имеют для них значения.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 smtClean="0"/>
              <a:t>Аналитики</a:t>
            </a:r>
          </a:p>
          <a:p>
            <a:r>
              <a:rPr lang="ru-RU" dirty="0" smtClean="0"/>
              <a:t>Расчленяют и исследуют предмет познания по компо­нентам.</a:t>
            </a:r>
          </a:p>
          <a:p>
            <a:r>
              <a:rPr lang="ru-RU" dirty="0" smtClean="0"/>
              <a:t>Они разбирают целое на части и стремятся найти раз­личия.</a:t>
            </a:r>
          </a:p>
          <a:p>
            <a:r>
              <a:rPr lang="ru-RU" dirty="0" smtClean="0"/>
              <a:t>Детали имеют большое значение.</a:t>
            </a:r>
          </a:p>
          <a:p>
            <a:r>
              <a:rPr lang="ru-RU" dirty="0" smtClean="0"/>
              <a:t>Успешно применяют правила.</a:t>
            </a:r>
            <a:endParaRPr lang="ru-RU" dirty="0"/>
          </a:p>
        </p:txBody>
      </p:sp>
      <p:pic>
        <p:nvPicPr>
          <p:cNvPr id="14338" name="Picture 2" descr="G:\Каналы восприятия\7927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87640"/>
            <a:ext cx="2520280" cy="388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5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Основные трудности, возникающие при сдаче ЕГЭ и ГИА у синтетиков: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часто испытывают трудности с анализом, выделением опорных моментов в информации, делением материала на смысловые блоки;</a:t>
            </a:r>
          </a:p>
          <a:p>
            <a:r>
              <a:rPr lang="ru-RU" sz="2400" dirty="0" smtClean="0"/>
              <a:t>обычно трудно составлять планы или конспекты, некоторые составляют план уже после того, как работа написана;</a:t>
            </a:r>
          </a:p>
          <a:p>
            <a:r>
              <a:rPr lang="ru-RU" sz="2400" dirty="0" smtClean="0"/>
              <a:t>редко концентрируются на одной проблеме, им свойственно рассматривать ее в широком контексте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i="1" dirty="0" smtClean="0"/>
              <a:t>(при сдаче ЕГЭ и ГИА могут испытывать затруднения, связанные с необходимостью аналитической деятельности и оперирования конкретными фактами)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9198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G:\Каналы восприятия\doith-bank-450-267_jpg_450x270_crop_q7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71"/>
          <a:stretch/>
        </p:blipFill>
        <p:spPr bwMode="auto">
          <a:xfrm>
            <a:off x="6218333" y="4365104"/>
            <a:ext cx="2723320" cy="22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5916090" cy="6525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Что помогает учиться синтетикам?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Опора на контекст и личный опыт, возможность самим создавать, придумывать схемы, опираясь на известные детали.</a:t>
            </a:r>
          </a:p>
          <a:p>
            <a:r>
              <a:rPr lang="ru-RU" sz="2400" dirty="0" smtClean="0"/>
              <a:t>Выделение главной мысли, составление кроссвордов, ра­бота посредством моделей, мозговой штурм.</a:t>
            </a:r>
          </a:p>
          <a:p>
            <a:r>
              <a:rPr lang="ru-RU" sz="2400" dirty="0" smtClean="0"/>
              <a:t>Виды деятельности, которые позволяют им углубиться в детали, проанализировать информацию, сделать выводы, работа по правилам.</a:t>
            </a:r>
          </a:p>
          <a:p>
            <a:r>
              <a:rPr lang="ru-RU" sz="2400" dirty="0" smtClean="0"/>
              <a:t>Тесты множественного выбора, анализ (слова, темы и т.п.), запоминание деталей, выделение ошибок.</a:t>
            </a:r>
            <a:endParaRPr lang="ru-RU" sz="2400" dirty="0"/>
          </a:p>
        </p:txBody>
      </p:sp>
      <p:pic>
        <p:nvPicPr>
          <p:cNvPr id="15362" name="Picture 2" descr="G:\Каналы восприятия\audial-vizual-kinestetic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8" b="6799"/>
          <a:stretch/>
        </p:blipFill>
        <p:spPr bwMode="auto">
          <a:xfrm>
            <a:off x="6218333" y="260648"/>
            <a:ext cx="2741994" cy="280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4624"/>
            <a:ext cx="8229600" cy="6741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Стратегии поддержки детей синтетиков: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очень важно развивать у синтетиков аналитические навыки, учитывая, что общий ход их деятельности — от общего к частному</a:t>
            </a:r>
          </a:p>
          <a:p>
            <a:r>
              <a:rPr lang="ru-RU" sz="2400" dirty="0" smtClean="0"/>
              <a:t>при изучении каждой темы важно ее обобщить, выделить основные блоки и наполнить их конкретным содержанием</a:t>
            </a:r>
          </a:p>
          <a:p>
            <a:r>
              <a:rPr lang="ru-RU" sz="2400" dirty="0" smtClean="0"/>
              <a:t>при работе с тестами синтетиков нужно ориентировать на выявление основного в каждом задании: что здесь является главным, на что стоит обращать внимание в первую очередь?</a:t>
            </a:r>
          </a:p>
          <a:p>
            <a:r>
              <a:rPr lang="ru-RU" sz="2400" dirty="0" smtClean="0"/>
              <a:t>в начале работы синтетикам стоит ознакомиться с материалом в целом: просмотреть имеющиеся задания, бегло ознакомиться с их содержанием, это поможет им сориентироваться</a:t>
            </a:r>
          </a:p>
          <a:p>
            <a:r>
              <a:rPr lang="ru-RU" sz="2400" dirty="0" smtClean="0"/>
              <a:t>синтетикам может помочь составление общего плана деятельности в самом начале работы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83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896344"/>
            <a:ext cx="8229600" cy="391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+mj-lt"/>
              </a:rPr>
              <a:t>У каждого ученика есть свои особенности, свои сильные и слабые стороны. Педагог может помочь ученику отнестись к своим личностным качествам в процессе обучения более осознанно.</a:t>
            </a:r>
          </a:p>
          <a:p>
            <a:pPr marL="0" indent="0">
              <a:buNone/>
            </a:pPr>
            <a:r>
              <a:rPr lang="ru-RU" sz="2400" dirty="0">
                <a:latin typeface="+mj-lt"/>
              </a:rPr>
              <a:t>Для педагога важнейшей предпосылкой эффективного изложения и преподавания информации, а также общения со школьником является умение грамотно задействовать в ходе объяснения материала или же </a:t>
            </a:r>
            <a:r>
              <a:rPr lang="ru-RU" sz="2400" dirty="0" smtClean="0">
                <a:latin typeface="+mj-lt"/>
              </a:rPr>
              <a:t>личной беседы </a:t>
            </a:r>
            <a:r>
              <a:rPr lang="ru-RU" sz="2400" dirty="0">
                <a:latin typeface="+mj-lt"/>
              </a:rPr>
              <a:t>ведущие каналы </a:t>
            </a:r>
            <a:r>
              <a:rPr lang="ru-RU" sz="2400" dirty="0" smtClean="0">
                <a:latin typeface="+mj-lt"/>
              </a:rPr>
              <a:t>восприятия </a:t>
            </a:r>
            <a:r>
              <a:rPr lang="ru-RU" sz="2400" dirty="0">
                <a:latin typeface="+mj-lt"/>
              </a:rPr>
              <a:t>информации.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098" name="Picture 2" descr="G:\Каналы восприятия\198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6312"/>
            <a:ext cx="3245159" cy="221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Анкета «Определение когнитивного стиля»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Вам предлагаются пары противоположных утверждений. Ваша задача — оценить, насколько они для вас справедливы. Если вам абсолютно подходит левое утверждение, обведите цифру 1. Если абсолютно подходит правое утверждение — цифру 10. Если оба утверждения вам в какой-то степени подходят, но одно немного больше, выберите соответствующую цифру и обведите ее.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386" name="Picture 2" descr="G:\Каналы восприятия\Kto-takie-vizua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924" y="3602174"/>
            <a:ext cx="3525556" cy="313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7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299755"/>
              </p:ext>
            </p:extLst>
          </p:nvPr>
        </p:nvGraphicFramePr>
        <p:xfrm>
          <a:off x="1763686" y="260648"/>
          <a:ext cx="5472610" cy="633670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51678"/>
                <a:gridCol w="1569254"/>
                <a:gridCol w="1951678"/>
              </a:tblGrid>
              <a:tr h="570603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Мне очень помогает опо­ра на личный опыт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12345 67 89 10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Мне помогает опора на теоретические знания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</a:tr>
              <a:tr h="75079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Я предпочитаю догады­ваться сам, без объяс­нения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123456789 10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Я хочу, чтобы мне объ­яснили главную инфор­мацию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</a:tr>
              <a:tr h="570603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Мне легче найти сходства между двумя вещами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123456789 10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Мне легче найти разли­чия между двумя вещами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</a:tr>
              <a:tr h="660699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Для меня важнее понять основную мысль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123456789 10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Для понимания смысла мне важнее знать детали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</a:tr>
              <a:tr h="75079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Я могу догадаться о зна­чении иностранного сло­ва по смыслу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123456789 10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Я лучше проверю значе­ние нового слова в сло­варе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</a:tr>
              <a:tr h="75079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Я лучше понимаю, когда</a:t>
                      </a:r>
                    </a:p>
                    <a:p>
                      <a:r>
                        <a:rPr lang="ru-RU" sz="1200">
                          <a:effectLst/>
                        </a:rPr>
                        <a:t>мне объясняют материал</a:t>
                      </a:r>
                    </a:p>
                    <a:p>
                      <a:r>
                        <a:rPr lang="ru-RU" sz="1200">
                          <a:effectLst/>
                        </a:rPr>
                        <a:t>в общем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123456789 10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Я лучше понимаю, когда</a:t>
                      </a:r>
                    </a:p>
                    <a:p>
                      <a:pPr algn="ctr"/>
                      <a:r>
                        <a:rPr lang="ru-RU" sz="1200">
                          <a:effectLst/>
                        </a:rPr>
                        <a:t>материал разбивают на</a:t>
                      </a:r>
                    </a:p>
                    <a:p>
                      <a:pPr algn="ctr"/>
                      <a:r>
                        <a:rPr lang="ru-RU" sz="1200">
                          <a:effectLst/>
                        </a:rPr>
                        <a:t>части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</a:tr>
              <a:tr h="570603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Мне помогают образы и сравнения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123456789 10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Мне лучше объяснять конкретно, напрямую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</a:tr>
              <a:tr h="660699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Составление плана мне только мешает, я все ви­жу в целом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123456789 10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Составление плана очень помогает в работе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</a:tr>
              <a:tr h="480508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Мне легче работать, опи­раясь на примеры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123456789 10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Мне легче работать, опи­раясь на правила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</a:tr>
              <a:tr h="570603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Я лучше понимаю приме­ры и иллюстрации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123456789 10</a:t>
                      </a:r>
                      <a:endParaRPr lang="ru-RU" sz="120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Я лучше понимаю схемы и таблицы</a:t>
                      </a:r>
                      <a:endParaRPr lang="ru-RU" sz="1200" dirty="0">
                        <a:effectLst/>
                        <a:latin typeface="Verdana"/>
                      </a:endParaRPr>
                    </a:p>
                  </a:txBody>
                  <a:tcPr marL="21450" marR="21450" marT="10725" marB="10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6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92494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dirty="0" smtClean="0"/>
              <a:t>Левый полюс анкеты (1) соответствует синтетическому сти­лю, а правый (10) — аналитическому. Возможны следующие варианты обработки анкеты:</a:t>
            </a:r>
          </a:p>
          <a:p>
            <a:pPr marL="0" indent="0">
              <a:buNone/>
            </a:pPr>
            <a:endParaRPr lang="ru-RU" sz="3100" dirty="0" smtClean="0"/>
          </a:p>
          <a:p>
            <a:pPr marL="0" indent="0">
              <a:buNone/>
            </a:pPr>
            <a:r>
              <a:rPr lang="ru-RU" sz="3100" dirty="0" smtClean="0"/>
              <a:t>1) Подсчет среднего балла. Чем ниже балл, тем более выра­жен синтетический стиль, чем выше — аналитический.</a:t>
            </a:r>
          </a:p>
          <a:p>
            <a:pPr marL="0" indent="0">
              <a:buNone/>
            </a:pPr>
            <a:endParaRPr lang="ru-RU" sz="3100" dirty="0" smtClean="0"/>
          </a:p>
          <a:p>
            <a:pPr marL="0" indent="0">
              <a:buNone/>
            </a:pPr>
            <a:r>
              <a:rPr lang="ru-RU" sz="3100" dirty="0" smtClean="0"/>
              <a:t>2) Подсчет количества ответов, больших и меньших, чем 5. Большее количество ответов, меньшее 5, соответствует синтетическому стилю, большее 5 — аналитическому.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412" name="Picture 4" descr="G:\Каналы восприятия\shkolniki_alexandra_krasn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7651"/>
            <a:ext cx="4176464" cy="23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7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lumMod val="0"/>
                <a:lumOff val="100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>
                <a:alpha val="63000"/>
              </a:srgbClr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395" y="620688"/>
            <a:ext cx="8455094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Информирование педагогом учащихся и проведение данных анкет, рекомендованных автором учебного пособия М.Ю. Чибисовой «Психологическая подготовка к ЕГЭ», поможет учащимся осознать разнообразие возможных способов оптимизации своей работы.</a:t>
            </a:r>
          </a:p>
          <a:p>
            <a:pPr marL="0" indent="0">
              <a:buNone/>
            </a:pPr>
            <a:r>
              <a:rPr lang="ru-RU" sz="2800" dirty="0" smtClean="0"/>
              <a:t>А также сделать более продуктивным взаимодействие ученик – учитель.</a:t>
            </a:r>
            <a:endParaRPr lang="ru-RU" sz="2800" dirty="0"/>
          </a:p>
        </p:txBody>
      </p:sp>
      <p:pic>
        <p:nvPicPr>
          <p:cNvPr id="18434" name="Picture 2" descr="G:\Каналы восприятия\vizu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81128"/>
            <a:ext cx="2582428" cy="21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G:\Каналы восприятия\web-analyt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62" y="4581128"/>
            <a:ext cx="3005415" cy="214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G:\Каналы восприятия\audial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76" y="4596317"/>
            <a:ext cx="2448272" cy="21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7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/>
              <a:t>Каналы восприятия </a:t>
            </a:r>
            <a:r>
              <a:rPr lang="ru-RU" sz="2400" dirty="0" smtClean="0"/>
              <a:t>— это способы восприятия и переработ­ки новой информации. Выделяют три канала: визуальный, аудиальный и кинестетический. Кратко охарактеризуем людей с преобладанием одного из способов восприятия.</a:t>
            </a:r>
            <a:endParaRPr lang="ru-RU" sz="2400" dirty="0"/>
          </a:p>
        </p:txBody>
      </p:sp>
      <p:pic>
        <p:nvPicPr>
          <p:cNvPr id="5122" name="Picture 2" descr="G:\Каналы восприятия\43065627_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2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551" y="206084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 smtClean="0"/>
              <a:t>Визуалы</a:t>
            </a:r>
            <a:r>
              <a:rPr lang="ru-RU" sz="2800" b="1" dirty="0" smtClean="0"/>
              <a:t>:  «Я вижу!»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Обладают хорошей зрительной памятью, эмоционально реагируют на цвет.</a:t>
            </a:r>
          </a:p>
          <a:p>
            <a:r>
              <a:rPr lang="ru-RU" sz="2400" dirty="0" smtClean="0"/>
              <a:t>В учебе больше опираются на визуально запомнившиеся страницы учебника или конспекта.</a:t>
            </a:r>
          </a:p>
          <a:p>
            <a:r>
              <a:rPr lang="ru-RU" sz="2400" b="1" dirty="0" smtClean="0"/>
              <a:t>Наиболее эффективные методы: </a:t>
            </a:r>
            <a:r>
              <a:rPr lang="ru-RU" sz="2400" dirty="0" smtClean="0"/>
              <a:t>чтение, письмо, филь­мы, работа на доске, работа с картинками и рисунками, работа с книгами, газетами, журналами, диктанты.</a:t>
            </a:r>
            <a:endParaRPr lang="ru-RU" sz="2400" dirty="0"/>
          </a:p>
        </p:txBody>
      </p:sp>
      <p:pic>
        <p:nvPicPr>
          <p:cNvPr id="6147" name="Picture 3" descr="G:\Каналы восприятия\02284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4801"/>
            <a:ext cx="2713484" cy="257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92288"/>
            <a:ext cx="8229600" cy="398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 smtClean="0"/>
              <a:t>Аудиалы</a:t>
            </a:r>
            <a:r>
              <a:rPr lang="ru-RU" sz="2800" b="1" dirty="0" smtClean="0"/>
              <a:t>:  «Я слышу!»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Обладают хорошей слуховой памятью, большое значение придают словам, музыке, звукам.</a:t>
            </a:r>
          </a:p>
          <a:p>
            <a:r>
              <a:rPr lang="ru-RU" sz="2400" dirty="0" smtClean="0"/>
              <a:t>В учебе больше опираются на материал, который услы­шали.</a:t>
            </a:r>
          </a:p>
          <a:p>
            <a:r>
              <a:rPr lang="ru-RU" sz="2400" b="1" dirty="0" smtClean="0"/>
              <a:t>Наиболее эффективные методы: </a:t>
            </a:r>
            <a:r>
              <a:rPr lang="ru-RU" sz="2400" dirty="0" smtClean="0"/>
              <a:t>ролевые игры, аудиоза­писи, видеофильмы, устные задачи, прослушивание рас­сказов, чтение вслух.</a:t>
            </a:r>
            <a:endParaRPr lang="ru-RU" sz="2400" dirty="0"/>
          </a:p>
        </p:txBody>
      </p:sp>
      <p:pic>
        <p:nvPicPr>
          <p:cNvPr id="7170" name="Picture 2" descr="G:\Каналы восприятия\0_51d6a_26ed64e4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665984" cy="283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1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076" y="214339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err="1" smtClean="0"/>
              <a:t>Кинестетики</a:t>
            </a:r>
            <a:r>
              <a:rPr lang="ru-RU" sz="2800" b="1" dirty="0" smtClean="0"/>
              <a:t>:  «Я чувствую!»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Ощущения для таких людей первичны, а действия вто­ричны.</a:t>
            </a:r>
          </a:p>
          <a:p>
            <a:r>
              <a:rPr lang="ru-RU" sz="2400" dirty="0" smtClean="0"/>
              <a:t>Обладают хорошей мышечной памятью.</a:t>
            </a:r>
          </a:p>
          <a:p>
            <a:r>
              <a:rPr lang="ru-RU" sz="2400" dirty="0" smtClean="0"/>
              <a:t>В учебе больше опираются на собственный опыт, то, что сделали сами.</a:t>
            </a:r>
          </a:p>
          <a:p>
            <a:r>
              <a:rPr lang="ru-RU" sz="2400" b="1" dirty="0" smtClean="0"/>
              <a:t>Наиболее эффективные методы: </a:t>
            </a:r>
            <a:r>
              <a:rPr lang="ru-RU" sz="2400" dirty="0" smtClean="0"/>
              <a:t>физические соревнова­ния и игры, решение задач с использованием материаль­ных предметов, проведение экспериментов, группы с пе­ременным составом.</a:t>
            </a:r>
            <a:endParaRPr lang="ru-RU" sz="2400" dirty="0"/>
          </a:p>
        </p:txBody>
      </p:sp>
      <p:pic>
        <p:nvPicPr>
          <p:cNvPr id="8194" name="Picture 2" descr="G:\Каналы восприятия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93" y="332656"/>
            <a:ext cx="318468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3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Каналы восприятия\98f81e74975d36b4cd988b279dea961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92606"/>
            <a:ext cx="4701449" cy="302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Анкета «Ведущий канал восприятия информации»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Оцените, насколько данные утверждения справедливы для вас, проставьте цифры в соответствующие клетки таблицы: </a:t>
            </a:r>
          </a:p>
          <a:p>
            <a:pPr marL="0" indent="0">
              <a:buNone/>
            </a:pPr>
            <a:r>
              <a:rPr lang="ru-RU" sz="2400" b="1" i="1" dirty="0" smtClean="0"/>
              <a:t>3 балла </a:t>
            </a:r>
            <a:r>
              <a:rPr lang="ru-RU" sz="2400" dirty="0" smtClean="0"/>
              <a:t>— абсолютно точно; </a:t>
            </a:r>
          </a:p>
          <a:p>
            <a:pPr marL="0" indent="0">
              <a:buNone/>
            </a:pPr>
            <a:r>
              <a:rPr lang="ru-RU" sz="2400" b="1" i="1" dirty="0" smtClean="0"/>
              <a:t>2 балла </a:t>
            </a:r>
            <a:r>
              <a:rPr lang="ru-RU" sz="2400" dirty="0" smtClean="0"/>
              <a:t>— в большой степени; </a:t>
            </a:r>
          </a:p>
          <a:p>
            <a:pPr marL="0" indent="0">
              <a:buNone/>
            </a:pPr>
            <a:r>
              <a:rPr lang="ru-RU" sz="2400" b="1" i="1" dirty="0" smtClean="0"/>
              <a:t>1 балл </a:t>
            </a:r>
            <a:r>
              <a:rPr lang="ru-RU" sz="2400" dirty="0" smtClean="0"/>
              <a:t>— незначительно; </a:t>
            </a:r>
          </a:p>
          <a:p>
            <a:pPr marL="0" indent="0">
              <a:buNone/>
            </a:pPr>
            <a:r>
              <a:rPr lang="ru-RU" sz="2400" b="1" i="1" dirty="0" smtClean="0"/>
              <a:t>0 баллов </a:t>
            </a:r>
            <a:r>
              <a:rPr lang="ru-RU" sz="2400" dirty="0" smtClean="0"/>
              <a:t>— совсем не подходит.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315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928992" cy="6912768"/>
          </a:xfrm>
        </p:spPr>
        <p:txBody>
          <a:bodyPr>
            <a:normAutofit fontScale="32500" lnSpcReduction="20000"/>
          </a:bodyPr>
          <a:lstStyle/>
          <a:p>
            <a:pPr>
              <a:buFont typeface="+mj-lt"/>
              <a:buAutoNum type="arabicPeriod"/>
            </a:pP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В одежде и мебели для меня важен цвет.</a:t>
            </a:r>
          </a:p>
          <a:p>
            <a:pPr>
              <a:buFont typeface="+mj-lt"/>
              <a:buAutoNum type="arabicPeriod"/>
            </a:pP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Долго помню то, что мне сказали.</a:t>
            </a:r>
          </a:p>
          <a:p>
            <a:pPr>
              <a:buFont typeface="+mj-lt"/>
              <a:buAutoNum type="arabicPeriod"/>
            </a:pP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После тяжелого дня самое большое желание — принять удобное положение и расслабиться.</a:t>
            </a:r>
          </a:p>
          <a:p>
            <a:pPr>
              <a:buFont typeface="+mj-lt"/>
              <a:buAutoNum type="arabicPeriod"/>
            </a:pP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Стараюсь записывать важные детали, чтобы не забыть.</a:t>
            </a:r>
          </a:p>
          <a:p>
            <a:pPr>
              <a:buFont typeface="+mj-lt"/>
              <a:buAutoNum type="arabicPeriod"/>
            </a:pP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Люблю петь, когда чем-нибудь занимаюсь.</a:t>
            </a:r>
          </a:p>
          <a:p>
            <a:pPr>
              <a:buFont typeface="+mj-lt"/>
              <a:buAutoNum type="arabicPeriod"/>
            </a:pP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Я не стану носить даже самую модную вещь, если она не­удобна.</a:t>
            </a:r>
          </a:p>
          <a:p>
            <a:pPr marL="0" indent="0">
              <a:buNone/>
            </a:pP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7.    Люблю рассматривать картины, красивые пейзажи и т.п.</a:t>
            </a:r>
          </a:p>
          <a:p>
            <a:pPr marL="0" indent="0">
              <a:buNone/>
            </a:pP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8.    Мне помогает, если я рассуждаю вслух.</a:t>
            </a:r>
          </a:p>
          <a:p>
            <a:pPr marL="0" indent="0">
              <a:buNone/>
            </a:pP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9.    Мне приятно, когда в лицо дует теплый ветерок. </a:t>
            </a:r>
          </a:p>
          <a:p>
            <a:pPr marL="0" indent="0">
              <a:buNone/>
            </a:pP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10.  То, что вижу, запоминаю особенно хорошо.</a:t>
            </a:r>
          </a:p>
          <a:p>
            <a:pPr marL="0" indent="0">
              <a:buNone/>
            </a:pP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11. Люблю слушать звуки природы: шум дождя, моря и т.п.</a:t>
            </a:r>
          </a:p>
          <a:p>
            <a:pPr marL="0" indent="0">
              <a:buNone/>
            </a:pP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12. Люблю потягиваться, разминаться.</a:t>
            </a:r>
          </a:p>
          <a:p>
            <a:pPr marL="0" indent="0">
              <a:buNone/>
            </a:pP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13. Я лучше запоминаю то, что прочитал сам, чем то, что мне рассказывают.</a:t>
            </a:r>
          </a:p>
          <a:p>
            <a:pPr marL="0" indent="0">
              <a:buNone/>
            </a:pP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14. Для меня важен голос собеседника.</a:t>
            </a:r>
          </a:p>
          <a:p>
            <a:pPr marL="0" indent="0">
              <a:buNone/>
            </a:pP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15. Люблю, когда мне делают массаж.</a:t>
            </a:r>
          </a:p>
          <a:p>
            <a:pPr marL="0" indent="0">
              <a:buNone/>
            </a:pP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16. Для меня важен внешний вид человека.</a:t>
            </a:r>
          </a:p>
          <a:p>
            <a:pPr marL="0" indent="0">
              <a:buNone/>
            </a:pP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17. Люблю, когда читают вслух.</a:t>
            </a:r>
          </a:p>
          <a:p>
            <a:pPr marL="0" indent="0">
              <a:buNone/>
            </a:pP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18. Когда слышу музыку, отбиваю такт ногой или рукой.</a:t>
            </a:r>
          </a:p>
          <a:p>
            <a:pPr marL="0" indent="0">
              <a:buNone/>
            </a:pP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19. Мне нравится, когда люди хорошо одеваются.</a:t>
            </a:r>
          </a:p>
          <a:p>
            <a:pPr marL="0" indent="0">
              <a:buNone/>
            </a:pP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20. В шуме не могу сосредоточиться.</a:t>
            </a:r>
          </a:p>
          <a:p>
            <a:pPr marL="0" indent="0">
              <a:buNone/>
            </a:pP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21. Лучше всего запоминаю, если могу при этом двигаться: ходить, двигать ногами, руками и т.д.</a:t>
            </a:r>
          </a:p>
          <a:p>
            <a:pPr marL="0" indent="0">
              <a:buNone/>
            </a:pP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22. Люблю фотографировать, выбирать удачные ракурсы для</a:t>
            </a:r>
            <a:b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</a:b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съемки.</a:t>
            </a:r>
          </a:p>
          <a:p>
            <a:pPr marL="0" indent="0">
              <a:buNone/>
            </a:pP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23. Я лучше запоминаю то, что мне рассказывают, чем то, что я читаю сам.</a:t>
            </a:r>
          </a:p>
          <a:p>
            <a:pPr marL="0" indent="0">
              <a:buNone/>
            </a:pPr>
            <a:r>
              <a:rPr lang="ru-RU" sz="4900" b="0" i="0" dirty="0" smtClean="0">
                <a:solidFill>
                  <a:srgbClr val="000000"/>
                </a:solidFill>
                <a:effectLst/>
                <a:latin typeface="Verdana"/>
              </a:rPr>
              <a:t>24. Не могу долго сидеть или лежать на неудобной мебели.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5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391029"/>
              </p:ext>
            </p:extLst>
          </p:nvPr>
        </p:nvGraphicFramePr>
        <p:xfrm>
          <a:off x="755576" y="2924944"/>
          <a:ext cx="7596337" cy="358425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85322"/>
                <a:gridCol w="385322"/>
                <a:gridCol w="385322"/>
                <a:gridCol w="385322"/>
                <a:gridCol w="366972"/>
                <a:gridCol w="385322"/>
                <a:gridCol w="477064"/>
                <a:gridCol w="385322"/>
                <a:gridCol w="477064"/>
                <a:gridCol w="385322"/>
                <a:gridCol w="477064"/>
                <a:gridCol w="385322"/>
                <a:gridCol w="477064"/>
                <a:gridCol w="385322"/>
                <a:gridCol w="477064"/>
                <a:gridCol w="385322"/>
                <a:gridCol w="990825"/>
              </a:tblGrid>
              <a:tr h="1433701">
                <a:tc gridSpan="16"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№№ вопросов и баллы</a:t>
                      </a:r>
                      <a:endParaRPr lang="ru-RU" dirty="0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Сумма баллов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</a:tr>
              <a:tr h="716851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4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7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10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13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16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19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22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</a:tr>
              <a:tr h="716851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5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8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11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 </a:t>
                      </a:r>
                      <a:endParaRPr lang="ru-RU" dirty="0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14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17</a:t>
                      </a:r>
                      <a:endParaRPr lang="ru-RU" dirty="0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20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23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</a:tr>
              <a:tr h="716851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3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6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9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12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15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18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21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24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  <a:endParaRPr lang="ru-RU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 </a:t>
                      </a:r>
                      <a:endParaRPr lang="ru-RU" dirty="0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299264"/>
            <a:ext cx="82089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Таблица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Если максимальное количество баллов получилось в верх­ней строке, то вы —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визуал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, если в средней, то вы —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аудиал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, если в нижней, то вы —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кинестетик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1445</Words>
  <Application>Microsoft Office PowerPoint</Application>
  <PresentationFormat>Экран (4:3)</PresentationFormat>
  <Paragraphs>221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 КАНАЛЫ ВОСПРИЯТИЯ И КОГНИТИВНЫЕ СТИЛИ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Анкета «Ведущий канал восприятия информации»</vt:lpstr>
      <vt:lpstr>Презентация PowerPoint</vt:lpstr>
      <vt:lpstr>Презентация PowerPoint</vt:lpstr>
      <vt:lpstr>Определение модальности (репрезентативной системы) по предикатам </vt:lpstr>
      <vt:lpstr>Презентация PowerPoint</vt:lpstr>
      <vt:lpstr>Презентация PowerPoint</vt:lpstr>
      <vt:lpstr>Презентация PowerPoint</vt:lpstr>
      <vt:lpstr>Определение модальности по темпу речи и интонации</vt:lpstr>
      <vt:lpstr>Презентация PowerPoint</vt:lpstr>
      <vt:lpstr>Выделяют два основных когнитивных стиля —  синтетичес­кий и аналитический.</vt:lpstr>
      <vt:lpstr>Презентация PowerPoint</vt:lpstr>
      <vt:lpstr>Презентация PowerPoint</vt:lpstr>
      <vt:lpstr>Презентация PowerPoint</vt:lpstr>
      <vt:lpstr>Анкета «Определение когнитивного стиля»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КАНАЛЫ ВОСПРИЯТИЯ И КОГНИТИВНЫЕ СТИЛИ</dc:title>
  <dc:creator>User</dc:creator>
  <cp:lastModifiedBy>User</cp:lastModifiedBy>
  <cp:revision>40</cp:revision>
  <dcterms:created xsi:type="dcterms:W3CDTF">2013-04-21T17:57:41Z</dcterms:created>
  <dcterms:modified xsi:type="dcterms:W3CDTF">2013-04-21T21:35:02Z</dcterms:modified>
</cp:coreProperties>
</file>