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9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6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99" r:id="rId20"/>
    <p:sldId id="276" r:id="rId21"/>
    <p:sldId id="273" r:id="rId22"/>
    <p:sldId id="274" r:id="rId23"/>
    <p:sldId id="297" r:id="rId24"/>
    <p:sldId id="298" r:id="rId25"/>
    <p:sldId id="278" r:id="rId26"/>
    <p:sldId id="275" r:id="rId27"/>
    <p:sldId id="277" r:id="rId28"/>
    <p:sldId id="279" r:id="rId29"/>
    <p:sldId id="280" r:id="rId30"/>
    <p:sldId id="282" r:id="rId31"/>
    <p:sldId id="283" r:id="rId32"/>
    <p:sldId id="284" r:id="rId33"/>
    <p:sldId id="285" r:id="rId34"/>
    <p:sldId id="292" r:id="rId35"/>
    <p:sldId id="293" r:id="rId36"/>
    <p:sldId id="294" r:id="rId37"/>
    <p:sldId id="30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000099"/>
    <a:srgbClr val="FF5050"/>
    <a:srgbClr val="66FF33"/>
    <a:srgbClr val="66FFFF"/>
    <a:srgbClr val="1C1C1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851" autoAdjust="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015EACA-96C2-470E-8D2B-D7463745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E22DD3-BDFF-4E72-A583-412E2EFE1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6CF1-13E0-4C0E-A9DD-09AE2F78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C007-F9D3-4EE2-BA54-72A58D69A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E310-3E9C-4735-B444-80EE4887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822A-34DC-4BE6-8777-CE3D1F8F8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D997-1671-4256-ABBA-64F72D899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A045-C2B8-4344-9E51-A8A878DD9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70DF-A887-414E-95EE-5CA011A80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CC53-F6F7-463F-A5EC-6D96A9BD2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C19B-52A3-4402-9DF8-4F22DA45A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A10D-9B3C-48D0-9F92-F378A2509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2A57-9A15-4E35-B1FA-75E8E315C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3DCC40E-C179-4187-B6C0-A2B1A1F86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9;&#1050;&#1054;\rasskazhite_ptitc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18" Type="http://schemas.openxmlformats.org/officeDocument/2006/relationships/slide" Target="slide27.xml"/><Relationship Id="rId26" Type="http://schemas.openxmlformats.org/officeDocument/2006/relationships/slide" Target="slide31.xml"/><Relationship Id="rId3" Type="http://schemas.openxmlformats.org/officeDocument/2006/relationships/slide" Target="slide6.xml"/><Relationship Id="rId21" Type="http://schemas.openxmlformats.org/officeDocument/2006/relationships/slide" Target="slide21.xml"/><Relationship Id="rId7" Type="http://schemas.openxmlformats.org/officeDocument/2006/relationships/slide" Target="slide11.xml"/><Relationship Id="rId12" Type="http://schemas.openxmlformats.org/officeDocument/2006/relationships/slide" Target="slide17.xml"/><Relationship Id="rId17" Type="http://schemas.openxmlformats.org/officeDocument/2006/relationships/slide" Target="slide26.xml"/><Relationship Id="rId25" Type="http://schemas.openxmlformats.org/officeDocument/2006/relationships/slide" Target="slide25.xml"/><Relationship Id="rId2" Type="http://schemas.openxmlformats.org/officeDocument/2006/relationships/hyperlink" Target="file:///E:\data\articles\51\5125\512516\&#1043;&#1083;&#1072;&#1074;&#1085;&#1072;&#1103;.ppt" TargetMode="External"/><Relationship Id="rId16" Type="http://schemas.openxmlformats.org/officeDocument/2006/relationships/slide" Target="slide19.xml"/><Relationship Id="rId20" Type="http://schemas.openxmlformats.org/officeDocument/2006/relationships/slide" Target="slide29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24" Type="http://schemas.openxmlformats.org/officeDocument/2006/relationships/slide" Target="slide24.xml"/><Relationship Id="rId5" Type="http://schemas.openxmlformats.org/officeDocument/2006/relationships/slide" Target="slide8.xml"/><Relationship Id="rId15" Type="http://schemas.openxmlformats.org/officeDocument/2006/relationships/slide" Target="slide20.xml"/><Relationship Id="rId23" Type="http://schemas.openxmlformats.org/officeDocument/2006/relationships/slide" Target="slide23.xml"/><Relationship Id="rId28" Type="http://schemas.openxmlformats.org/officeDocument/2006/relationships/slide" Target="slide33.xml"/><Relationship Id="rId10" Type="http://schemas.openxmlformats.org/officeDocument/2006/relationships/slide" Target="slide14.xml"/><Relationship Id="rId19" Type="http://schemas.openxmlformats.org/officeDocument/2006/relationships/slide" Target="slide28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8.xml"/><Relationship Id="rId22" Type="http://schemas.openxmlformats.org/officeDocument/2006/relationships/slide" Target="slide22.xml"/><Relationship Id="rId27" Type="http://schemas.openxmlformats.org/officeDocument/2006/relationships/slide" Target="slide32.xml"/><Relationship Id="rId30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	</a:t>
            </a:r>
          </a:p>
        </p:txBody>
      </p:sp>
      <p:sp>
        <p:nvSpPr>
          <p:cNvPr id="3075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ForwardNex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813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11800" b="1" dirty="0" smtClean="0">
                <a:solidFill>
                  <a:schemeClr val="bg2"/>
                </a:solidFill>
                <a:latin typeface="a_Romanus" pitchFamily="82" charset="-52"/>
              </a:rPr>
              <a:t>В Мире</a:t>
            </a:r>
            <a:r>
              <a:rPr lang="ru-RU" sz="10800" b="1" dirty="0" smtClean="0">
                <a:solidFill>
                  <a:schemeClr val="bg2"/>
                </a:solidFill>
                <a:latin typeface="a_Romanus" pitchFamily="82" charset="-52"/>
              </a:rPr>
              <a:t> </a:t>
            </a:r>
            <a:r>
              <a:rPr lang="ru-RU" sz="10800" b="1" dirty="0" smtClean="0">
                <a:solidFill>
                  <a:schemeClr val="bg2"/>
                </a:solidFill>
                <a:latin typeface="a_Romanus" pitchFamily="82" charset="-52"/>
              </a:rPr>
              <a:t>птиц</a:t>
            </a:r>
          </a:p>
        </p:txBody>
      </p:sp>
      <p:pic>
        <p:nvPicPr>
          <p:cNvPr id="3077" name="Picture 45" descr="photos0-800x600"/>
          <p:cNvPicPr>
            <a:picLocks noChangeAspect="1" noChangeArrowheads="1"/>
          </p:cNvPicPr>
          <p:nvPr/>
        </p:nvPicPr>
        <p:blipFill>
          <a:blip r:embed="rId3" cstate="print"/>
          <a:srcRect l="36835" t="20731" r="6798" b="37877"/>
          <a:stretch>
            <a:fillRect/>
          </a:stretch>
        </p:blipFill>
        <p:spPr bwMode="auto">
          <a:xfrm>
            <a:off x="2700338" y="333375"/>
            <a:ext cx="3527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rasskazhite_ptitc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C:\Documents and Settings\Great\Рабочий стол\Безымянный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781550" cy="3057525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16394A"/>
                </a:solidFill>
              </a:rPr>
              <a:t>Какая птица занесенная в Красную книгу России, обитает на территории национального парка «Атарская лука»?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323850" y="5300663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30057" name="Cloud"/>
          <p:cNvSpPr>
            <a:spLocks noChangeAspect="1" noEditPoints="1" noChangeArrowheads="1"/>
          </p:cNvSpPr>
          <p:nvPr/>
        </p:nvSpPr>
        <p:spPr bwMode="auto">
          <a:xfrm>
            <a:off x="1835150" y="15573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b="1">
              <a:solidFill>
                <a:srgbClr val="16394A"/>
              </a:solidFill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2411413" y="2060575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6394A"/>
                </a:solidFill>
                <a:hlinkClick r:id="rId4" action="ppaction://hlinksldjump"/>
              </a:rPr>
              <a:t>беркут</a:t>
            </a:r>
            <a:endParaRPr lang="ru-RU" sz="2800" b="1">
              <a:solidFill>
                <a:srgbClr val="16394A"/>
              </a:solidFill>
            </a:endParaRPr>
          </a:p>
        </p:txBody>
      </p:sp>
      <p:sp>
        <p:nvSpPr>
          <p:cNvPr id="130059" name="Cloud"/>
          <p:cNvSpPr>
            <a:spLocks noChangeAspect="1" noEditPoints="1" noChangeArrowheads="1"/>
          </p:cNvSpPr>
          <p:nvPr/>
        </p:nvSpPr>
        <p:spPr bwMode="auto">
          <a:xfrm>
            <a:off x="0" y="3213100"/>
            <a:ext cx="252095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6394A"/>
                </a:solidFill>
                <a:hlinkClick r:id="rId5" action="ppaction://hlinksldjump"/>
              </a:rPr>
              <a:t>Серая цапля</a:t>
            </a:r>
            <a:endParaRPr lang="ru-RU" sz="2800" b="1">
              <a:solidFill>
                <a:srgbClr val="16394A"/>
              </a:solidFill>
            </a:endParaRPr>
          </a:p>
        </p:txBody>
      </p:sp>
      <p:sp>
        <p:nvSpPr>
          <p:cNvPr id="130060" name="Cloud"/>
          <p:cNvSpPr>
            <a:spLocks noChangeAspect="1" noEditPoints="1" noChangeArrowheads="1"/>
          </p:cNvSpPr>
          <p:nvPr/>
        </p:nvSpPr>
        <p:spPr bwMode="auto">
          <a:xfrm>
            <a:off x="6227763" y="4797425"/>
            <a:ext cx="260032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6394A"/>
                </a:solidFill>
                <a:hlinkClick r:id="rId4" action="ppaction://hlinksldjump"/>
              </a:rPr>
              <a:t>Черный аист</a:t>
            </a:r>
            <a:endParaRPr lang="ru-RU" sz="2800" b="1">
              <a:solidFill>
                <a:srgbClr val="16394A"/>
              </a:solidFill>
            </a:endParaRPr>
          </a:p>
        </p:txBody>
      </p:sp>
      <p:sp>
        <p:nvSpPr>
          <p:cNvPr id="130061" name="Cloud"/>
          <p:cNvSpPr>
            <a:spLocks noChangeAspect="1" noEditPoints="1" noChangeArrowheads="1"/>
          </p:cNvSpPr>
          <p:nvPr/>
        </p:nvSpPr>
        <p:spPr bwMode="auto">
          <a:xfrm>
            <a:off x="6400800" y="13414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4" action="ppaction://hlinksldjump"/>
              </a:rPr>
              <a:t>сапсан</a:t>
            </a:r>
            <a:endParaRPr lang="ru-RU" sz="3200" b="1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C:\Documents and Settings\Great\Рабочий стол\Безымянный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4076700" cy="5686425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Самая крупная современная птица</a:t>
            </a:r>
            <a:r>
              <a:rPr lang="ru-RU" smtClean="0"/>
              <a:t> </a:t>
            </a:r>
          </a:p>
        </p:txBody>
      </p:sp>
      <p:sp>
        <p:nvSpPr>
          <p:cNvPr id="13316" name="AutoShape 9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64522" name="Cloud"/>
          <p:cNvSpPr>
            <a:spLocks noChangeAspect="1" noEditPoints="1" noChangeArrowheads="1"/>
          </p:cNvSpPr>
          <p:nvPr/>
        </p:nvSpPr>
        <p:spPr bwMode="auto">
          <a:xfrm>
            <a:off x="0" y="1989138"/>
            <a:ext cx="3563938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>
                <a:solidFill>
                  <a:srgbClr val="16394A"/>
                </a:solidFill>
                <a:hlinkClick r:id="rId4" action="ppaction://hlinksldjump"/>
              </a:rPr>
              <a:t>африканский страус</a:t>
            </a:r>
            <a:r>
              <a:rPr lang="ru-RU">
                <a:solidFill>
                  <a:srgbClr val="16394A"/>
                </a:solidFill>
                <a:hlinkClick r:id="rId4" action="ppaction://hlinksldjump"/>
              </a:rPr>
              <a:t> </a:t>
            </a:r>
            <a:endParaRPr lang="ru-RU">
              <a:solidFill>
                <a:srgbClr val="16394A"/>
              </a:solidFill>
            </a:endParaRPr>
          </a:p>
        </p:txBody>
      </p:sp>
      <p:sp>
        <p:nvSpPr>
          <p:cNvPr id="64523" name="Cloud"/>
          <p:cNvSpPr>
            <a:spLocks noChangeAspect="1" noEditPoints="1" noChangeArrowheads="1"/>
          </p:cNvSpPr>
          <p:nvPr/>
        </p:nvSpPr>
        <p:spPr bwMode="auto">
          <a:xfrm>
            <a:off x="5795963" y="17732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64524" name="Cloud"/>
          <p:cNvSpPr>
            <a:spLocks noChangeAspect="1" noEditPoints="1" noChangeArrowheads="1"/>
          </p:cNvSpPr>
          <p:nvPr/>
        </p:nvSpPr>
        <p:spPr bwMode="auto">
          <a:xfrm>
            <a:off x="468313" y="43656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5" action="ppaction://hlinksldjump"/>
              </a:rPr>
              <a:t>Андский кондор</a:t>
            </a:r>
            <a:r>
              <a:rPr lang="ru-RU" sz="2400">
                <a:hlinkClick r:id="rId5" action="ppaction://hlinksldjump"/>
              </a:rPr>
              <a:t> </a:t>
            </a:r>
            <a:endParaRPr lang="ru-RU" sz="2400"/>
          </a:p>
        </p:txBody>
      </p:sp>
      <p:sp>
        <p:nvSpPr>
          <p:cNvPr id="64525" name="Cloud"/>
          <p:cNvSpPr>
            <a:spLocks noChangeAspect="1" noEditPoints="1" noChangeArrowheads="1"/>
          </p:cNvSpPr>
          <p:nvPr/>
        </p:nvSpPr>
        <p:spPr bwMode="auto">
          <a:xfrm>
            <a:off x="5724525" y="41497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6394A"/>
              </a:solidFill>
            </a:endParaRPr>
          </a:p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5" action="ppaction://hlinksldjump"/>
              </a:rPr>
              <a:t>пингвин</a:t>
            </a:r>
            <a:endParaRPr lang="ru-RU" sz="2800">
              <a:solidFill>
                <a:srgbClr val="16394A"/>
              </a:solidFill>
            </a:endParaRPr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6732588" y="2389188"/>
            <a:ext cx="1379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16394A"/>
                </a:solidFill>
                <a:hlinkClick r:id="rId5" action="ppaction://hlinksldjump"/>
              </a:rPr>
              <a:t>дрофа</a:t>
            </a:r>
            <a:endParaRPr lang="ru-RU" sz="32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:\Documents and Settings\Great\Рабочий стол\Безымянный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819650" cy="4905375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16394A"/>
                </a:solidFill>
              </a:rPr>
              <a:t>Самая тяжелая </a:t>
            </a:r>
            <a:br>
              <a:rPr lang="ru-RU" b="1" smtClean="0">
                <a:solidFill>
                  <a:srgbClr val="16394A"/>
                </a:solidFill>
              </a:rPr>
            </a:br>
            <a:r>
              <a:rPr lang="ru-RU" b="1" smtClean="0">
                <a:solidFill>
                  <a:srgbClr val="16394A"/>
                </a:solidFill>
              </a:rPr>
              <a:t>из современных летающих птиц</a:t>
            </a:r>
            <a:r>
              <a:rPr lang="ru-RU" smtClean="0"/>
              <a:t> 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65547" name="Cloud"/>
          <p:cNvSpPr>
            <a:spLocks noChangeAspect="1" noEditPoints="1" noChangeArrowheads="1"/>
          </p:cNvSpPr>
          <p:nvPr/>
        </p:nvSpPr>
        <p:spPr bwMode="auto">
          <a:xfrm>
            <a:off x="0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rgbClr val="16394A"/>
                </a:solidFill>
                <a:hlinkClick r:id="rId4" action="ppaction://hlinksldjump"/>
              </a:rPr>
              <a:t>Черный аист</a:t>
            </a:r>
            <a:endParaRPr lang="ru-RU" sz="2400" b="1">
              <a:solidFill>
                <a:srgbClr val="16394A"/>
              </a:solidFill>
            </a:endParaRPr>
          </a:p>
        </p:txBody>
      </p:sp>
      <p:sp>
        <p:nvSpPr>
          <p:cNvPr id="65548" name="Cloud"/>
          <p:cNvSpPr>
            <a:spLocks noChangeAspect="1" noEditPoints="1" noChangeArrowheads="1"/>
          </p:cNvSpPr>
          <p:nvPr/>
        </p:nvSpPr>
        <p:spPr bwMode="auto">
          <a:xfrm>
            <a:off x="6227763" y="17732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5" action="ppaction://hlinksldjump"/>
              </a:rPr>
              <a:t>Дрофа</a:t>
            </a:r>
            <a:endParaRPr lang="ru-RU" sz="3200" b="1">
              <a:solidFill>
                <a:srgbClr val="16394A"/>
              </a:solidFill>
            </a:endParaRPr>
          </a:p>
        </p:txBody>
      </p:sp>
      <p:sp>
        <p:nvSpPr>
          <p:cNvPr id="65549" name="Cloud"/>
          <p:cNvSpPr>
            <a:spLocks noChangeAspect="1" noEditPoints="1" noChangeArrowheads="1"/>
          </p:cNvSpPr>
          <p:nvPr/>
        </p:nvSpPr>
        <p:spPr bwMode="auto">
          <a:xfrm>
            <a:off x="395288" y="43656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rgbClr val="16394A"/>
                </a:solidFill>
                <a:hlinkClick r:id="rId4" action="ppaction://hlinksldjump"/>
              </a:rPr>
              <a:t>Андский кондор </a:t>
            </a:r>
            <a:endParaRPr lang="ru-RU" sz="2400" b="1">
              <a:solidFill>
                <a:srgbClr val="16394A"/>
              </a:solidFill>
            </a:endParaRPr>
          </a:p>
        </p:txBody>
      </p:sp>
      <p:sp>
        <p:nvSpPr>
          <p:cNvPr id="65550" name="Cloud"/>
          <p:cNvSpPr>
            <a:spLocks noChangeAspect="1" noEditPoints="1" noChangeArrowheads="1"/>
          </p:cNvSpPr>
          <p:nvPr/>
        </p:nvSpPr>
        <p:spPr bwMode="auto">
          <a:xfrm>
            <a:off x="6084888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6394A"/>
                </a:solidFill>
                <a:hlinkClick r:id="rId4" action="ppaction://hlinksldjump"/>
              </a:rPr>
              <a:t>Воробей</a:t>
            </a:r>
            <a:endParaRPr lang="ru-RU" sz="2800" b="1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Documents and Settings\Great\Рабочий стол\Безымянный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657850" cy="3752850"/>
          </a:xfrm>
          <a:prstGeom prst="rect">
            <a:avLst/>
          </a:prstGeom>
          <a:noFill/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16394A"/>
                </a:solidFill>
              </a:rPr>
              <a:t>Самая маленькая птица</a:t>
            </a:r>
            <a:r>
              <a:rPr lang="ru-RU" smtClean="0"/>
              <a:t> 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0" y="6281738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82953" name="Cloud"/>
          <p:cNvSpPr>
            <a:spLocks noChangeAspect="1" noEditPoints="1" noChangeArrowheads="1"/>
          </p:cNvSpPr>
          <p:nvPr/>
        </p:nvSpPr>
        <p:spPr bwMode="auto">
          <a:xfrm>
            <a:off x="179388" y="14843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6394A"/>
                </a:solidFill>
                <a:hlinkClick r:id="rId4" action="ppaction://hlinksldjump"/>
              </a:rPr>
              <a:t>Колибри синехвостая амазилия </a:t>
            </a:r>
            <a:endParaRPr lang="ru-RU">
              <a:solidFill>
                <a:srgbClr val="16394A"/>
              </a:solidFill>
            </a:endParaRPr>
          </a:p>
        </p:txBody>
      </p:sp>
      <p:sp>
        <p:nvSpPr>
          <p:cNvPr id="82954" name="Cloud"/>
          <p:cNvSpPr>
            <a:spLocks noChangeAspect="1" noEditPoints="1" noChangeArrowheads="1"/>
          </p:cNvSpPr>
          <p:nvPr/>
        </p:nvSpPr>
        <p:spPr bwMode="auto">
          <a:xfrm>
            <a:off x="6400800" y="14843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6394A"/>
                </a:solidFill>
                <a:hlinkClick r:id="rId4" action="ppaction://hlinksldjump"/>
              </a:rPr>
              <a:t>Малиновка</a:t>
            </a:r>
            <a:endParaRPr lang="ru-RU">
              <a:solidFill>
                <a:srgbClr val="16394A"/>
              </a:solidFill>
            </a:endParaRPr>
          </a:p>
        </p:txBody>
      </p:sp>
      <p:sp>
        <p:nvSpPr>
          <p:cNvPr id="82955" name="Cloud"/>
          <p:cNvSpPr>
            <a:spLocks noChangeAspect="1" noEditPoints="1" noChangeArrowheads="1"/>
          </p:cNvSpPr>
          <p:nvPr/>
        </p:nvSpPr>
        <p:spPr bwMode="auto">
          <a:xfrm>
            <a:off x="179388" y="45085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6394A"/>
                </a:solidFill>
                <a:hlinkClick r:id="rId4" action="ppaction://hlinksldjump"/>
              </a:rPr>
              <a:t>Красноглазый виреон </a:t>
            </a:r>
            <a:endParaRPr lang="ru-RU">
              <a:solidFill>
                <a:srgbClr val="16394A"/>
              </a:solidFill>
            </a:endParaRPr>
          </a:p>
        </p:txBody>
      </p:sp>
      <p:sp>
        <p:nvSpPr>
          <p:cNvPr id="82956" name="Cloud"/>
          <p:cNvSpPr>
            <a:spLocks noChangeAspect="1" noEditPoints="1" noChangeArrowheads="1"/>
          </p:cNvSpPr>
          <p:nvPr/>
        </p:nvSpPr>
        <p:spPr bwMode="auto">
          <a:xfrm>
            <a:off x="6227763" y="5019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6394A"/>
                </a:solidFill>
                <a:hlinkClick r:id="rId5" action="ppaction://hlinksldjump"/>
              </a:rPr>
              <a:t>Колибри-пчелка </a:t>
            </a:r>
            <a:endParaRPr lang="ru-RU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C:\Documents and Settings\Great\Рабочий стол\Безымянный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533400"/>
            <a:ext cx="7829550" cy="5791200"/>
          </a:xfrm>
          <a:prstGeom prst="rect">
            <a:avLst/>
          </a:prstGeom>
          <a:noFill/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/>
              <a:t> </a:t>
            </a:r>
            <a:r>
              <a:rPr lang="ru-RU" smtClean="0">
                <a:solidFill>
                  <a:srgbClr val="16394A"/>
                </a:solidFill>
              </a:rPr>
              <a:t>Самый большой размах крыльев</a:t>
            </a:r>
            <a:r>
              <a:rPr lang="ru-RU" smtClean="0"/>
              <a:t> </a:t>
            </a:r>
          </a:p>
        </p:txBody>
      </p:sp>
      <p:sp>
        <p:nvSpPr>
          <p:cNvPr id="16388" name="AutoShape 14"/>
          <p:cNvSpPr>
            <a:spLocks noChangeArrowheads="1"/>
          </p:cNvSpPr>
          <p:nvPr/>
        </p:nvSpPr>
        <p:spPr bwMode="auto">
          <a:xfrm>
            <a:off x="1619250" y="5805488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83983" name="Cloud"/>
          <p:cNvSpPr>
            <a:spLocks noChangeAspect="1" noEditPoints="1" noChangeArrowheads="1"/>
          </p:cNvSpPr>
          <p:nvPr/>
        </p:nvSpPr>
        <p:spPr bwMode="auto">
          <a:xfrm>
            <a:off x="0" y="1341438"/>
            <a:ext cx="298767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Розовой</a:t>
            </a:r>
          </a:p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фламинго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83984" name="Cloud"/>
          <p:cNvSpPr>
            <a:spLocks noChangeAspect="1" noEditPoints="1" noChangeArrowheads="1"/>
          </p:cNvSpPr>
          <p:nvPr/>
        </p:nvSpPr>
        <p:spPr bwMode="auto">
          <a:xfrm>
            <a:off x="5867400" y="1412875"/>
            <a:ext cx="32766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5" action="ppaction://hlinksldjump"/>
              </a:rPr>
              <a:t>Странствующий альбатроса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83985" name="Cloud"/>
          <p:cNvSpPr>
            <a:spLocks noChangeAspect="1" noEditPoints="1" noChangeArrowheads="1"/>
          </p:cNvSpPr>
          <p:nvPr/>
        </p:nvSpPr>
        <p:spPr bwMode="auto">
          <a:xfrm>
            <a:off x="-252413" y="4005263"/>
            <a:ext cx="2743201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4" action="ppaction://hlinksldjump"/>
              </a:rPr>
              <a:t>Сапсан </a:t>
            </a:r>
            <a:endParaRPr lang="ru-RU" sz="2800">
              <a:solidFill>
                <a:srgbClr val="16394A"/>
              </a:solidFill>
            </a:endParaRPr>
          </a:p>
        </p:txBody>
      </p:sp>
      <p:sp>
        <p:nvSpPr>
          <p:cNvPr id="83986" name="Cloud"/>
          <p:cNvSpPr>
            <a:spLocks noChangeAspect="1" noEditPoints="1" noChangeArrowheads="1"/>
          </p:cNvSpPr>
          <p:nvPr/>
        </p:nvSpPr>
        <p:spPr bwMode="auto">
          <a:xfrm>
            <a:off x="6400800" y="5019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6394A"/>
                </a:solidFill>
                <a:hlinkClick r:id="rId4" action="ppaction://hlinksldjump"/>
              </a:rPr>
              <a:t>Сокол</a:t>
            </a:r>
            <a:endParaRPr lang="ru-RU" sz="32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C:\Documents and Settings\Great\Рабочий стол\Безымянный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667375" cy="3848100"/>
          </a:xfrm>
          <a:prstGeom prst="rect">
            <a:avLst/>
          </a:prstGeom>
          <a:noFill/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Самый неутомимый певец</a:t>
            </a:r>
            <a:r>
              <a:rPr lang="ru-RU" smtClean="0"/>
              <a:t> </a:t>
            </a:r>
          </a:p>
        </p:txBody>
      </p:sp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1042988" y="5516563"/>
            <a:ext cx="1223962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85002" name="Cloud"/>
          <p:cNvSpPr>
            <a:spLocks noChangeAspect="1" noEditPoints="1" noChangeArrowheads="1"/>
          </p:cNvSpPr>
          <p:nvPr/>
        </p:nvSpPr>
        <p:spPr bwMode="auto">
          <a:xfrm>
            <a:off x="0" y="1125538"/>
            <a:ext cx="320357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4" action="ppaction://hlinksldjump"/>
              </a:rPr>
              <a:t>Канарейка</a:t>
            </a:r>
            <a:endParaRPr lang="ru-RU" sz="2000"/>
          </a:p>
        </p:txBody>
      </p:sp>
      <p:sp>
        <p:nvSpPr>
          <p:cNvPr id="85003" name="Cloud"/>
          <p:cNvSpPr>
            <a:spLocks noChangeAspect="1" noEditPoints="1" noChangeArrowheads="1"/>
          </p:cNvSpPr>
          <p:nvPr/>
        </p:nvSpPr>
        <p:spPr bwMode="auto">
          <a:xfrm>
            <a:off x="6084888" y="11255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Жаворонок</a:t>
            </a:r>
            <a:endParaRPr lang="ru-RU" sz="2400">
              <a:solidFill>
                <a:srgbClr val="16394A"/>
              </a:solidFill>
            </a:endParaRPr>
          </a:p>
        </p:txBody>
      </p:sp>
      <p:sp>
        <p:nvSpPr>
          <p:cNvPr id="85004" name="Cloud"/>
          <p:cNvSpPr>
            <a:spLocks noChangeAspect="1" noEditPoints="1" noChangeArrowheads="1"/>
          </p:cNvSpPr>
          <p:nvPr/>
        </p:nvSpPr>
        <p:spPr bwMode="auto">
          <a:xfrm>
            <a:off x="0" y="3573463"/>
            <a:ext cx="31750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5" action="ppaction://hlinksldjump"/>
              </a:rPr>
              <a:t>Красноглазй виреон</a:t>
            </a:r>
            <a:r>
              <a:rPr lang="ru-RU" sz="2000">
                <a:hlinkClick r:id="rId5" action="ppaction://hlinksldjump"/>
              </a:rPr>
              <a:t> </a:t>
            </a:r>
            <a:endParaRPr lang="ru-RU" sz="2000"/>
          </a:p>
          <a:p>
            <a:pPr>
              <a:defRPr/>
            </a:pPr>
            <a:endParaRPr lang="ru-RU" sz="3200">
              <a:solidFill>
                <a:srgbClr val="16394A"/>
              </a:solidFill>
            </a:endParaRPr>
          </a:p>
        </p:txBody>
      </p:sp>
      <p:sp>
        <p:nvSpPr>
          <p:cNvPr id="85005" name="Cloud"/>
          <p:cNvSpPr>
            <a:spLocks noChangeAspect="1" noEditPoints="1" noChangeArrowheads="1"/>
          </p:cNvSpPr>
          <p:nvPr/>
        </p:nvSpPr>
        <p:spPr bwMode="auto">
          <a:xfrm>
            <a:off x="6400800" y="5019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Соловей</a:t>
            </a:r>
            <a:endParaRPr lang="ru-RU" sz="24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C:\Documents and Settings\Great\Рабочий стол\Безымянный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86475" cy="4457700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16394A"/>
                </a:solidFill>
              </a:rPr>
              <a:t>Птица – самый быстрый летун</a:t>
            </a:r>
            <a:r>
              <a:rPr lang="ru-RU" sz="4000" smtClean="0"/>
              <a:t> </a:t>
            </a:r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323850" y="56610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87049" name="Cloud"/>
          <p:cNvSpPr>
            <a:spLocks noChangeAspect="1" noEditPoints="1" noChangeArrowheads="1"/>
          </p:cNvSpPr>
          <p:nvPr/>
        </p:nvSpPr>
        <p:spPr bwMode="auto">
          <a:xfrm>
            <a:off x="179388" y="14128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воробей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87050" name="Cloud"/>
          <p:cNvSpPr>
            <a:spLocks noChangeAspect="1" noEditPoints="1" noChangeArrowheads="1"/>
          </p:cNvSpPr>
          <p:nvPr/>
        </p:nvSpPr>
        <p:spPr bwMode="auto">
          <a:xfrm>
            <a:off x="6400800" y="13414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4" action="ppaction://hlinksldjump"/>
              </a:rPr>
              <a:t>стрепет</a:t>
            </a:r>
            <a:r>
              <a:rPr lang="ru-RU"/>
              <a:t> </a:t>
            </a:r>
          </a:p>
        </p:txBody>
      </p:sp>
      <p:sp>
        <p:nvSpPr>
          <p:cNvPr id="87051" name="Cloud"/>
          <p:cNvSpPr>
            <a:spLocks noChangeAspect="1" noEditPoints="1" noChangeArrowheads="1"/>
          </p:cNvSpPr>
          <p:nvPr/>
        </p:nvSpPr>
        <p:spPr bwMode="auto">
          <a:xfrm>
            <a:off x="0" y="37163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6394A"/>
                </a:solidFill>
                <a:hlinkClick r:id="rId4" action="ppaction://hlinksldjump"/>
              </a:rPr>
              <a:t>сыч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87052" name="Cloud"/>
          <p:cNvSpPr>
            <a:spLocks noChangeAspect="1" noEditPoints="1" noChangeArrowheads="1"/>
          </p:cNvSpPr>
          <p:nvPr/>
        </p:nvSpPr>
        <p:spPr bwMode="auto">
          <a:xfrm>
            <a:off x="6156325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6394A"/>
                </a:solidFill>
                <a:hlinkClick r:id="rId5" action="ppaction://hlinksldjump"/>
              </a:rPr>
              <a:t>сапсан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Documents and Settings\Great\Рабочий стол\Безымянный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29350" cy="4467225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16394A"/>
                </a:solidFill>
              </a:rPr>
              <a:t>Птица – самый быстрый пловец</a:t>
            </a:r>
            <a:r>
              <a:rPr lang="ru-RU" sz="4000" smtClean="0"/>
              <a:t> </a:t>
            </a:r>
          </a:p>
        </p:txBody>
      </p:sp>
      <p:sp>
        <p:nvSpPr>
          <p:cNvPr id="19460" name="AutoShape 8"/>
          <p:cNvSpPr>
            <a:spLocks noChangeArrowheads="1"/>
          </p:cNvSpPr>
          <p:nvPr/>
        </p:nvSpPr>
        <p:spPr bwMode="auto">
          <a:xfrm>
            <a:off x="323850" y="5805488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88073" name="Cloud"/>
          <p:cNvSpPr>
            <a:spLocks noChangeAspect="1" noEditPoints="1" noChangeArrowheads="1"/>
          </p:cNvSpPr>
          <p:nvPr/>
        </p:nvSpPr>
        <p:spPr bwMode="auto">
          <a:xfrm>
            <a:off x="0" y="11969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hlinkClick r:id="rId4" action="ppaction://hlinksldjump"/>
              </a:rPr>
              <a:t>Гага</a:t>
            </a:r>
            <a:endParaRPr lang="ru-RU" sz="2000"/>
          </a:p>
        </p:txBody>
      </p:sp>
      <p:sp>
        <p:nvSpPr>
          <p:cNvPr id="88074" name="Cloud"/>
          <p:cNvSpPr>
            <a:spLocks noChangeAspect="1" noEditPoints="1" noChangeArrowheads="1"/>
          </p:cNvSpPr>
          <p:nvPr/>
        </p:nvSpPr>
        <p:spPr bwMode="auto">
          <a:xfrm>
            <a:off x="6084888" y="13414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 пингвин</a:t>
            </a:r>
            <a:r>
              <a:rPr lang="ru-RU">
                <a:hlinkClick r:id="rId4" action="ppaction://hlinksldjump"/>
              </a:rPr>
              <a:t> </a:t>
            </a: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Адели</a:t>
            </a:r>
            <a:endParaRPr lang="ru-RU" sz="2400">
              <a:solidFill>
                <a:srgbClr val="16394A"/>
              </a:solidFill>
            </a:endParaRPr>
          </a:p>
        </p:txBody>
      </p:sp>
      <p:sp>
        <p:nvSpPr>
          <p:cNvPr id="88075" name="Cloud"/>
          <p:cNvSpPr>
            <a:spLocks noChangeAspect="1" noEditPoints="1" noChangeArrowheads="1"/>
          </p:cNvSpPr>
          <p:nvPr/>
        </p:nvSpPr>
        <p:spPr bwMode="auto">
          <a:xfrm>
            <a:off x="179388" y="39338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5" action="ppaction://hlinksldjump"/>
              </a:rPr>
              <a:t>Папуанский пингвин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88076" name="Cloud"/>
          <p:cNvSpPr>
            <a:spLocks noChangeAspect="1" noEditPoints="1" noChangeArrowheads="1"/>
          </p:cNvSpPr>
          <p:nvPr/>
        </p:nvSpPr>
        <p:spPr bwMode="auto">
          <a:xfrm>
            <a:off x="5940425" y="45085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4" action="ppaction://hlinksldjump"/>
              </a:rPr>
              <a:t>Императорскй пингвин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Documents and Settings\Great\Рабочий стол\Безымянный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867400" cy="3819525"/>
          </a:xfrm>
          <a:prstGeom prst="rect">
            <a:avLst/>
          </a:prstGeom>
          <a:noFill/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16394A"/>
                </a:solidFill>
              </a:rPr>
              <a:t>Птица - самый быстрый бегун</a:t>
            </a:r>
            <a:r>
              <a:rPr lang="ru-RU" sz="4000" smtClean="0"/>
              <a:t> </a:t>
            </a: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323850" y="5734050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89098" name="Cloud"/>
          <p:cNvSpPr>
            <a:spLocks noChangeAspect="1" noEditPoints="1" noChangeArrowheads="1"/>
          </p:cNvSpPr>
          <p:nvPr/>
        </p:nvSpPr>
        <p:spPr bwMode="auto">
          <a:xfrm>
            <a:off x="0" y="1484313"/>
            <a:ext cx="316865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Африканский страус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89099" name="Cloud"/>
          <p:cNvSpPr>
            <a:spLocks noChangeAspect="1" noEditPoints="1" noChangeArrowheads="1"/>
          </p:cNvSpPr>
          <p:nvPr/>
        </p:nvSpPr>
        <p:spPr bwMode="auto">
          <a:xfrm>
            <a:off x="6400800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5" action="ppaction://hlinksldjump"/>
              </a:rPr>
              <a:t>Кулик</a:t>
            </a:r>
            <a:endParaRPr lang="ru-RU" sz="2800">
              <a:solidFill>
                <a:srgbClr val="16394A"/>
              </a:solidFill>
            </a:endParaRPr>
          </a:p>
        </p:txBody>
      </p:sp>
      <p:sp>
        <p:nvSpPr>
          <p:cNvPr id="89100" name="Cloud"/>
          <p:cNvSpPr>
            <a:spLocks noChangeAspect="1" noEditPoints="1" noChangeArrowheads="1"/>
          </p:cNvSpPr>
          <p:nvPr/>
        </p:nvSpPr>
        <p:spPr bwMode="auto">
          <a:xfrm>
            <a:off x="179388" y="37163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Трясогуска</a:t>
            </a:r>
            <a:endParaRPr lang="ru-RU" sz="2400">
              <a:solidFill>
                <a:srgbClr val="16394A"/>
              </a:solidFill>
            </a:endParaRPr>
          </a:p>
        </p:txBody>
      </p:sp>
      <p:sp>
        <p:nvSpPr>
          <p:cNvPr id="89101" name="Cloud"/>
          <p:cNvSpPr>
            <a:spLocks noChangeAspect="1" noEditPoints="1" noChangeArrowheads="1"/>
          </p:cNvSpPr>
          <p:nvPr/>
        </p:nvSpPr>
        <p:spPr bwMode="auto">
          <a:xfrm>
            <a:off x="5940425" y="47974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Стриж</a:t>
            </a:r>
            <a:endParaRPr lang="ru-RU" sz="24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:\Documents and Settings\Great\Рабочий стол\Безымянный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4152900" cy="5143500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C1C1C"/>
                </a:solidFill>
              </a:rPr>
              <a:t>Высота полёта</a:t>
            </a:r>
            <a:r>
              <a:rPr lang="ru-RU" smtClean="0"/>
              <a:t> </a:t>
            </a:r>
            <a:r>
              <a:rPr lang="ru-RU" smtClean="0">
                <a:solidFill>
                  <a:srgbClr val="1C1C1C"/>
                </a:solidFill>
              </a:rPr>
              <a:t>кондора</a:t>
            </a:r>
          </a:p>
        </p:txBody>
      </p:sp>
      <p:sp>
        <p:nvSpPr>
          <p:cNvPr id="21508" name="AutoShape 7"/>
          <p:cNvSpPr>
            <a:spLocks noChangeArrowheads="1"/>
          </p:cNvSpPr>
          <p:nvPr/>
        </p:nvSpPr>
        <p:spPr bwMode="auto">
          <a:xfrm>
            <a:off x="395288" y="5734050"/>
            <a:ext cx="1223962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39273" name="Cloud"/>
          <p:cNvSpPr>
            <a:spLocks noChangeAspect="1" noEditPoints="1" noChangeArrowheads="1"/>
          </p:cNvSpPr>
          <p:nvPr/>
        </p:nvSpPr>
        <p:spPr bwMode="auto">
          <a:xfrm>
            <a:off x="6084888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4" action="ppaction://hlinksldjump"/>
              </a:rPr>
              <a:t>2,4 км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139274" name="Cloud"/>
          <p:cNvSpPr>
            <a:spLocks noChangeAspect="1" noEditPoints="1" noChangeArrowheads="1"/>
          </p:cNvSpPr>
          <p:nvPr/>
        </p:nvSpPr>
        <p:spPr bwMode="auto">
          <a:xfrm>
            <a:off x="250825" y="14128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  <a:hlinkClick r:id="rId4" action="ppaction://hlinksldjump"/>
              </a:rPr>
              <a:t>3 км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139275" name="Cloud"/>
          <p:cNvSpPr>
            <a:spLocks noChangeAspect="1" noEditPoints="1" noChangeArrowheads="1"/>
          </p:cNvSpPr>
          <p:nvPr/>
        </p:nvSpPr>
        <p:spPr bwMode="auto">
          <a:xfrm>
            <a:off x="468313" y="40052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5" action="ppaction://hlinksldjump"/>
              </a:rPr>
              <a:t>6 км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400800"/>
            <a:ext cx="1295400" cy="457200"/>
          </a:xfrm>
          <a:prstGeom prst="curvedDown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16" descr="1833542000954d5e6e9797a7255983f9907fb5981a"/>
          <p:cNvPicPr>
            <a:picLocks noChangeAspect="1" noChangeArrowheads="1"/>
          </p:cNvPicPr>
          <p:nvPr/>
        </p:nvPicPr>
        <p:blipFill>
          <a:blip r:embed="rId2" cstate="print"/>
          <a:srcRect b="45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835025" y="1739900"/>
            <a:ext cx="74723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Сколько на свете птиц?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Согласно предположениям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 орнитологов,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 в мире существует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около 100 млрд. особей птиц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- приблизительно 9000 видов</a:t>
            </a:r>
            <a:r>
              <a:rPr lang="ru-RU" sz="3600"/>
              <a:t> </a:t>
            </a:r>
          </a:p>
        </p:txBody>
      </p:sp>
      <p:sp>
        <p:nvSpPr>
          <p:cNvPr id="111638" name="Rectangle 2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C:\Documents and Settings\Great\Рабочий стол\Безымянный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Самое глубокое погружение</a:t>
            </a:r>
            <a:r>
              <a:rPr lang="ru-RU" smtClean="0"/>
              <a:t> </a:t>
            </a: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97290" name="Cloud"/>
          <p:cNvSpPr>
            <a:spLocks noChangeAspect="1" noEditPoints="1" noChangeArrowheads="1"/>
          </p:cNvSpPr>
          <p:nvPr/>
        </p:nvSpPr>
        <p:spPr bwMode="auto">
          <a:xfrm>
            <a:off x="2627313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4" action="ppaction://hlinksldjump"/>
              </a:rPr>
              <a:t>черная крачка</a:t>
            </a:r>
            <a:endParaRPr lang="ru-RU" sz="2000">
              <a:solidFill>
                <a:srgbClr val="16394A"/>
              </a:solidFill>
            </a:endParaRPr>
          </a:p>
        </p:txBody>
      </p:sp>
      <p:sp>
        <p:nvSpPr>
          <p:cNvPr id="97291" name="Cloud"/>
          <p:cNvSpPr>
            <a:spLocks noChangeAspect="1" noEditPoints="1" noChangeArrowheads="1"/>
          </p:cNvSpPr>
          <p:nvPr/>
        </p:nvSpPr>
        <p:spPr bwMode="auto">
          <a:xfrm>
            <a:off x="5651500" y="2997200"/>
            <a:ext cx="34925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</a:rPr>
              <a:t> </a:t>
            </a: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императорский  пингвин</a:t>
            </a:r>
            <a:r>
              <a:rPr lang="ru-RU" sz="2000">
                <a:hlinkClick r:id="rId5" action="ppaction://hlinksldjump"/>
              </a:rPr>
              <a:t> </a:t>
            </a:r>
            <a:endParaRPr lang="ru-RU" sz="2000"/>
          </a:p>
        </p:txBody>
      </p:sp>
      <p:sp>
        <p:nvSpPr>
          <p:cNvPr id="97292" name="Cloud"/>
          <p:cNvSpPr>
            <a:spLocks noChangeAspect="1" noEditPoints="1" noChangeArrowheads="1"/>
          </p:cNvSpPr>
          <p:nvPr/>
        </p:nvSpPr>
        <p:spPr bwMode="auto">
          <a:xfrm>
            <a:off x="5651500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4" action="ppaction://hlinksldjump"/>
              </a:rPr>
              <a:t>пингвин Адели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97293" name="Cloud"/>
          <p:cNvSpPr>
            <a:spLocks noChangeAspect="1" noEditPoints="1" noChangeArrowheads="1"/>
          </p:cNvSpPr>
          <p:nvPr/>
        </p:nvSpPr>
        <p:spPr bwMode="auto">
          <a:xfrm>
            <a:off x="0" y="35734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6394A"/>
                </a:solidFill>
              </a:rPr>
              <a:t> </a:t>
            </a:r>
            <a:r>
              <a:rPr lang="ru-RU" sz="2000">
                <a:solidFill>
                  <a:srgbClr val="16394A"/>
                </a:solidFill>
                <a:hlinkClick r:id="rId4" action="ppaction://hlinksldjump"/>
              </a:rPr>
              <a:t>перуанский пингвин </a:t>
            </a:r>
            <a:endParaRPr lang="ru-RU" sz="20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C:\Documents and Settings\Great\Рабочий стол\Безымянный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1881188"/>
            <a:ext cx="5019675" cy="3095625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Самый длинный беспосадочный перелёт</a:t>
            </a:r>
            <a:r>
              <a:rPr lang="ru-RU" smtClean="0"/>
              <a:t> </a:t>
            </a:r>
          </a:p>
        </p:txBody>
      </p:sp>
      <p:sp>
        <p:nvSpPr>
          <p:cNvPr id="23556" name="AutoShape 8"/>
          <p:cNvSpPr>
            <a:spLocks noChangeArrowheads="1"/>
          </p:cNvSpPr>
          <p:nvPr/>
        </p:nvSpPr>
        <p:spPr bwMode="auto">
          <a:xfrm>
            <a:off x="323850" y="58769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90122" name="Cloud"/>
          <p:cNvSpPr>
            <a:spLocks noChangeAspect="1" noEditPoints="1" noChangeArrowheads="1"/>
          </p:cNvSpPr>
          <p:nvPr/>
        </p:nvSpPr>
        <p:spPr bwMode="auto">
          <a:xfrm>
            <a:off x="179388" y="17732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тёмная крачка </a:t>
            </a:r>
            <a:endParaRPr lang="ru-RU" sz="2400">
              <a:solidFill>
                <a:srgbClr val="16394A"/>
              </a:solidFill>
            </a:endParaRPr>
          </a:p>
        </p:txBody>
      </p:sp>
      <p:sp>
        <p:nvSpPr>
          <p:cNvPr id="90123" name="Cloud"/>
          <p:cNvSpPr>
            <a:spLocks noChangeAspect="1" noEditPoints="1" noChangeArrowheads="1"/>
          </p:cNvSpPr>
          <p:nvPr/>
        </p:nvSpPr>
        <p:spPr bwMode="auto">
          <a:xfrm>
            <a:off x="6084888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черный аист</a:t>
            </a:r>
            <a:endParaRPr lang="ru-RU" sz="2400">
              <a:solidFill>
                <a:srgbClr val="16394A"/>
              </a:solidFill>
            </a:endParaRPr>
          </a:p>
        </p:txBody>
      </p:sp>
      <p:sp>
        <p:nvSpPr>
          <p:cNvPr id="90124" name="Cloud"/>
          <p:cNvSpPr>
            <a:spLocks noChangeAspect="1" noEditPoints="1" noChangeArrowheads="1"/>
          </p:cNvSpPr>
          <p:nvPr/>
        </p:nvSpPr>
        <p:spPr bwMode="auto">
          <a:xfrm>
            <a:off x="900113" y="46529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малый веретенник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90125" name="Cloud"/>
          <p:cNvSpPr>
            <a:spLocks noChangeAspect="1" noEditPoints="1" noChangeArrowheads="1"/>
          </p:cNvSpPr>
          <p:nvPr/>
        </p:nvSpPr>
        <p:spPr bwMode="auto">
          <a:xfrm>
            <a:off x="5795963" y="46529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серые гуси</a:t>
            </a:r>
            <a:endParaRPr lang="ru-RU" sz="24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C:\Documents and Settings\Great\Рабочий стол\Безымянный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096000" cy="4391025"/>
          </a:xfrm>
          <a:prstGeom prst="rect">
            <a:avLst/>
          </a:prstGeom>
          <a:noFill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Самая длинная миграция</a:t>
            </a:r>
            <a:r>
              <a:rPr lang="ru-RU" smtClean="0"/>
              <a:t> </a:t>
            </a:r>
          </a:p>
        </p:txBody>
      </p:sp>
      <p:sp>
        <p:nvSpPr>
          <p:cNvPr id="24580" name="AutoShape 8"/>
          <p:cNvSpPr>
            <a:spLocks noChangeArrowheads="1"/>
          </p:cNvSpPr>
          <p:nvPr/>
        </p:nvSpPr>
        <p:spPr bwMode="auto">
          <a:xfrm>
            <a:off x="323850" y="5734050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91145" name="Cloud"/>
          <p:cNvSpPr>
            <a:spLocks noChangeAspect="1" noEditPoints="1" noChangeArrowheads="1"/>
          </p:cNvSpPr>
          <p:nvPr/>
        </p:nvSpPr>
        <p:spPr bwMode="auto">
          <a:xfrm>
            <a:off x="0" y="1412875"/>
            <a:ext cx="3138488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4" action="ppaction://hlinksldjump"/>
              </a:rPr>
              <a:t>Обыкновенная крачка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91146" name="Cloud"/>
          <p:cNvSpPr>
            <a:spLocks noChangeAspect="1" noEditPoints="1" noChangeArrowheads="1"/>
          </p:cNvSpPr>
          <p:nvPr/>
        </p:nvSpPr>
        <p:spPr bwMode="auto">
          <a:xfrm>
            <a:off x="6227763" y="11255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16394A"/>
                </a:solidFill>
                <a:hlinkClick r:id="rId5" action="ppaction://hlinksldjump"/>
              </a:rPr>
              <a:t>рыжый колибри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91147" name="Cloud"/>
          <p:cNvSpPr>
            <a:spLocks noChangeAspect="1" noEditPoints="1" noChangeArrowheads="1"/>
          </p:cNvSpPr>
          <p:nvPr/>
        </p:nvSpPr>
        <p:spPr bwMode="auto">
          <a:xfrm>
            <a:off x="395288" y="40052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Черный стриж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91148" name="Cloud"/>
          <p:cNvSpPr>
            <a:spLocks noChangeAspect="1" noEditPoints="1" noChangeArrowheads="1"/>
          </p:cNvSpPr>
          <p:nvPr/>
        </p:nvSpPr>
        <p:spPr bwMode="auto">
          <a:xfrm>
            <a:off x="6227763" y="5019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тёмная крачка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C:\Documents and Settings\Great\Рабочий стол\Безымянный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1452563"/>
            <a:ext cx="6772275" cy="3952875"/>
          </a:xfrm>
          <a:prstGeom prst="rect">
            <a:avLst/>
          </a:prstGeom>
          <a:noFill/>
        </p:spPr>
      </p:pic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C1C1C"/>
                </a:solidFill>
              </a:rPr>
              <a:t>Самый долгий перелет</a:t>
            </a:r>
            <a:r>
              <a:rPr lang="ru-RU" smtClean="0"/>
              <a:t> </a:t>
            </a:r>
          </a:p>
        </p:txBody>
      </p:sp>
      <p:sp>
        <p:nvSpPr>
          <p:cNvPr id="137220" name="Cloud"/>
          <p:cNvSpPr>
            <a:spLocks noChangeAspect="1" noEditPoints="1" noChangeArrowheads="1"/>
          </p:cNvSpPr>
          <p:nvPr/>
        </p:nvSpPr>
        <p:spPr bwMode="auto">
          <a:xfrm>
            <a:off x="3203575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3" action="ppaction://hlinksldjump"/>
              </a:rPr>
              <a:t>Серые гуси</a:t>
            </a:r>
            <a:endParaRPr lang="ru-RU">
              <a:solidFill>
                <a:srgbClr val="1C1C1C"/>
              </a:solidFill>
            </a:endParaRPr>
          </a:p>
        </p:txBody>
      </p:sp>
      <p:sp>
        <p:nvSpPr>
          <p:cNvPr id="137221" name="Cloud"/>
          <p:cNvSpPr>
            <a:spLocks noChangeAspect="1" noEditPoints="1" noChangeArrowheads="1"/>
          </p:cNvSpPr>
          <p:nvPr/>
        </p:nvSpPr>
        <p:spPr bwMode="auto">
          <a:xfrm>
            <a:off x="250825" y="4292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</a:rPr>
              <a:t>       </a:t>
            </a:r>
          </a:p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3" action="ppaction://hlinksldjump"/>
              </a:rPr>
              <a:t>     гага</a:t>
            </a:r>
            <a:endParaRPr lang="ru-RU">
              <a:solidFill>
                <a:srgbClr val="1C1C1C"/>
              </a:solidFill>
            </a:endParaRPr>
          </a:p>
        </p:txBody>
      </p:sp>
      <p:sp>
        <p:nvSpPr>
          <p:cNvPr id="137222" name="Cloud"/>
          <p:cNvSpPr>
            <a:spLocks noChangeAspect="1" noEditPoints="1" noChangeArrowheads="1"/>
          </p:cNvSpPr>
          <p:nvPr/>
        </p:nvSpPr>
        <p:spPr bwMode="auto">
          <a:xfrm>
            <a:off x="6227763" y="35004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3" action="ppaction://hlinksldjump"/>
              </a:rPr>
              <a:t>Белые лебеди</a:t>
            </a:r>
            <a:endParaRPr lang="ru-RU">
              <a:solidFill>
                <a:srgbClr val="1C1C1C"/>
              </a:solidFill>
            </a:endParaRPr>
          </a:p>
        </p:txBody>
      </p:sp>
      <p:sp>
        <p:nvSpPr>
          <p:cNvPr id="137223" name="Cloud"/>
          <p:cNvSpPr>
            <a:spLocks noChangeAspect="1" noEditPoints="1" noChangeArrowheads="1"/>
          </p:cNvSpPr>
          <p:nvPr/>
        </p:nvSpPr>
        <p:spPr bwMode="auto">
          <a:xfrm>
            <a:off x="395288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Обыкновенная крачка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5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C:\Documents and Settings\Great\Рабочий стол\Безымянный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200650" cy="4086225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Самая летающая птица</a:t>
            </a:r>
            <a:r>
              <a:rPr lang="ru-RU" smtClean="0"/>
              <a:t> 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38245" name="Cloud"/>
          <p:cNvSpPr>
            <a:spLocks noChangeAspect="1" noEditPoints="1" noChangeArrowheads="1"/>
          </p:cNvSpPr>
          <p:nvPr/>
        </p:nvSpPr>
        <p:spPr bwMode="auto">
          <a:xfrm>
            <a:off x="250825" y="1844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4" action="ppaction://hlinksldjump"/>
              </a:rPr>
              <a:t>Ворона</a:t>
            </a:r>
            <a:endParaRPr lang="ru-RU" sz="2800">
              <a:solidFill>
                <a:srgbClr val="16394A"/>
              </a:solidFill>
            </a:endParaRPr>
          </a:p>
        </p:txBody>
      </p:sp>
      <p:sp>
        <p:nvSpPr>
          <p:cNvPr id="138246" name="Cloud"/>
          <p:cNvSpPr>
            <a:spLocks noChangeAspect="1" noEditPoints="1" noChangeArrowheads="1"/>
          </p:cNvSpPr>
          <p:nvPr/>
        </p:nvSpPr>
        <p:spPr bwMode="auto">
          <a:xfrm>
            <a:off x="6400800" y="12684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Стриж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138247" name="Cloud"/>
          <p:cNvSpPr>
            <a:spLocks noChangeAspect="1" noEditPoints="1" noChangeArrowheads="1"/>
          </p:cNvSpPr>
          <p:nvPr/>
        </p:nvSpPr>
        <p:spPr bwMode="auto">
          <a:xfrm>
            <a:off x="395288" y="42211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6394A"/>
                </a:solidFill>
                <a:hlinkClick r:id="rId4" action="ppaction://hlinksldjump"/>
              </a:rPr>
              <a:t>Ласточка</a:t>
            </a:r>
            <a:endParaRPr lang="ru-RU" sz="2800">
              <a:solidFill>
                <a:srgbClr val="16394A"/>
              </a:solidFill>
            </a:endParaRPr>
          </a:p>
        </p:txBody>
      </p:sp>
      <p:sp>
        <p:nvSpPr>
          <p:cNvPr id="138248" name="Cloud"/>
          <p:cNvSpPr>
            <a:spLocks noChangeAspect="1" noEditPoints="1" noChangeArrowheads="1"/>
          </p:cNvSpPr>
          <p:nvPr/>
        </p:nvSpPr>
        <p:spPr bwMode="auto">
          <a:xfrm>
            <a:off x="5724525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Скворец</a:t>
            </a:r>
            <a:endParaRPr lang="ru-RU" sz="24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C:\Documents and Settings\Great\Рабочий стол\Безымянный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353175" cy="447675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C1C1C"/>
                </a:solidFill>
              </a:rPr>
              <a:t>Скорость при беге 35 км\час</a:t>
            </a:r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99337" name="Cloud"/>
          <p:cNvSpPr>
            <a:spLocks noChangeAspect="1" noEditPoints="1" noChangeArrowheads="1"/>
          </p:cNvSpPr>
          <p:nvPr/>
        </p:nvSpPr>
        <p:spPr bwMode="auto">
          <a:xfrm>
            <a:off x="6156325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кроншнеп</a:t>
            </a:r>
            <a:r>
              <a:rPr lang="ru-RU"/>
              <a:t> </a:t>
            </a:r>
          </a:p>
        </p:txBody>
      </p:sp>
      <p:sp>
        <p:nvSpPr>
          <p:cNvPr id="99338" name="Cloud"/>
          <p:cNvSpPr>
            <a:spLocks noChangeAspect="1" noEditPoints="1" noChangeArrowheads="1"/>
          </p:cNvSpPr>
          <p:nvPr/>
        </p:nvSpPr>
        <p:spPr bwMode="auto">
          <a:xfrm>
            <a:off x="6156325" y="13414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solidFill>
                  <a:srgbClr val="1C1C1C"/>
                </a:solidFill>
              </a:rPr>
              <a:t>    </a:t>
            </a: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фазан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99339" name="Cloud"/>
          <p:cNvSpPr>
            <a:spLocks noChangeAspect="1" noEditPoints="1" noChangeArrowheads="1"/>
          </p:cNvSpPr>
          <p:nvPr/>
        </p:nvSpPr>
        <p:spPr bwMode="auto">
          <a:xfrm>
            <a:off x="0" y="14843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5" action="ppaction://hlinksldjump"/>
              </a:rPr>
              <a:t>земляная кукушка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99340" name="Cloud"/>
          <p:cNvSpPr>
            <a:spLocks noChangeAspect="1" noEditPoints="1" noChangeArrowheads="1"/>
          </p:cNvSpPr>
          <p:nvPr/>
        </p:nvSpPr>
        <p:spPr bwMode="auto">
          <a:xfrm>
            <a:off x="395288" y="42211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домашняя курица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C:\Documents and Settings\Great\Рабочий стол\Безымянный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3819525" cy="5057775"/>
          </a:xfrm>
          <a:prstGeom prst="rect">
            <a:avLst/>
          </a:prstGeom>
          <a:noFill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6492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Самая прожорливая птица</a:t>
            </a:r>
            <a:r>
              <a:rPr lang="ru-RU" smtClean="0"/>
              <a:t> </a:t>
            </a: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92169" name="Cloud"/>
          <p:cNvSpPr>
            <a:spLocks noChangeAspect="1" noEditPoints="1" noChangeArrowheads="1"/>
          </p:cNvSpPr>
          <p:nvPr/>
        </p:nvSpPr>
        <p:spPr bwMode="auto">
          <a:xfrm>
            <a:off x="250825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4" action="ppaction://hlinksldjump"/>
              </a:rPr>
              <a:t>кубинский тоди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92170" name="Cloud"/>
          <p:cNvSpPr>
            <a:spLocks noChangeAspect="1" noEditPoints="1" noChangeArrowheads="1"/>
          </p:cNvSpPr>
          <p:nvPr/>
        </p:nvSpPr>
        <p:spPr bwMode="auto">
          <a:xfrm>
            <a:off x="6111875" y="765175"/>
            <a:ext cx="303212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североамериканская кедровка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92171" name="Cloud"/>
          <p:cNvSpPr>
            <a:spLocks noChangeAspect="1" noEditPoints="1" noChangeArrowheads="1"/>
          </p:cNvSpPr>
          <p:nvPr/>
        </p:nvSpPr>
        <p:spPr bwMode="auto">
          <a:xfrm>
            <a:off x="755650" y="44370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беркут</a:t>
            </a:r>
            <a:r>
              <a:rPr lang="ru-RU" sz="1600"/>
              <a:t> </a:t>
            </a:r>
          </a:p>
        </p:txBody>
      </p:sp>
      <p:sp>
        <p:nvSpPr>
          <p:cNvPr id="92172" name="Cloud"/>
          <p:cNvSpPr>
            <a:spLocks noChangeAspect="1" noEditPoints="1" noChangeArrowheads="1"/>
          </p:cNvSpPr>
          <p:nvPr/>
        </p:nvSpPr>
        <p:spPr bwMode="auto">
          <a:xfrm>
            <a:off x="6400800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6394A"/>
                </a:solidFill>
                <a:hlinkClick r:id="rId5" action="ppaction://hlinksldjump"/>
              </a:rPr>
              <a:t>воробей</a:t>
            </a:r>
            <a:endParaRPr lang="ru-RU" sz="2400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C:\Documents and Settings\Great\Рабочий стол\Безымянный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162300" cy="4781550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6394A"/>
                </a:solidFill>
              </a:rPr>
              <a:t>Самые длинные ноги</a:t>
            </a:r>
            <a:r>
              <a:rPr lang="ru-RU" smtClean="0"/>
              <a:t> </a:t>
            </a:r>
          </a:p>
        </p:txBody>
      </p:sp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98313" name="Cloud"/>
          <p:cNvSpPr>
            <a:spLocks noChangeAspect="1" noEditPoints="1" noChangeArrowheads="1"/>
          </p:cNvSpPr>
          <p:nvPr/>
        </p:nvSpPr>
        <p:spPr bwMode="auto">
          <a:xfrm>
            <a:off x="468313" y="15573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4" action="ppaction://hlinksldjump"/>
              </a:rPr>
              <a:t>малый фламинго </a:t>
            </a:r>
            <a:endParaRPr lang="ru-RU"/>
          </a:p>
        </p:txBody>
      </p:sp>
      <p:sp>
        <p:nvSpPr>
          <p:cNvPr id="98314" name="Cloud"/>
          <p:cNvSpPr>
            <a:spLocks noChangeAspect="1" noEditPoints="1" noChangeArrowheads="1"/>
          </p:cNvSpPr>
          <p:nvPr/>
        </p:nvSpPr>
        <p:spPr bwMode="auto">
          <a:xfrm>
            <a:off x="5651500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5" action="ppaction://hlinksldjump"/>
              </a:rPr>
              <a:t>Белый журавль </a:t>
            </a:r>
            <a:endParaRPr lang="ru-RU"/>
          </a:p>
        </p:txBody>
      </p:sp>
      <p:sp>
        <p:nvSpPr>
          <p:cNvPr id="98315" name="Cloud"/>
          <p:cNvSpPr>
            <a:spLocks noChangeAspect="1" noEditPoints="1" noChangeArrowheads="1"/>
          </p:cNvSpPr>
          <p:nvPr/>
        </p:nvSpPr>
        <p:spPr bwMode="auto">
          <a:xfrm>
            <a:off x="468313" y="40052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5" action="ppaction://hlinksldjump"/>
              </a:rPr>
              <a:t>Американский страус </a:t>
            </a:r>
            <a:endParaRPr lang="ru-RU"/>
          </a:p>
        </p:txBody>
      </p:sp>
      <p:sp>
        <p:nvSpPr>
          <p:cNvPr id="98316" name="Cloud"/>
          <p:cNvSpPr>
            <a:spLocks noChangeAspect="1" noEditPoints="1" noChangeArrowheads="1"/>
          </p:cNvSpPr>
          <p:nvPr/>
        </p:nvSpPr>
        <p:spPr bwMode="auto">
          <a:xfrm>
            <a:off x="5940425" y="43656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hlinkClick r:id="rId5" action="ppaction://hlinksldjump"/>
              </a:rPr>
              <a:t>Черный аист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C:\Documents and Settings\Great\Рабочий стол\Безымянный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495925" cy="4086225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C1C1C"/>
                </a:solidFill>
              </a:rPr>
              <a:t>Самые крупные глаза </a:t>
            </a:r>
            <a:endParaRPr lang="ru-RU" smtClean="0"/>
          </a:p>
        </p:txBody>
      </p:sp>
      <p:sp>
        <p:nvSpPr>
          <p:cNvPr id="30724" name="AutoShape 8"/>
          <p:cNvSpPr>
            <a:spLocks noChangeArrowheads="1"/>
          </p:cNvSpPr>
          <p:nvPr/>
        </p:nvSpPr>
        <p:spPr bwMode="auto">
          <a:xfrm>
            <a:off x="323850" y="5734050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00361" name="Cloud"/>
          <p:cNvSpPr>
            <a:spLocks noChangeAspect="1" noEditPoints="1" noChangeArrowheads="1"/>
          </p:cNvSpPr>
          <p:nvPr/>
        </p:nvSpPr>
        <p:spPr bwMode="auto">
          <a:xfrm>
            <a:off x="5795963" y="4292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>
                <a:solidFill>
                  <a:srgbClr val="1C1C1C"/>
                </a:solidFill>
                <a:hlinkClick r:id="rId4" action="ppaction://hlinksldjump"/>
              </a:rPr>
              <a:t>8 см</a:t>
            </a:r>
            <a:endParaRPr lang="ru-RU" sz="3600">
              <a:solidFill>
                <a:srgbClr val="1C1C1C"/>
              </a:solidFill>
            </a:endParaRPr>
          </a:p>
        </p:txBody>
      </p:sp>
      <p:sp>
        <p:nvSpPr>
          <p:cNvPr id="100362" name="Cloud"/>
          <p:cNvSpPr>
            <a:spLocks noChangeAspect="1" noEditPoints="1" noChangeArrowheads="1"/>
          </p:cNvSpPr>
          <p:nvPr/>
        </p:nvSpPr>
        <p:spPr bwMode="auto">
          <a:xfrm>
            <a:off x="0" y="37893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C1C1C"/>
              </a:solidFill>
            </a:endParaRPr>
          </a:p>
          <a:p>
            <a:pPr>
              <a:defRPr/>
            </a:pPr>
            <a:endParaRPr lang="ru-RU">
              <a:solidFill>
                <a:srgbClr val="1C1C1C"/>
              </a:solidFill>
            </a:endParaRPr>
          </a:p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5" action="ppaction://hlinksldjump"/>
              </a:rPr>
              <a:t>5 см</a:t>
            </a:r>
            <a:endParaRPr lang="ru-RU" sz="3200">
              <a:solidFill>
                <a:srgbClr val="1C1C1C"/>
              </a:solidFill>
            </a:endParaRPr>
          </a:p>
        </p:txBody>
      </p:sp>
      <p:sp>
        <p:nvSpPr>
          <p:cNvPr id="100363" name="Cloud"/>
          <p:cNvSpPr>
            <a:spLocks noChangeAspect="1" noEditPoints="1" noChangeArrowheads="1"/>
          </p:cNvSpPr>
          <p:nvPr/>
        </p:nvSpPr>
        <p:spPr bwMode="auto">
          <a:xfrm>
            <a:off x="6227763" y="12684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C1C1C"/>
              </a:solidFill>
            </a:endParaRPr>
          </a:p>
          <a:p>
            <a:pPr>
              <a:defRPr/>
            </a:pPr>
            <a:r>
              <a:rPr lang="ru-RU" sz="3600">
                <a:solidFill>
                  <a:srgbClr val="1C1C1C"/>
                </a:solidFill>
                <a:hlinkClick r:id="rId4" action="ppaction://hlinksldjump"/>
              </a:rPr>
              <a:t>4 см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100364" name="Cloud"/>
          <p:cNvSpPr>
            <a:spLocks noChangeAspect="1" noEditPoints="1" noChangeArrowheads="1"/>
          </p:cNvSpPr>
          <p:nvPr/>
        </p:nvSpPr>
        <p:spPr bwMode="auto">
          <a:xfrm>
            <a:off x="395288" y="14128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C1C1C"/>
              </a:solidFill>
            </a:endParaRPr>
          </a:p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4" action="ppaction://hlinksldjump"/>
              </a:rPr>
              <a:t>7 см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rgbClr val="1C1C1C"/>
                </a:solidFill>
              </a:rPr>
              <a:t>Вес самого крупного яйца</a:t>
            </a:r>
          </a:p>
        </p:txBody>
      </p:sp>
      <p:sp>
        <p:nvSpPr>
          <p:cNvPr id="31747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  <p:sp>
        <p:nvSpPr>
          <p:cNvPr id="101385" name="Cloud"/>
          <p:cNvSpPr>
            <a:spLocks noChangeAspect="1" noEditPoints="1" noChangeArrowheads="1"/>
          </p:cNvSpPr>
          <p:nvPr/>
        </p:nvSpPr>
        <p:spPr bwMode="auto">
          <a:xfrm>
            <a:off x="6011863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C1C1C"/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rgbClr val="1C1C1C"/>
                </a:solidFill>
              </a:rPr>
              <a:t>          </a:t>
            </a:r>
            <a:r>
              <a:rPr lang="ru-RU" sz="2800" b="1">
                <a:solidFill>
                  <a:srgbClr val="1C1C1C"/>
                </a:solidFill>
                <a:hlinkClick r:id="rId3" action="ppaction://hlinksldjump"/>
              </a:rPr>
              <a:t>1 кг</a:t>
            </a:r>
            <a:r>
              <a:rPr lang="ru-RU" sz="2800" b="1">
                <a:hlinkClick r:id="rId3" action="ppaction://hlinksldjump"/>
              </a:rPr>
              <a:t> </a:t>
            </a:r>
            <a:endParaRPr lang="ru-RU" sz="2800" b="1"/>
          </a:p>
        </p:txBody>
      </p:sp>
      <p:sp>
        <p:nvSpPr>
          <p:cNvPr id="101386" name="Cloud"/>
          <p:cNvSpPr>
            <a:spLocks noChangeAspect="1" noEditPoints="1" noChangeArrowheads="1"/>
          </p:cNvSpPr>
          <p:nvPr/>
        </p:nvSpPr>
        <p:spPr bwMode="auto">
          <a:xfrm>
            <a:off x="611188" y="4292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1C1C1C"/>
                </a:solidFill>
                <a:hlinkClick r:id="rId4" action="ppaction://hlinksldjump"/>
              </a:rPr>
              <a:t>1,5 кг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101387" name="Cloud"/>
          <p:cNvSpPr>
            <a:spLocks noChangeAspect="1" noEditPoints="1" noChangeArrowheads="1"/>
          </p:cNvSpPr>
          <p:nvPr/>
        </p:nvSpPr>
        <p:spPr bwMode="auto">
          <a:xfrm>
            <a:off x="6588125" y="1557338"/>
            <a:ext cx="2160588" cy="1447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C1C1C"/>
                </a:solidFill>
                <a:hlinkClick r:id="rId3" action="ppaction://hlinksldjump"/>
              </a:rPr>
              <a:t>2,5 кг</a:t>
            </a:r>
            <a:r>
              <a:rPr lang="ru-RU">
                <a:hlinkClick r:id="rId3" action="ppaction://hlinksldjump"/>
              </a:rPr>
              <a:t> </a:t>
            </a:r>
            <a:endParaRPr lang="ru-RU"/>
          </a:p>
        </p:txBody>
      </p:sp>
      <p:sp>
        <p:nvSpPr>
          <p:cNvPr id="101388" name="Cloud"/>
          <p:cNvSpPr>
            <a:spLocks noChangeAspect="1" noEditPoints="1" noChangeArrowheads="1"/>
          </p:cNvSpPr>
          <p:nvPr/>
        </p:nvSpPr>
        <p:spPr bwMode="auto">
          <a:xfrm>
            <a:off x="395288" y="17002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1C1C1C"/>
                </a:solidFill>
                <a:hlinkClick r:id="rId3" action="ppaction://hlinksldjump"/>
              </a:rPr>
              <a:t>0,5 кг</a:t>
            </a:r>
            <a:r>
              <a:rPr lang="ru-RU">
                <a:hlinkClick r:id="rId3" action="ppaction://hlinksldjump"/>
              </a:rPr>
              <a:t> </a:t>
            </a:r>
            <a:endParaRPr lang="ru-RU"/>
          </a:p>
        </p:txBody>
      </p:sp>
      <p:pic>
        <p:nvPicPr>
          <p:cNvPr id="31752" name="Picture 13" descr="pticia-11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908050"/>
            <a:ext cx="26781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49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4391025" cy="1728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Своя игра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 </a:t>
            </a:r>
          </a:p>
        </p:txBody>
      </p:sp>
      <p:sp>
        <p:nvSpPr>
          <p:cNvPr id="5123" name="AutoShape 15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388350" y="5734050"/>
            <a:ext cx="755650" cy="908050"/>
          </a:xfrm>
          <a:prstGeom prst="upArrow">
            <a:avLst>
              <a:gd name="adj1" fmla="val 50000"/>
              <a:gd name="adj2" fmla="val 30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617" name="Group 449"/>
          <p:cNvGraphicFramePr>
            <a:graphicFrameLocks noGrp="1"/>
          </p:cNvGraphicFramePr>
          <p:nvPr>
            <p:ph/>
          </p:nvPr>
        </p:nvGraphicFramePr>
        <p:xfrm>
          <a:off x="0" y="1052513"/>
          <a:ext cx="8459788" cy="5545140"/>
        </p:xfrm>
        <a:graphic>
          <a:graphicData uri="http://schemas.openxmlformats.org/drawingml/2006/table">
            <a:tbl>
              <a:tblPr/>
              <a:tblGrid>
                <a:gridCol w="1979613"/>
                <a:gridCol w="1296987"/>
                <a:gridCol w="1439863"/>
                <a:gridCol w="1368425"/>
                <a:gridCol w="1265237"/>
                <a:gridCol w="1109663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Сколько нас?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3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4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5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6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noaction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Вот мы какие!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1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Рекорды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передвижения.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4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6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Самые, самые…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noaction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За моря и океаны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1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2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3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4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5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Птицы Вятского края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6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7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8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9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394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30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6394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C:\Documents and Settings\Great\Рабочий стол\Безымянный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5029200" cy="3705225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1C1C1C"/>
                </a:solidFill>
              </a:rPr>
              <a:t>Грач, следуя за плугом, способен уничтожить за день</a:t>
            </a:r>
            <a:r>
              <a:rPr lang="ru-RU" sz="4000" smtClean="0"/>
              <a:t> </a:t>
            </a:r>
          </a:p>
        </p:txBody>
      </p:sp>
      <p:sp>
        <p:nvSpPr>
          <p:cNvPr id="32772" name="AutoShape 8"/>
          <p:cNvSpPr>
            <a:spLocks noChangeArrowheads="1"/>
          </p:cNvSpPr>
          <p:nvPr/>
        </p:nvSpPr>
        <p:spPr bwMode="auto">
          <a:xfrm>
            <a:off x="250825" y="5805488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03433" name="Cloud"/>
          <p:cNvSpPr>
            <a:spLocks noChangeAspect="1" noEditPoints="1" noChangeArrowheads="1"/>
          </p:cNvSpPr>
          <p:nvPr/>
        </p:nvSpPr>
        <p:spPr bwMode="auto">
          <a:xfrm>
            <a:off x="6156325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rgbClr val="1C1C1C"/>
                </a:solidFill>
                <a:hlinkClick r:id="rId4" action="ppaction://hlinksldjump"/>
              </a:rPr>
              <a:t>400 червей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103434" name="Cloud"/>
          <p:cNvSpPr>
            <a:spLocks noChangeAspect="1" noEditPoints="1" noChangeArrowheads="1"/>
          </p:cNvSpPr>
          <p:nvPr/>
        </p:nvSpPr>
        <p:spPr bwMode="auto">
          <a:xfrm>
            <a:off x="395288" y="4292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rgbClr val="1C1C1C"/>
                </a:solidFill>
                <a:hlinkClick r:id="rId5" action="ppaction://hlinksldjump"/>
              </a:rPr>
              <a:t>600 червей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103435" name="Cloud"/>
          <p:cNvSpPr>
            <a:spLocks noChangeAspect="1" noEditPoints="1" noChangeArrowheads="1"/>
          </p:cNvSpPr>
          <p:nvPr/>
        </p:nvSpPr>
        <p:spPr bwMode="auto">
          <a:xfrm>
            <a:off x="5940425" y="16287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rgbClr val="1C1C1C"/>
                </a:solidFill>
                <a:hlinkClick r:id="rId5" action="ppaction://hlinksldjump"/>
              </a:rPr>
              <a:t>700 червей</a:t>
            </a:r>
            <a:r>
              <a:rPr lang="ru-RU" sz="2000" b="1">
                <a:hlinkClick r:id="rId5" action="ppaction://hlinksldjump"/>
              </a:rPr>
              <a:t> </a:t>
            </a:r>
            <a:endParaRPr lang="ru-RU" sz="2000" b="1"/>
          </a:p>
        </p:txBody>
      </p:sp>
      <p:sp>
        <p:nvSpPr>
          <p:cNvPr id="103436" name="Cloud"/>
          <p:cNvSpPr>
            <a:spLocks noChangeAspect="1" noEditPoints="1" noChangeArrowheads="1"/>
          </p:cNvSpPr>
          <p:nvPr/>
        </p:nvSpPr>
        <p:spPr bwMode="auto">
          <a:xfrm>
            <a:off x="395288" y="17732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rgbClr val="1C1C1C"/>
                </a:solidFill>
                <a:hlinkClick r:id="rId5" action="ppaction://hlinksldjump"/>
              </a:rPr>
              <a:t>500 червей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C:\Documents and Settings\Great\Рабочий стол\Безымянный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524500" cy="3962400"/>
          </a:xfrm>
          <a:prstGeom prst="rect">
            <a:avLst/>
          </a:prstGeom>
          <a:noFill/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1C1C1C"/>
                </a:solidFill>
              </a:rPr>
              <a:t>Какие птицы прилетают к нам позже всех и раньше всех улетают на юг?</a:t>
            </a:r>
            <a:r>
              <a:rPr lang="ru-RU" smtClean="0"/>
              <a:t> </a:t>
            </a:r>
          </a:p>
        </p:txBody>
      </p:sp>
      <p:sp>
        <p:nvSpPr>
          <p:cNvPr id="33796" name="AutoShape 8"/>
          <p:cNvSpPr>
            <a:spLocks noChangeArrowheads="1"/>
          </p:cNvSpPr>
          <p:nvPr/>
        </p:nvSpPr>
        <p:spPr bwMode="auto">
          <a:xfrm>
            <a:off x="250825" y="5589588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04457" name="Cloud"/>
          <p:cNvSpPr>
            <a:spLocks noChangeAspect="1" noEditPoints="1" noChangeArrowheads="1"/>
          </p:cNvSpPr>
          <p:nvPr/>
        </p:nvSpPr>
        <p:spPr bwMode="auto">
          <a:xfrm>
            <a:off x="5724525" y="46529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скворцы</a:t>
            </a:r>
            <a:endParaRPr lang="ru-RU">
              <a:solidFill>
                <a:srgbClr val="1C1C1C"/>
              </a:solidFill>
            </a:endParaRPr>
          </a:p>
        </p:txBody>
      </p:sp>
      <p:sp>
        <p:nvSpPr>
          <p:cNvPr id="104458" name="Cloud"/>
          <p:cNvSpPr>
            <a:spLocks noChangeAspect="1" noEditPoints="1" noChangeArrowheads="1"/>
          </p:cNvSpPr>
          <p:nvPr/>
        </p:nvSpPr>
        <p:spPr bwMode="auto">
          <a:xfrm>
            <a:off x="250825" y="39338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грачи </a:t>
            </a:r>
            <a:endParaRPr lang="ru-RU">
              <a:solidFill>
                <a:srgbClr val="1C1C1C"/>
              </a:solidFill>
            </a:endParaRPr>
          </a:p>
        </p:txBody>
      </p:sp>
      <p:sp>
        <p:nvSpPr>
          <p:cNvPr id="104459" name="Cloud"/>
          <p:cNvSpPr>
            <a:spLocks noChangeAspect="1" noEditPoints="1" noChangeArrowheads="1"/>
          </p:cNvSpPr>
          <p:nvPr/>
        </p:nvSpPr>
        <p:spPr bwMode="auto">
          <a:xfrm>
            <a:off x="6400800" y="16287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жаворонки</a:t>
            </a:r>
            <a:r>
              <a:rPr lang="ru-RU">
                <a:hlinkClick r:id="rId4" action="ppaction://hlinksldjump"/>
              </a:rPr>
              <a:t> </a:t>
            </a:r>
            <a:endParaRPr lang="ru-RU"/>
          </a:p>
        </p:txBody>
      </p:sp>
      <p:sp>
        <p:nvSpPr>
          <p:cNvPr id="104460" name="Cloud"/>
          <p:cNvSpPr>
            <a:spLocks noChangeAspect="1" noEditPoints="1" noChangeArrowheads="1"/>
          </p:cNvSpPr>
          <p:nvPr/>
        </p:nvSpPr>
        <p:spPr bwMode="auto">
          <a:xfrm>
            <a:off x="0" y="19161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5" action="ppaction://hlinksldjump"/>
              </a:rPr>
              <a:t>Ласточки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C:\Documents and Settings\Great\Рабочий стол\Безымянный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24575" cy="4133850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1C1C1C"/>
                </a:solidFill>
              </a:rPr>
              <a:t>Когда выводит своих птенцов клёст?</a:t>
            </a:r>
            <a:r>
              <a:rPr lang="ru-RU" sz="4000" smtClean="0"/>
              <a:t> </a:t>
            </a:r>
          </a:p>
        </p:txBody>
      </p:sp>
      <p:sp>
        <p:nvSpPr>
          <p:cNvPr id="34820" name="AutoShape 8"/>
          <p:cNvSpPr>
            <a:spLocks noChangeArrowheads="1"/>
          </p:cNvSpPr>
          <p:nvPr/>
        </p:nvSpPr>
        <p:spPr bwMode="auto">
          <a:xfrm>
            <a:off x="323850" y="5734050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05481" name="Cloud"/>
          <p:cNvSpPr>
            <a:spLocks noChangeAspect="1" noEditPoints="1" noChangeArrowheads="1"/>
          </p:cNvSpPr>
          <p:nvPr/>
        </p:nvSpPr>
        <p:spPr bwMode="auto">
          <a:xfrm>
            <a:off x="5580063" y="45815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>
                <a:solidFill>
                  <a:srgbClr val="1C1C1C"/>
                </a:solidFill>
                <a:hlinkClick r:id="rId4" action="ppaction://hlinksldjump"/>
              </a:rPr>
              <a:t>В мае</a:t>
            </a:r>
            <a:endParaRPr lang="ru-RU" sz="3600">
              <a:solidFill>
                <a:srgbClr val="1C1C1C"/>
              </a:solidFill>
            </a:endParaRPr>
          </a:p>
        </p:txBody>
      </p:sp>
      <p:sp>
        <p:nvSpPr>
          <p:cNvPr id="105482" name="Cloud"/>
          <p:cNvSpPr>
            <a:spLocks noChangeAspect="1" noEditPoints="1" noChangeArrowheads="1"/>
          </p:cNvSpPr>
          <p:nvPr/>
        </p:nvSpPr>
        <p:spPr bwMode="auto">
          <a:xfrm>
            <a:off x="0" y="37893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4" action="ppaction://hlinksldjump"/>
              </a:rPr>
              <a:t>В марте</a:t>
            </a:r>
            <a:endParaRPr lang="ru-RU" sz="3200">
              <a:solidFill>
                <a:srgbClr val="1C1C1C"/>
              </a:solidFill>
            </a:endParaRPr>
          </a:p>
        </p:txBody>
      </p:sp>
      <p:sp>
        <p:nvSpPr>
          <p:cNvPr id="105483" name="Cloud"/>
          <p:cNvSpPr>
            <a:spLocks noChangeAspect="1" noEditPoints="1" noChangeArrowheads="1"/>
          </p:cNvSpPr>
          <p:nvPr/>
        </p:nvSpPr>
        <p:spPr bwMode="auto">
          <a:xfrm>
            <a:off x="6011863" y="14843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4" action="ppaction://hlinksldjump"/>
              </a:rPr>
              <a:t>В апреле</a:t>
            </a:r>
            <a:endParaRPr lang="ru-RU" sz="3200">
              <a:solidFill>
                <a:srgbClr val="1C1C1C"/>
              </a:solidFill>
            </a:endParaRPr>
          </a:p>
        </p:txBody>
      </p:sp>
      <p:sp>
        <p:nvSpPr>
          <p:cNvPr id="105484" name="Cloud"/>
          <p:cNvSpPr>
            <a:spLocks noChangeAspect="1" noEditPoints="1" noChangeArrowheads="1"/>
          </p:cNvSpPr>
          <p:nvPr/>
        </p:nvSpPr>
        <p:spPr bwMode="auto">
          <a:xfrm>
            <a:off x="179388" y="16287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1C1C1C"/>
                </a:solidFill>
                <a:hlinkClick r:id="rId5" action="ppaction://hlinksldjump"/>
              </a:rPr>
              <a:t>В феврале</a:t>
            </a:r>
            <a:r>
              <a:rPr lang="ru-RU">
                <a:solidFill>
                  <a:srgbClr val="1C1C1C"/>
                </a:solidFill>
                <a:hlinkClick r:id="rId5" action="ppaction://hlinksldjump"/>
              </a:rPr>
              <a:t> </a:t>
            </a:r>
            <a:endParaRPr lang="ru-RU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C:\Documents and Settings\Great\Рабочий стол\Безымян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629025" cy="4724400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C1C1C"/>
                </a:solidFill>
              </a:rPr>
              <a:t>У какой птицы самый длинный язык?</a:t>
            </a:r>
            <a:r>
              <a:rPr lang="ru-RU" smtClean="0"/>
              <a:t> </a:t>
            </a:r>
          </a:p>
        </p:txBody>
      </p:sp>
      <p:sp>
        <p:nvSpPr>
          <p:cNvPr id="35844" name="AutoShape 8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06505" name="Cloud"/>
          <p:cNvSpPr>
            <a:spLocks noChangeAspect="1" noEditPoints="1" noChangeArrowheads="1"/>
          </p:cNvSpPr>
          <p:nvPr/>
        </p:nvSpPr>
        <p:spPr bwMode="auto">
          <a:xfrm>
            <a:off x="5435600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C1C1C"/>
                </a:solidFill>
              </a:rPr>
              <a:t>У кукушки</a:t>
            </a:r>
            <a:r>
              <a:rPr lang="ru-RU"/>
              <a:t> </a:t>
            </a:r>
          </a:p>
        </p:txBody>
      </p:sp>
      <p:sp>
        <p:nvSpPr>
          <p:cNvPr id="106506" name="Cloud"/>
          <p:cNvSpPr>
            <a:spLocks noChangeAspect="1" noEditPoints="1" noChangeArrowheads="1"/>
          </p:cNvSpPr>
          <p:nvPr/>
        </p:nvSpPr>
        <p:spPr bwMode="auto">
          <a:xfrm>
            <a:off x="827088" y="45085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</a:rPr>
              <a:t>У голубя</a:t>
            </a:r>
            <a:r>
              <a:rPr lang="ru-RU"/>
              <a:t> </a:t>
            </a:r>
          </a:p>
        </p:txBody>
      </p:sp>
      <p:sp>
        <p:nvSpPr>
          <p:cNvPr id="106507" name="Cloud"/>
          <p:cNvSpPr>
            <a:spLocks noChangeAspect="1" noEditPoints="1" noChangeArrowheads="1"/>
          </p:cNvSpPr>
          <p:nvPr/>
        </p:nvSpPr>
        <p:spPr bwMode="auto">
          <a:xfrm>
            <a:off x="5724525" y="19891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</a:rPr>
              <a:t>У вороны</a:t>
            </a:r>
            <a:r>
              <a:rPr lang="ru-RU"/>
              <a:t> </a:t>
            </a:r>
          </a:p>
        </p:txBody>
      </p:sp>
      <p:sp>
        <p:nvSpPr>
          <p:cNvPr id="106508" name="Cloud"/>
          <p:cNvSpPr>
            <a:spLocks noChangeAspect="1" noEditPoints="1" noChangeArrowheads="1"/>
          </p:cNvSpPr>
          <p:nvPr/>
        </p:nvSpPr>
        <p:spPr bwMode="auto">
          <a:xfrm>
            <a:off x="395288" y="18446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</a:rPr>
              <a:t>У дятла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C:\Documents and Settings\Great\Рабочий стол\Безымянны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276850" cy="4867275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1C1C1C"/>
                </a:solidFill>
              </a:rPr>
              <a:t>Какие птицы не высиживают птенцов?</a:t>
            </a:r>
            <a:r>
              <a:rPr lang="ru-RU" smtClean="0"/>
              <a:t> </a:t>
            </a:r>
          </a:p>
        </p:txBody>
      </p:sp>
      <p:sp>
        <p:nvSpPr>
          <p:cNvPr id="36868" name="AutoShape 7"/>
          <p:cNvSpPr>
            <a:spLocks noChangeArrowheads="1"/>
          </p:cNvSpPr>
          <p:nvPr/>
        </p:nvSpPr>
        <p:spPr bwMode="auto">
          <a:xfrm>
            <a:off x="323850" y="5734050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16744" name="Cloud"/>
          <p:cNvSpPr>
            <a:spLocks noChangeAspect="1" noEditPoints="1" noChangeArrowheads="1"/>
          </p:cNvSpPr>
          <p:nvPr/>
        </p:nvSpPr>
        <p:spPr bwMode="auto">
          <a:xfrm>
            <a:off x="5795963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  <a:hlinkClick r:id="rId4" action="ppaction://hlinksldjump"/>
              </a:rPr>
              <a:t>кукушка</a:t>
            </a:r>
            <a:endParaRPr lang="ru-RU" sz="2800">
              <a:solidFill>
                <a:srgbClr val="1C1C1C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116745" name="Cloud"/>
          <p:cNvSpPr>
            <a:spLocks noChangeAspect="1" noEditPoints="1" noChangeArrowheads="1"/>
          </p:cNvSpPr>
          <p:nvPr/>
        </p:nvSpPr>
        <p:spPr bwMode="auto">
          <a:xfrm>
            <a:off x="395288" y="40052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  <a:hlinkClick r:id="rId5" action="ppaction://hlinksldjump"/>
              </a:rPr>
              <a:t>тетерев</a:t>
            </a:r>
            <a:endParaRPr lang="ru-RU" sz="2800">
              <a:solidFill>
                <a:srgbClr val="1C1C1C"/>
              </a:solidFill>
            </a:endParaRPr>
          </a:p>
        </p:txBody>
      </p:sp>
      <p:sp>
        <p:nvSpPr>
          <p:cNvPr id="116746" name="Cloud"/>
          <p:cNvSpPr>
            <a:spLocks noChangeAspect="1" noEditPoints="1" noChangeArrowheads="1"/>
          </p:cNvSpPr>
          <p:nvPr/>
        </p:nvSpPr>
        <p:spPr bwMode="auto">
          <a:xfrm>
            <a:off x="5867400" y="14128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C1C1C"/>
                </a:solidFill>
                <a:hlinkClick r:id="rId5" action="ppaction://hlinksldjump"/>
              </a:rPr>
              <a:t>глухарь</a:t>
            </a:r>
            <a:endParaRPr lang="ru-RU" sz="2400">
              <a:solidFill>
                <a:srgbClr val="1C1C1C"/>
              </a:solidFill>
            </a:endParaRPr>
          </a:p>
        </p:txBody>
      </p:sp>
      <p:sp>
        <p:nvSpPr>
          <p:cNvPr id="116747" name="Cloud"/>
          <p:cNvSpPr>
            <a:spLocks noChangeAspect="1" noEditPoints="1" noChangeArrowheads="1"/>
          </p:cNvSpPr>
          <p:nvPr/>
        </p:nvSpPr>
        <p:spPr bwMode="auto">
          <a:xfrm>
            <a:off x="468313" y="19161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1C1C1C"/>
                </a:solidFill>
                <a:hlinkClick r:id="rId5" action="ppaction://hlinksldjump"/>
              </a:rPr>
              <a:t>грач</a:t>
            </a:r>
            <a:endParaRPr lang="ru-RU" sz="280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4" descr="sinica2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12863"/>
            <a:ext cx="42830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solidFill>
                  <a:srgbClr val="1C1C1C"/>
                </a:solidFill>
              </a:rPr>
              <a:t>Какая птица вьет гнездо в форме  рукавицы?</a:t>
            </a:r>
          </a:p>
        </p:txBody>
      </p:sp>
      <p:sp>
        <p:nvSpPr>
          <p:cNvPr id="37892" name="AutoShape 7"/>
          <p:cNvSpPr>
            <a:spLocks noChangeArrowheads="1"/>
          </p:cNvSpPr>
          <p:nvPr/>
        </p:nvSpPr>
        <p:spPr bwMode="auto">
          <a:xfrm>
            <a:off x="250825" y="5734050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17768" name="Cloud"/>
          <p:cNvSpPr>
            <a:spLocks noChangeAspect="1" noEditPoints="1" noChangeArrowheads="1"/>
          </p:cNvSpPr>
          <p:nvPr/>
        </p:nvSpPr>
        <p:spPr bwMode="auto">
          <a:xfrm>
            <a:off x="6156325" y="42926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C1C1C"/>
                </a:solidFill>
                <a:hlinkClick r:id="rId4" action="ppaction://hlinksldjump"/>
              </a:rPr>
              <a:t>Синица- московка</a:t>
            </a:r>
            <a:endParaRPr lang="ru-RU" sz="2400">
              <a:solidFill>
                <a:srgbClr val="1C1C1C"/>
              </a:solidFill>
            </a:endParaRPr>
          </a:p>
        </p:txBody>
      </p:sp>
      <p:sp>
        <p:nvSpPr>
          <p:cNvPr id="117769" name="Cloud"/>
          <p:cNvSpPr>
            <a:spLocks noChangeAspect="1" noEditPoints="1" noChangeArrowheads="1"/>
          </p:cNvSpPr>
          <p:nvPr/>
        </p:nvSpPr>
        <p:spPr bwMode="auto">
          <a:xfrm>
            <a:off x="395288" y="40767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C1C1C"/>
                </a:solidFill>
                <a:hlinkClick r:id="rId4" action="ppaction://hlinksldjump"/>
              </a:rPr>
              <a:t>Синица большая</a:t>
            </a:r>
            <a:endParaRPr lang="ru-RU" sz="2400">
              <a:solidFill>
                <a:srgbClr val="1C1C1C"/>
              </a:solidFill>
            </a:endParaRPr>
          </a:p>
        </p:txBody>
      </p:sp>
      <p:sp>
        <p:nvSpPr>
          <p:cNvPr id="117770" name="Cloud"/>
          <p:cNvSpPr>
            <a:spLocks noChangeAspect="1" noEditPoints="1" noChangeArrowheads="1"/>
          </p:cNvSpPr>
          <p:nvPr/>
        </p:nvSpPr>
        <p:spPr bwMode="auto">
          <a:xfrm>
            <a:off x="6084888" y="11255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C1C1C"/>
                </a:solidFill>
                <a:hlinkClick r:id="rId5" action="ppaction://hlinksldjump"/>
              </a:rPr>
              <a:t>Синица- ремез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117771" name="Cloud"/>
          <p:cNvSpPr>
            <a:spLocks noChangeAspect="1" noEditPoints="1" noChangeArrowheads="1"/>
          </p:cNvSpPr>
          <p:nvPr/>
        </p:nvSpPr>
        <p:spPr bwMode="auto">
          <a:xfrm>
            <a:off x="0" y="1341438"/>
            <a:ext cx="341947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1C1C1C"/>
                </a:solidFill>
                <a:hlinkClick r:id="rId4" action="ppaction://hlinksldjump"/>
              </a:rPr>
              <a:t>Синица обыкновенная</a:t>
            </a:r>
            <a:endParaRPr lang="ru-RU" sz="240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7200" smtClean="0">
                <a:solidFill>
                  <a:srgbClr val="66FF33"/>
                </a:solidFill>
              </a:rPr>
              <a:t>Спасибо за игру</a:t>
            </a:r>
          </a:p>
        </p:txBody>
      </p:sp>
      <p:sp>
        <p:nvSpPr>
          <p:cNvPr id="38915" name="AutoShape 7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  <p:pic>
        <p:nvPicPr>
          <p:cNvPr id="38916" name="Picture 11" descr="pticia-1059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2008188"/>
            <a:ext cx="4608513" cy="4197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Информация об авторе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Агапитова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Татьяна Николаевна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Учитель географии, биологии, химии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МОУООШ с.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Колянур</a:t>
            </a: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Год </a:t>
            </a:r>
            <a:r>
              <a:rPr lang="ru-RU" smtClean="0">
                <a:solidFill>
                  <a:schemeClr val="accent4">
                    <a:lumMod val="10000"/>
                  </a:schemeClr>
                </a:solidFill>
              </a:rPr>
              <a:t>создания работы 2011</a:t>
            </a: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9941" name="Picture 5" descr="C:\Documents and Settings\Great\Рабочий стол\Безымя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47" t="5537" r="7794" b="1714"/>
          <a:stretch>
            <a:fillRect/>
          </a:stretch>
        </p:blipFill>
        <p:spPr bwMode="auto">
          <a:xfrm>
            <a:off x="5004048" y="2132856"/>
            <a:ext cx="316835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481762" cy="2520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К сожалению,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ответ не верный </a:t>
            </a: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250825" y="56610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pic>
        <p:nvPicPr>
          <p:cNvPr id="6149" name="Picture 24" descr="pticia-1039"/>
          <p:cNvPicPr>
            <a:picLocks noGrp="1" noChangeAspect="1" noChangeArrowheads="1" noCrop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32138" y="3084513"/>
            <a:ext cx="3311525" cy="3311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7291388" cy="25923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Молодец! 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Ты прям как вундеркинд</a:t>
            </a:r>
          </a:p>
        </p:txBody>
      </p:sp>
      <p:pic>
        <p:nvPicPr>
          <p:cNvPr id="9221" name="Picture 5"/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323850" y="56610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pic>
        <p:nvPicPr>
          <p:cNvPr id="7173" name="Picture 16" descr="pticia-945"/>
          <p:cNvPicPr>
            <a:picLocks noGrp="1" noChangeAspect="1" noChangeArrowheads="1" noCrop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43213" y="3405188"/>
            <a:ext cx="3384550" cy="31035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Documents and Settings\Great\Рабочий стол\Безымянный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39000" cy="564832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91513" cy="1697038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b="1" smtClean="0">
                <a:solidFill>
                  <a:srgbClr val="16394A"/>
                </a:solidFill>
              </a:rPr>
              <a:t>Самые малочисленные</a:t>
            </a:r>
            <a:r>
              <a:rPr lang="ru-RU" smtClean="0">
                <a:solidFill>
                  <a:srgbClr val="16394A"/>
                </a:solidFill>
              </a:rPr>
              <a:t> </a:t>
            </a:r>
            <a:br>
              <a:rPr lang="ru-RU" smtClean="0">
                <a:solidFill>
                  <a:srgbClr val="16394A"/>
                </a:solidFill>
              </a:rPr>
            </a:br>
            <a:endParaRPr lang="ru-RU" sz="8800" smtClean="0"/>
          </a:p>
        </p:txBody>
      </p:sp>
      <p:sp>
        <p:nvSpPr>
          <p:cNvPr id="8196" name="AutoShape 10"/>
          <p:cNvSpPr>
            <a:spLocks noChangeArrowheads="1"/>
          </p:cNvSpPr>
          <p:nvPr/>
        </p:nvSpPr>
        <p:spPr bwMode="auto">
          <a:xfrm>
            <a:off x="323850" y="5516563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10251" name="Cloud"/>
          <p:cNvSpPr>
            <a:spLocks noChangeAspect="1" noEditPoints="1" noChangeArrowheads="1"/>
          </p:cNvSpPr>
          <p:nvPr/>
        </p:nvSpPr>
        <p:spPr bwMode="auto">
          <a:xfrm>
            <a:off x="468313" y="1916113"/>
            <a:ext cx="2019300" cy="13525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Волнистый попугай</a:t>
            </a:r>
            <a:endParaRPr lang="ru-RU">
              <a:solidFill>
                <a:srgbClr val="1C1C1C"/>
              </a:solidFill>
            </a:endParaRPr>
          </a:p>
        </p:txBody>
      </p:sp>
      <p:sp>
        <p:nvSpPr>
          <p:cNvPr id="10252" name="Cloud"/>
          <p:cNvSpPr>
            <a:spLocks noChangeAspect="1" noEditPoints="1" noChangeArrowheads="1"/>
          </p:cNvSpPr>
          <p:nvPr/>
        </p:nvSpPr>
        <p:spPr bwMode="auto">
          <a:xfrm>
            <a:off x="6264275" y="2420938"/>
            <a:ext cx="2879725" cy="13525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rgbClr val="16394A"/>
                </a:solidFill>
                <a:hlinkClick r:id="rId5" action="ppaction://hlinksldjump"/>
              </a:rPr>
              <a:t>Американский журавль</a:t>
            </a:r>
            <a:r>
              <a:rPr lang="ru-RU">
                <a:hlinkClick r:id="rId5" action="ppaction://hlinksldjump"/>
              </a:rPr>
              <a:t> </a:t>
            </a:r>
            <a:endParaRPr lang="ru-RU"/>
          </a:p>
        </p:txBody>
      </p:sp>
      <p:sp>
        <p:nvSpPr>
          <p:cNvPr id="10253" name="Cloud"/>
          <p:cNvSpPr>
            <a:spLocks noChangeAspect="1" noEditPoints="1" noChangeArrowheads="1"/>
          </p:cNvSpPr>
          <p:nvPr/>
        </p:nvSpPr>
        <p:spPr bwMode="auto">
          <a:xfrm>
            <a:off x="5508625" y="5013325"/>
            <a:ext cx="2019300" cy="13525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1C1C1C"/>
                </a:solidFill>
                <a:hlinkClick r:id="rId4" action="ppaction://hlinksldjump"/>
              </a:rPr>
              <a:t>Пингвин</a:t>
            </a:r>
            <a:endParaRPr lang="ru-RU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C:\Documents and Settings\Great\Рабочий стол\Безымянный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266700"/>
            <a:ext cx="7096125" cy="632460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rgbClr val="16394A"/>
                </a:solidFill>
              </a:rPr>
              <a:t>Самый многочисленный вид</a:t>
            </a:r>
            <a:r>
              <a:rPr lang="ru-RU" sz="3200" b="1" smtClean="0">
                <a:solidFill>
                  <a:srgbClr val="16394A"/>
                </a:solidFill>
              </a:rPr>
              <a:t> </a:t>
            </a:r>
            <a:br>
              <a:rPr lang="ru-RU" sz="3200" b="1" smtClean="0">
                <a:solidFill>
                  <a:srgbClr val="16394A"/>
                </a:solidFill>
              </a:rPr>
            </a:br>
            <a:endParaRPr lang="ru-RU" sz="7200" b="1" smtClean="0"/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323850" y="5516563"/>
            <a:ext cx="1223963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61454" name="Cloud"/>
          <p:cNvSpPr>
            <a:spLocks noChangeAspect="1" noEditPoints="1" noChangeArrowheads="1"/>
          </p:cNvSpPr>
          <p:nvPr/>
        </p:nvSpPr>
        <p:spPr bwMode="auto">
          <a:xfrm>
            <a:off x="6400800" y="17732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6394A"/>
              </a:solidFill>
            </a:endParaRPr>
          </a:p>
        </p:txBody>
      </p:sp>
      <p:sp>
        <p:nvSpPr>
          <p:cNvPr id="61455" name="Cloud"/>
          <p:cNvSpPr>
            <a:spLocks noChangeAspect="1" noEditPoints="1" noChangeArrowheads="1"/>
          </p:cNvSpPr>
          <p:nvPr/>
        </p:nvSpPr>
        <p:spPr bwMode="auto">
          <a:xfrm>
            <a:off x="250825" y="11969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b="1">
                <a:solidFill>
                  <a:srgbClr val="1639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качурка  Вильсона</a:t>
            </a:r>
            <a:endParaRPr lang="ru-RU" sz="2000" b="1">
              <a:solidFill>
                <a:srgbClr val="16394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6" name="Cloud"/>
          <p:cNvSpPr>
            <a:spLocks noChangeAspect="1" noEditPoints="1" noChangeArrowheads="1"/>
          </p:cNvSpPr>
          <p:nvPr/>
        </p:nvSpPr>
        <p:spPr bwMode="auto">
          <a:xfrm>
            <a:off x="0" y="33575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6394A"/>
              </a:solidFill>
            </a:endParaRPr>
          </a:p>
        </p:txBody>
      </p:sp>
      <p:sp>
        <p:nvSpPr>
          <p:cNvPr id="61457" name="Cloud"/>
          <p:cNvSpPr>
            <a:spLocks noChangeAspect="1" noEditPoints="1" noChangeArrowheads="1"/>
          </p:cNvSpPr>
          <p:nvPr/>
        </p:nvSpPr>
        <p:spPr bwMode="auto">
          <a:xfrm>
            <a:off x="6084888" y="44370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16394A"/>
              </a:solidFill>
            </a:endParaRPr>
          </a:p>
        </p:txBody>
      </p:sp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7380288" y="2492375"/>
            <a:ext cx="1036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6394A"/>
                </a:solidFill>
                <a:hlinkClick r:id="rId5" action="ppaction://hlinksldjump"/>
              </a:rPr>
              <a:t>Стриж</a:t>
            </a:r>
            <a:endParaRPr lang="ru-RU" sz="2000" b="1">
              <a:solidFill>
                <a:srgbClr val="16394A"/>
              </a:solidFill>
            </a:endParaRPr>
          </a:p>
        </p:txBody>
      </p: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6156325" y="505936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6394A"/>
                </a:solidFill>
                <a:hlinkClick r:id="rId5" action="ppaction://hlinksldjump"/>
              </a:rPr>
              <a:t>Снегирь</a:t>
            </a:r>
            <a:endParaRPr lang="ru-RU" sz="2000" b="1">
              <a:solidFill>
                <a:srgbClr val="16394A"/>
              </a:solidFill>
            </a:endParaRPr>
          </a:p>
        </p:txBody>
      </p:sp>
      <p:sp>
        <p:nvSpPr>
          <p:cNvPr id="9227" name="Rectangle 20"/>
          <p:cNvSpPr>
            <a:spLocks noChangeArrowheads="1"/>
          </p:cNvSpPr>
          <p:nvPr/>
        </p:nvSpPr>
        <p:spPr bwMode="auto">
          <a:xfrm>
            <a:off x="755650" y="3860800"/>
            <a:ext cx="113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6394A"/>
                </a:solidFill>
                <a:hlinkClick r:id="rId5" action="ppaction://hlinksldjump"/>
              </a:rPr>
              <a:t>Иволга</a:t>
            </a:r>
            <a:endParaRPr lang="ru-RU" sz="2000" b="1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Documents and Settings\Great\Рабочий стол\Безымянный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4288"/>
            <a:ext cx="9163050" cy="6886576"/>
          </a:xfrm>
          <a:prstGeom prst="rect">
            <a:avLst/>
          </a:prstGeom>
          <a:noFill/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rgbClr val="16394A"/>
                </a:solidFill>
              </a:rPr>
              <a:t>Какой возраст у самой старой птицы  среди птиц живущих на воле.</a:t>
            </a:r>
            <a:r>
              <a:rPr lang="ru-RU" sz="2800" b="1" smtClean="0">
                <a:solidFill>
                  <a:srgbClr val="16394A"/>
                </a:solidFill>
              </a:rPr>
              <a:t/>
            </a:r>
            <a:br>
              <a:rPr lang="ru-RU" sz="2800" b="1" smtClean="0">
                <a:solidFill>
                  <a:srgbClr val="16394A"/>
                </a:solidFill>
              </a:rPr>
            </a:br>
            <a:endParaRPr lang="ru-RU" sz="6600" smtClean="0">
              <a:solidFill>
                <a:srgbClr val="16394A"/>
              </a:solidFill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395288" y="5516563"/>
            <a:ext cx="1223962" cy="576262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62476" name="Cloud"/>
          <p:cNvSpPr>
            <a:spLocks noChangeAspect="1" noEditPoints="1" noChangeArrowheads="1"/>
          </p:cNvSpPr>
          <p:nvPr/>
        </p:nvSpPr>
        <p:spPr bwMode="auto">
          <a:xfrm>
            <a:off x="0" y="30686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6394A"/>
                </a:solidFill>
                <a:hlinkClick r:id="rId4" action="ppaction://hlinksldjump"/>
              </a:rPr>
              <a:t>45 лет</a:t>
            </a:r>
            <a:endParaRPr lang="ru-RU" sz="2800" b="1">
              <a:solidFill>
                <a:srgbClr val="16394A"/>
              </a:solidFill>
            </a:endParaRPr>
          </a:p>
        </p:txBody>
      </p:sp>
      <p:sp>
        <p:nvSpPr>
          <p:cNvPr id="62478" name="Cloud"/>
          <p:cNvSpPr>
            <a:spLocks noChangeAspect="1" noEditPoints="1" noChangeArrowheads="1"/>
          </p:cNvSpPr>
          <p:nvPr/>
        </p:nvSpPr>
        <p:spPr bwMode="auto">
          <a:xfrm>
            <a:off x="6588125" y="27082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6394A"/>
                </a:solidFill>
                <a:hlinkClick r:id="rId5" action="ppaction://hlinksldjump"/>
              </a:rPr>
              <a:t>67 лет</a:t>
            </a:r>
            <a:endParaRPr lang="ru-RU" sz="2800" b="1">
              <a:solidFill>
                <a:srgbClr val="16394A"/>
              </a:solidFill>
            </a:endParaRPr>
          </a:p>
        </p:txBody>
      </p:sp>
      <p:sp>
        <p:nvSpPr>
          <p:cNvPr id="62479" name="Cloud"/>
          <p:cNvSpPr>
            <a:spLocks noChangeAspect="1" noEditPoints="1" noChangeArrowheads="1"/>
          </p:cNvSpPr>
          <p:nvPr/>
        </p:nvSpPr>
        <p:spPr bwMode="auto">
          <a:xfrm>
            <a:off x="1979613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6394A"/>
                </a:solidFill>
                <a:hlinkClick r:id="rId5" action="ppaction://hlinksldjump"/>
              </a:rPr>
              <a:t>80</a:t>
            </a:r>
            <a:r>
              <a:rPr lang="ru-RU" sz="2800" b="1">
                <a:hlinkClick r:id="rId5" action="ppaction://hlinksldjump"/>
              </a:rPr>
              <a:t> </a:t>
            </a:r>
            <a:r>
              <a:rPr lang="ru-RU" sz="2800" b="1">
                <a:solidFill>
                  <a:srgbClr val="16394A"/>
                </a:solidFill>
                <a:hlinkClick r:id="rId5" action="ppaction://hlinksldjump"/>
              </a:rPr>
              <a:t>лет</a:t>
            </a:r>
            <a:endParaRPr lang="ru-RU" sz="2800" b="1">
              <a:solidFill>
                <a:srgbClr val="16394A"/>
              </a:solidFill>
            </a:endParaRPr>
          </a:p>
        </p:txBody>
      </p:sp>
      <p:sp>
        <p:nvSpPr>
          <p:cNvPr id="62480" name="Cloud"/>
          <p:cNvSpPr>
            <a:spLocks noChangeAspect="1" noEditPoints="1" noChangeArrowheads="1"/>
          </p:cNvSpPr>
          <p:nvPr/>
        </p:nvSpPr>
        <p:spPr bwMode="auto">
          <a:xfrm>
            <a:off x="5219700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5" action="ppaction://hlinksldjump"/>
              </a:rPr>
              <a:t>74 лет</a:t>
            </a:r>
            <a:endParaRPr lang="ru-RU" sz="3200" b="1">
              <a:solidFill>
                <a:srgbClr val="16394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C:\Documents and Settings\Great\Рабочий стол\Безымянный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371975" cy="4895850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16394A"/>
                </a:solidFill>
              </a:rPr>
              <a:t>Самая старая птица  среди птиц живущих в не воле.</a:t>
            </a:r>
            <a:r>
              <a:rPr lang="ru-RU" sz="2800" b="1" smtClean="0">
                <a:solidFill>
                  <a:srgbClr val="16394A"/>
                </a:solidFill>
              </a:rPr>
              <a:t/>
            </a:r>
            <a:br>
              <a:rPr lang="ru-RU" sz="2800" b="1" smtClean="0">
                <a:solidFill>
                  <a:srgbClr val="16394A"/>
                </a:solidFill>
              </a:rPr>
            </a:br>
            <a:endParaRPr lang="ru-RU" sz="2800" b="1" smtClean="0">
              <a:solidFill>
                <a:srgbClr val="16394A"/>
              </a:solidFill>
            </a:endParaRPr>
          </a:p>
        </p:txBody>
      </p:sp>
      <p:sp>
        <p:nvSpPr>
          <p:cNvPr id="11268" name="AutoShape 12"/>
          <p:cNvSpPr>
            <a:spLocks noChangeArrowheads="1"/>
          </p:cNvSpPr>
          <p:nvPr/>
        </p:nvSpPr>
        <p:spPr bwMode="auto">
          <a:xfrm>
            <a:off x="323850" y="6092825"/>
            <a:ext cx="1223963" cy="576263"/>
          </a:xfrm>
          <a:prstGeom prst="lef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sp>
        <p:nvSpPr>
          <p:cNvPr id="63501" name="Cloud"/>
          <p:cNvSpPr>
            <a:spLocks noChangeAspect="1" noEditPoints="1" noChangeArrowheads="1"/>
          </p:cNvSpPr>
          <p:nvPr/>
        </p:nvSpPr>
        <p:spPr bwMode="auto">
          <a:xfrm>
            <a:off x="395288" y="13414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4" action="ppaction://hlinksldjump"/>
              </a:rPr>
              <a:t>35 лет</a:t>
            </a:r>
            <a:endParaRPr lang="ru-RU"/>
          </a:p>
          <a:p>
            <a:pPr>
              <a:defRPr/>
            </a:pPr>
            <a:endParaRPr lang="ru-RU" sz="3200" b="1">
              <a:solidFill>
                <a:srgbClr val="16394A"/>
              </a:solidFill>
            </a:endParaRPr>
          </a:p>
        </p:txBody>
      </p:sp>
      <p:sp>
        <p:nvSpPr>
          <p:cNvPr id="63502" name="Cloud"/>
          <p:cNvSpPr>
            <a:spLocks noChangeAspect="1" noEditPoints="1" noChangeArrowheads="1"/>
          </p:cNvSpPr>
          <p:nvPr/>
        </p:nvSpPr>
        <p:spPr bwMode="auto">
          <a:xfrm>
            <a:off x="6400800" y="112553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4" action="ppaction://hlinksldjump"/>
              </a:rPr>
              <a:t>68 лет</a:t>
            </a:r>
            <a:endParaRPr lang="ru-RU" sz="3200" b="1">
              <a:solidFill>
                <a:srgbClr val="16394A"/>
              </a:solidFill>
            </a:endParaRPr>
          </a:p>
          <a:p>
            <a:pPr>
              <a:defRPr/>
            </a:pPr>
            <a:endParaRPr lang="ru-RU" sz="3200" b="1">
              <a:solidFill>
                <a:srgbClr val="16394A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63503" name="Cloud"/>
          <p:cNvSpPr>
            <a:spLocks noChangeAspect="1" noEditPoints="1" noChangeArrowheads="1"/>
          </p:cNvSpPr>
          <p:nvPr/>
        </p:nvSpPr>
        <p:spPr bwMode="auto">
          <a:xfrm>
            <a:off x="250825" y="436562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4" action="ppaction://hlinksldjump"/>
              </a:rPr>
              <a:t>49 лет</a:t>
            </a:r>
            <a:endParaRPr lang="ru-RU" sz="3200" b="1">
              <a:solidFill>
                <a:srgbClr val="16394A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63504" name="Cloud"/>
          <p:cNvSpPr>
            <a:spLocks noChangeAspect="1" noEditPoints="1" noChangeArrowheads="1"/>
          </p:cNvSpPr>
          <p:nvPr/>
        </p:nvSpPr>
        <p:spPr bwMode="auto">
          <a:xfrm>
            <a:off x="6227763" y="486886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3200" b="1">
                <a:solidFill>
                  <a:srgbClr val="16394A"/>
                </a:solidFill>
                <a:hlinkClick r:id="rId5" action="ppaction://hlinksldjump"/>
              </a:rPr>
              <a:t>82 лет</a:t>
            </a:r>
            <a:endParaRPr lang="ru-RU" sz="3200" b="1">
              <a:solidFill>
                <a:srgbClr val="16394A"/>
              </a:solidFill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0">
      <a:dk1>
        <a:srgbClr val="010199"/>
      </a:dk1>
      <a:lt1>
        <a:srgbClr val="FFFFFF"/>
      </a:lt1>
      <a:dk2>
        <a:srgbClr val="66FFFF"/>
      </a:dk2>
      <a:lt2>
        <a:srgbClr val="FFFFFF"/>
      </a:lt2>
      <a:accent1>
        <a:srgbClr val="33CCCC"/>
      </a:accent1>
      <a:accent2>
        <a:srgbClr val="00C600"/>
      </a:accent2>
      <a:accent3>
        <a:srgbClr val="B8FFFF"/>
      </a:accent3>
      <a:accent4>
        <a:srgbClr val="DADADA"/>
      </a:accent4>
      <a:accent5>
        <a:srgbClr val="ADE2E2"/>
      </a:accent5>
      <a:accent6>
        <a:srgbClr val="00B300"/>
      </a:accent6>
      <a:hlink>
        <a:srgbClr val="000099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10199"/>
        </a:dk1>
        <a:lt1>
          <a:srgbClr val="FFFFFF"/>
        </a:lt1>
        <a:dk2>
          <a:srgbClr val="66FF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8FF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10">
        <a:dk1>
          <a:srgbClr val="010199"/>
        </a:dk1>
        <a:lt1>
          <a:srgbClr val="FFFFFF"/>
        </a:lt1>
        <a:dk2>
          <a:srgbClr val="66FF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8FF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000099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848</TotalTime>
  <Words>519</Words>
  <Application>Microsoft Office PowerPoint</Application>
  <PresentationFormat>Экран (4:3)</PresentationFormat>
  <Paragraphs>254</Paragraphs>
  <Slides>37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Tahoma</vt:lpstr>
      <vt:lpstr>Arial</vt:lpstr>
      <vt:lpstr>Wingdings</vt:lpstr>
      <vt:lpstr>a_Romanus</vt:lpstr>
      <vt:lpstr>Океан</vt:lpstr>
      <vt:lpstr> </vt:lpstr>
      <vt:lpstr>Слайд 2</vt:lpstr>
      <vt:lpstr>Слайд 3</vt:lpstr>
      <vt:lpstr>Слайд 4</vt:lpstr>
      <vt:lpstr>Слайд 5</vt:lpstr>
      <vt:lpstr>Самые малочисленные  </vt:lpstr>
      <vt:lpstr>Самый многочисленный вид  </vt:lpstr>
      <vt:lpstr>Какой возраст у самой старой птицы  среди птиц живущих на воле. </vt:lpstr>
      <vt:lpstr>Самая старая птица  среди птиц живущих в не воле. </vt:lpstr>
      <vt:lpstr>Какая птица занесенная в Красную книгу России, обитает на территории национального парка «Атарская лука»?</vt:lpstr>
      <vt:lpstr>Самая крупная современная птица </vt:lpstr>
      <vt:lpstr>Самая тяжелая  из современных летающих птиц </vt:lpstr>
      <vt:lpstr>Самая маленькая птица </vt:lpstr>
      <vt:lpstr> Самый большой размах крыльев </vt:lpstr>
      <vt:lpstr>Самый неутомимый певец </vt:lpstr>
      <vt:lpstr>Птица – самый быстрый летун </vt:lpstr>
      <vt:lpstr>Птица – самый быстрый пловец </vt:lpstr>
      <vt:lpstr>Птица - самый быстрый бегун </vt:lpstr>
      <vt:lpstr>Высота полёта кондора</vt:lpstr>
      <vt:lpstr>Самое глубокое погружение </vt:lpstr>
      <vt:lpstr>Самый длинный беспосадочный перелёт </vt:lpstr>
      <vt:lpstr>Самая длинная миграция </vt:lpstr>
      <vt:lpstr>Самый долгий перелет </vt:lpstr>
      <vt:lpstr>Самая летающая птица </vt:lpstr>
      <vt:lpstr>Скорость при беге 35 км\час</vt:lpstr>
      <vt:lpstr>Самая прожорливая птица </vt:lpstr>
      <vt:lpstr>Самые длинные ноги </vt:lpstr>
      <vt:lpstr>Самые крупные глаза </vt:lpstr>
      <vt:lpstr>Вес самого крупного яйца</vt:lpstr>
      <vt:lpstr>Грач, следуя за плугом, способен уничтожить за день </vt:lpstr>
      <vt:lpstr>Какие птицы прилетают к нам позже всех и раньше всех улетают на юг? </vt:lpstr>
      <vt:lpstr>Когда выводит своих птенцов клёст? </vt:lpstr>
      <vt:lpstr>У какой птицы самый длинный язык? </vt:lpstr>
      <vt:lpstr>Какие птицы не высиживают птенцов? </vt:lpstr>
      <vt:lpstr>Какая птица вьет гнездо в форме  рукавицы?</vt:lpstr>
      <vt:lpstr>Спасибо за игру</vt:lpstr>
      <vt:lpstr>Информация об авторе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Валера</dc:creator>
  <cp:lastModifiedBy>UserPC</cp:lastModifiedBy>
  <cp:revision>30</cp:revision>
  <dcterms:created xsi:type="dcterms:W3CDTF">2007-02-01T11:47:20Z</dcterms:created>
  <dcterms:modified xsi:type="dcterms:W3CDTF">2014-11-01T11:10:13Z</dcterms:modified>
</cp:coreProperties>
</file>