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61" r:id="rId8"/>
    <p:sldId id="279" r:id="rId9"/>
    <p:sldId id="263" r:id="rId10"/>
    <p:sldId id="264" r:id="rId11"/>
    <p:sldId id="277" r:id="rId12"/>
    <p:sldId id="265" r:id="rId13"/>
    <p:sldId id="280" r:id="rId14"/>
    <p:sldId id="281" r:id="rId15"/>
    <p:sldId id="266" r:id="rId16"/>
    <p:sldId id="267" r:id="rId17"/>
    <p:sldId id="268" r:id="rId18"/>
    <p:sldId id="269" r:id="rId19"/>
    <p:sldId id="271" r:id="rId20"/>
    <p:sldId id="272" r:id="rId21"/>
    <p:sldId id="273" r:id="rId22"/>
    <p:sldId id="274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8000"/>
    <a:srgbClr val="CC0066"/>
    <a:srgbClr val="8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86224B-F829-45E2-90D1-E936CCC93340}" type="datetimeFigureOut">
              <a:rPr lang="ru-RU" smtClean="0"/>
              <a:pPr/>
              <a:t>21.07.2014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91A8724-1BE3-4D03-A9E7-AF6C686D79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2;&#1072;&#1083;&#1077;&#1085;&#1090;&#1080;&#1085;&#1072;\Desktop\zarjadka_2__0.mp3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prstTxWarp prst="textDeflate">
              <a:avLst/>
            </a:prstTxWarp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лингвистическое  ассорти»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2996952"/>
            <a:ext cx="5203304" cy="1944216"/>
          </a:xfrm>
        </p:spPr>
        <p:txBody>
          <a:bodyPr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Игра  по  русскому  языку</a:t>
            </a:r>
          </a:p>
          <a:p>
            <a:pPr algn="ctr"/>
            <a:r>
              <a:rPr lang="ru-RU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для  </a:t>
            </a:r>
            <a:r>
              <a:rPr lang="ru-RU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учащихся </a:t>
            </a:r>
            <a:endParaRPr lang="ru-RU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  <a:p>
            <a:pPr marL="541782" indent="-514350" algn="ctr">
              <a:buAutoNum type="arabicPlain" startAt="7"/>
            </a:pPr>
            <a:r>
              <a:rPr lang="ru-RU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класса.</a:t>
            </a:r>
          </a:p>
          <a:p>
            <a:pPr marL="541782" indent="-514350" algn="ctr"/>
            <a:r>
              <a:rPr lang="ru-RU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Автор: </a:t>
            </a:r>
            <a:r>
              <a:rPr lang="ru-RU" spc="50" dirty="0" smtClean="0">
                <a:ln w="11430"/>
                <a:solidFill>
                  <a:srgbClr val="00B0F0"/>
                </a:solidFill>
                <a:latin typeface="Arial Black" pitchFamily="34" charset="0"/>
              </a:rPr>
              <a:t>учитель  русского  языка  и  литературы Максимова  Валентина  Алексеевна.</a:t>
            </a:r>
          </a:p>
          <a:p>
            <a:pPr marL="541782" indent="-514350" algn="ctr"/>
            <a:r>
              <a:rPr lang="ru-RU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МКОУ СОШ №6</a:t>
            </a:r>
          </a:p>
          <a:p>
            <a:pPr marL="541782" indent="-514350" algn="ctr">
              <a:buAutoNum type="arabicPlain" startAt="7"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9458" name="Picture 2" descr="http://im5-tub-ru.yandex.net/i?id=283051374-6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221088"/>
            <a:ext cx="3264363" cy="24482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3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 Black" pitchFamily="34" charset="0"/>
              </a:rPr>
              <a:t>Расставьте  ударения 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1412776"/>
            <a:ext cx="5616624" cy="453650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Балуясь</a:t>
            </a:r>
          </a:p>
          <a:p>
            <a:pPr marL="914400" indent="-914400" algn="ctr">
              <a:buAutoNum type="arabicPeriod"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Позвонят</a:t>
            </a:r>
          </a:p>
          <a:p>
            <a:pPr marL="914400" indent="-914400" algn="ctr">
              <a:buAutoNum type="arabicPeriod"/>
            </a:pP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Километр</a:t>
            </a:r>
          </a:p>
          <a:p>
            <a:pPr marL="914400" indent="-914400" algn="ctr">
              <a:buAutoNum type="arabicPeriod"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Средства</a:t>
            </a:r>
          </a:p>
          <a:p>
            <a:pPr marL="914400" indent="-914400" algn="ctr">
              <a:buAutoNum type="arabicPeriod"/>
            </a:pP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Банты</a:t>
            </a:r>
          </a:p>
          <a:p>
            <a:pPr marL="914400" indent="-914400" algn="ctr">
              <a:buAutoNum type="arabicPeriod"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Торты</a:t>
            </a:r>
          </a:p>
          <a:p>
            <a:pPr marL="914400" indent="-914400" algn="ctr">
              <a:buAutoNum type="arabicPeriod"/>
            </a:pP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Квартал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320"/>
            <a:ext cx="6264696" cy="545893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914400" indent="-914400"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1.Бал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у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ясь</a:t>
            </a:r>
            <a:b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</a:b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2. Позвон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я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т</a:t>
            </a:r>
            <a:b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</a:b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3. Килом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е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тр</a:t>
            </a:r>
            <a:b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</a:b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4. Ср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е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дства</a:t>
            </a:r>
            <a:b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</a:b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5. Б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а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нты</a:t>
            </a:r>
            <a:b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</a:b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6. Т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о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рты</a:t>
            </a:r>
            <a:b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</a:b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7. Кварт</a:t>
            </a:r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а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л</a:t>
            </a:r>
            <a:b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</a:br>
            <a:endParaRPr lang="ru-RU" sz="4000" dirty="0"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320"/>
            <a:ext cx="7242008" cy="778416"/>
          </a:xfrm>
        </p:spPr>
        <p:txBody>
          <a:bodyPr/>
          <a:lstStyle/>
          <a:p>
            <a:pPr algn="ctr"/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 Black" pitchFamily="34" charset="0"/>
              </a:rPr>
              <a:t>Исправь ошибки 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1628800"/>
            <a:ext cx="7128792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Говорил он между прочим:</a:t>
            </a:r>
          </a:p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«Красивее, мы  так  </a:t>
            </a: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хочим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,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досуг, шофер, процент, заем,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к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вартал, портфель, </a:t>
            </a: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бюлитень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, поверх плана  выполняем, агент звонит целый день».</a:t>
            </a:r>
          </a:p>
          <a:p>
            <a:pPr algn="ctr"/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320"/>
            <a:ext cx="7242008" cy="77841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Проверь  ответы:</a:t>
            </a:r>
            <a:endParaRPr lang="ru-RU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1628800"/>
            <a:ext cx="7128792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Говорил он между прочим:</a:t>
            </a:r>
          </a:p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«Крас</a:t>
            </a:r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и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вее, мы  так  хо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т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им,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дос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у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г, шоф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ё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р, проц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е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нт, за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ё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м,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к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варт</a:t>
            </a:r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а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л, портф</a:t>
            </a:r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е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ль, бю</a:t>
            </a:r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лле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тень,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с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верх плана  выполняем, аг</a:t>
            </a:r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е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нт звон</a:t>
            </a:r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и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т целый день».</a:t>
            </a:r>
          </a:p>
          <a:p>
            <a:pPr algn="ctr"/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G:\animashky\3D\люди и работа\дети\559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916832"/>
            <a:ext cx="2736304" cy="223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de06_01_0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844824"/>
            <a:ext cx="1872208" cy="259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915816" y="908720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itchFamily="34" charset="0"/>
              </a:rPr>
              <a:t>Физкультминутка</a:t>
            </a:r>
            <a:endParaRPr lang="ru-RU" sz="3600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8" name="Picture 5" descr="G:\animashky\3D\люди и работа\дети\559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573016"/>
            <a:ext cx="2736304" cy="223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G:\animashky\3D\люди и работа\дети\559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501008"/>
            <a:ext cx="2736304" cy="223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 descr="http://www.topglobus.ru/skin/smile/s6123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4437112"/>
            <a:ext cx="1656184" cy="1913815"/>
          </a:xfrm>
          <a:prstGeom prst="rect">
            <a:avLst/>
          </a:prstGeom>
          <a:noFill/>
        </p:spPr>
      </p:pic>
      <p:pic>
        <p:nvPicPr>
          <p:cNvPr id="10" name="zarjadka_2__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539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480720" cy="8640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5 конкурс» Запиши фразеологизмы»</a:t>
            </a:r>
            <a:endParaRPr lang="ru-RU" sz="3200" dirty="0">
              <a:latin typeface="Arial Black" pitchFamily="34" charset="0"/>
            </a:endParaRPr>
          </a:p>
        </p:txBody>
      </p:sp>
      <p:pic>
        <p:nvPicPr>
          <p:cNvPr id="1026" name="Picture 2" descr="http://im0-tub-ru.yandex.net/i?id=482343451-4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52736"/>
            <a:ext cx="2952328" cy="3256244"/>
          </a:xfrm>
          <a:prstGeom prst="rect">
            <a:avLst/>
          </a:prstGeom>
          <a:noFill/>
        </p:spPr>
      </p:pic>
      <p:pic>
        <p:nvPicPr>
          <p:cNvPr id="1030" name="Picture 6" descr="http://im3-tub-ru.yandex.net/i?id=63139009-4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124744"/>
            <a:ext cx="3424221" cy="3591839"/>
          </a:xfrm>
          <a:prstGeom prst="rect">
            <a:avLst/>
          </a:prstGeom>
          <a:noFill/>
        </p:spPr>
      </p:pic>
      <p:pic>
        <p:nvPicPr>
          <p:cNvPr id="1038" name="Picture 14" descr="http://im7-tub-ru.yandex.net/i?id=213070001-4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1361" y="1052736"/>
            <a:ext cx="3582639" cy="3168352"/>
          </a:xfrm>
          <a:prstGeom prst="rect">
            <a:avLst/>
          </a:prstGeom>
          <a:noFill/>
        </p:spPr>
      </p:pic>
      <p:pic>
        <p:nvPicPr>
          <p:cNvPr id="1042" name="Picture 18" descr="http://im8-tub-ru.yandex.net/i?id=596580615-5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3861048"/>
            <a:ext cx="2996952" cy="2996952"/>
          </a:xfrm>
          <a:prstGeom prst="rect">
            <a:avLst/>
          </a:prstGeom>
          <a:noFill/>
        </p:spPr>
      </p:pic>
      <p:pic>
        <p:nvPicPr>
          <p:cNvPr id="1046" name="Picture 22" descr="http://im2-tub-ru.yandex.net/i?id=533890157-71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3243312"/>
            <a:ext cx="2376264" cy="3614688"/>
          </a:xfrm>
          <a:prstGeom prst="rect">
            <a:avLst/>
          </a:prstGeom>
          <a:noFill/>
        </p:spPr>
      </p:pic>
      <p:pic>
        <p:nvPicPr>
          <p:cNvPr id="1034" name="Picture 10" descr="http://im0-tub-ru.yandex.net/i?id=131453939-02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760" y="2564904"/>
            <a:ext cx="3369974" cy="3240360"/>
          </a:xfrm>
          <a:prstGeom prst="rect">
            <a:avLst/>
          </a:prstGeom>
          <a:noFill/>
        </p:spPr>
      </p:pic>
      <p:pic>
        <p:nvPicPr>
          <p:cNvPr id="1036" name="Picture 12" descr="http://im2-tub-ru.yandex.net/i?id=53720420-66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720" y="1484784"/>
            <a:ext cx="3528392" cy="3528392"/>
          </a:xfrm>
          <a:prstGeom prst="rect">
            <a:avLst/>
          </a:prstGeom>
          <a:noFill/>
        </p:spPr>
      </p:pic>
      <p:pic>
        <p:nvPicPr>
          <p:cNvPr id="1040" name="Picture 16" descr="http://im3-tub-ru.yandex.net/i?id=57947944-33-72&amp;n=2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80112" y="3212976"/>
            <a:ext cx="3131840" cy="2864488"/>
          </a:xfrm>
          <a:prstGeom prst="rect">
            <a:avLst/>
          </a:prstGeom>
          <a:noFill/>
        </p:spPr>
      </p:pic>
      <p:pic>
        <p:nvPicPr>
          <p:cNvPr id="1032" name="Picture 8" descr="http://im0-tub-ru.yandex.net/i?id=379217014-55-72&amp;n=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35407" y="3356992"/>
            <a:ext cx="3908593" cy="3312368"/>
          </a:xfrm>
          <a:prstGeom prst="rect">
            <a:avLst/>
          </a:prstGeom>
          <a:noFill/>
        </p:spPr>
      </p:pic>
      <p:pic>
        <p:nvPicPr>
          <p:cNvPr id="1048" name="Picture 24" descr="http://im7-tub-ru.yandex.net/i?id=70105848-17-72&amp;n=1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48064" y="980728"/>
            <a:ext cx="3600400" cy="34619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58909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800000"/>
                </a:solidFill>
                <a:latin typeface="Arial Black" pitchFamily="34" charset="0"/>
              </a:rPr>
              <a:t/>
            </a:r>
            <a:br>
              <a:rPr lang="ru-RU" sz="3100" dirty="0" smtClean="0">
                <a:solidFill>
                  <a:srgbClr val="800000"/>
                </a:solidFill>
                <a:latin typeface="Arial Black" pitchFamily="34" charset="0"/>
              </a:rPr>
            </a:br>
            <a:r>
              <a:rPr lang="ru-RU" sz="3100" dirty="0" smtClean="0">
                <a:solidFill>
                  <a:srgbClr val="C00000"/>
                </a:solidFill>
                <a:latin typeface="Arial Black" pitchFamily="34" charset="0"/>
              </a:rPr>
              <a:t>1. </a:t>
            </a: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спустя рукава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2. делить шкуру  неубитого  медведя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3. купить  кота  в  мешке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4. водить  за  нос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5. дело  в  шляпе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6. сизифов  труд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7. раздуть  слона  из  мухи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8.  зарубить  на  носу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9. совать  палки  в  колёса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10. писать, как  курица  лапой</a:t>
            </a:r>
            <a:b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100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ru-RU" sz="3100" dirty="0" smtClean="0">
                <a:solidFill>
                  <a:srgbClr val="C00000"/>
                </a:solidFill>
                <a:latin typeface="Arial Black" pitchFamily="34" charset="0"/>
              </a:rPr>
            </a:br>
            <a:endParaRPr lang="ru-RU" sz="3100" dirty="0">
              <a:solidFill>
                <a:srgbClr val="8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6 конкурс «Словарная цепочка»  </a:t>
            </a:r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Обы</a:t>
            </a:r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 (чай) </a:t>
            </a:r>
            <a:r>
              <a:rPr lang="ru-RU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ка</a:t>
            </a:r>
            <a:endParaRPr lang="ru-RU" sz="4400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>
              <a:solidFill>
                <a:srgbClr val="008000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МЕ(  )ОЛАД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ФОР(  ) НИК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ВАМ (  )АТ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ДРА (  )УРА</a:t>
            </a:r>
            <a:endParaRPr lang="ru-RU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CC3300"/>
                </a:solidFill>
                <a:latin typeface="Arial Black" pitchFamily="34" charset="0"/>
              </a:rPr>
              <a:t>ВАМ(  ) АМИДА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CC3300"/>
                </a:solidFill>
                <a:latin typeface="Arial Black" pitchFamily="34" charset="0"/>
              </a:rPr>
              <a:t>У (  ) ОВА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CC3300"/>
                </a:solidFill>
                <a:latin typeface="Arial Black" pitchFamily="34" charset="0"/>
              </a:rPr>
              <a:t>ГОР (  ) ОЛАД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CC3300"/>
                </a:solidFill>
                <a:latin typeface="Arial Black" pitchFamily="34" charset="0"/>
              </a:rPr>
              <a:t>КАБ (  ) ОШКО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320"/>
            <a:ext cx="3816424" cy="2023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628800"/>
            <a:ext cx="3657600" cy="34563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ШОК</a:t>
            </a:r>
          </a:p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УМ</a:t>
            </a:r>
          </a:p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ПИР</a:t>
            </a:r>
          </a:p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628800"/>
            <a:ext cx="3657600" cy="34563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ПИР</a:t>
            </a:r>
          </a:p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С</a:t>
            </a:r>
          </a:p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ШОК</a:t>
            </a:r>
          </a:p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ЛУК</a:t>
            </a:r>
            <a:endParaRPr lang="ru-RU" sz="4000" dirty="0"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272808" cy="6192688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/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/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КАК-ТО РАНО  ПОУТРУ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С ДРУГОМ СЕЛИ  МЫ  В  МЕТРУ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И  ПОЕХАЛИ  В  МЕТРЕ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ФИЛЬМ СМОТРЕТЬ О  КЕНГУРЕ.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/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ВОТ  СИДИМ  МЫ  С  НИМ  В  КИНЕ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БЕЗ  ПАЛЬТА  И  БЕЗ  КАШНЕ,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А  ВЕРНЕЕ,  Я  И  ТЫ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БЕЗ  КАШНЫ  И  БЕЗ  ПАЛЬТЫ.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 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ЛЮБИТ КИНЫ  ДЕТВОРА,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ЕСЛИ  В  КИНАХ  КЕНГУРА,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ХОДИТ-БРОДИТ ПО  ШОССУ,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  <a:t>НОСИТ  В  СУМКЕ  ШИМПАНЗУ.</a:t>
            </a:r>
            <a:br>
              <a:rPr lang="ru-RU" sz="27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CC0066"/>
                </a:solidFill>
                <a:latin typeface="Arial Black" pitchFamily="34" charset="0"/>
              </a:rPr>
              <a:t/>
            </a:r>
            <a:br>
              <a:rPr lang="ru-RU" sz="28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rgbClr val="CC0066"/>
                </a:solidFill>
                <a:latin typeface="Arial Black" pitchFamily="34" charset="0"/>
              </a:rPr>
              <a:t/>
            </a:r>
            <a:br>
              <a:rPr lang="ru-RU" sz="32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3200" dirty="0" smtClean="0">
                <a:solidFill>
                  <a:srgbClr val="CC0066"/>
                </a:solidFill>
                <a:latin typeface="Arial Black" pitchFamily="34" charset="0"/>
              </a:rPr>
              <a:t/>
            </a:r>
            <a:br>
              <a:rPr lang="ru-RU" sz="3200" dirty="0" smtClean="0">
                <a:solidFill>
                  <a:srgbClr val="CC0066"/>
                </a:solidFill>
                <a:latin typeface="Arial Black" pitchFamily="34" charset="0"/>
              </a:rPr>
            </a:br>
            <a:endParaRPr lang="ru-RU" sz="3200" dirty="0">
              <a:solidFill>
                <a:srgbClr val="CC0066"/>
              </a:solidFill>
              <a:latin typeface="Arial Black" pitchFamily="34" charset="0"/>
            </a:endParaRPr>
          </a:p>
        </p:txBody>
      </p:sp>
      <p:pic>
        <p:nvPicPr>
          <p:cNvPr id="3" name="Picture 28" descr="http://animashky.ru/flist/obludi/47/3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43102">
            <a:off x="7420559" y="32795"/>
            <a:ext cx="1478657" cy="1798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548681"/>
            <a:ext cx="7632848" cy="81560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ЛЮБЛЮ  ОБЫЧНЫЕ  СЛОВА.</a:t>
            </a:r>
          </a:p>
          <a:p>
            <a:endParaRPr lang="ru-RU" sz="28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  <a:cs typeface="Aharoni" pitchFamily="2" charset="-79"/>
            </a:endParaRPr>
          </a:p>
          <a:p>
            <a:r>
              <a:rPr lang="ru-RU" sz="2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КАК  НЕИЗВЕДАННЫЕ  СТРАНЫ,</a:t>
            </a:r>
          </a:p>
          <a:p>
            <a:endParaRPr lang="ru-RU" sz="2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  <a:cs typeface="Aharoni" pitchFamily="2" charset="-79"/>
            </a:endParaRPr>
          </a:p>
          <a:p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ОНИ  ПОНЯТНЫ   ЛИШЬ  СПЕРВА,</a:t>
            </a:r>
          </a:p>
          <a:p>
            <a:endParaRPr lang="ru-RU" sz="28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  <a:cs typeface="Aharoni" pitchFamily="2" charset="-79"/>
            </a:endParaRPr>
          </a:p>
          <a:p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ПОТОМ  ЗНАЧЕНЬЯ  ИХ  ТУМАННЫ.</a:t>
            </a:r>
          </a:p>
          <a:p>
            <a:endParaRPr lang="ru-RU" sz="28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  <a:cs typeface="Aharoni" pitchFamily="2" charset="-79"/>
            </a:endParaRPr>
          </a:p>
          <a:p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ИХ  ПРОТИРАЮТ,  КАК  СТЕКЛО,</a:t>
            </a:r>
          </a:p>
          <a:p>
            <a:endParaRPr lang="ru-RU" sz="28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  <a:cs typeface="Aharoni" pitchFamily="2" charset="-79"/>
            </a:endParaRPr>
          </a:p>
          <a:p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И  В  ЭТОМ  НАШЕ  РЕМЕСЛО. </a:t>
            </a:r>
            <a:endParaRPr lang="ru-RU" sz="2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  <a:cs typeface="Aharoni" pitchFamily="2" charset="-79"/>
            </a:endParaRPr>
          </a:p>
          <a:p>
            <a:pPr algn="ctr"/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107008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КЕНГУРУ  В  КАФУ  ЗАШЁЛ,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ЗАНЯЛ  ТАМ  СВОБОДНЫЙ  СТОЛ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И  СИДИТ  ЗА  ДОМИНОЙ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С  ШИМПАНЗОЙ  И  КАКАДОЙ.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/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ВДРУГ ОГРОМНЫЙ  ОБЕЗЬЯН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СТАЛ ИГРАТЬ  НА  ФОРТЕПЬЯН.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ТУТ  И  ВЗРОСЛЫЙ, СНЯВ  ПЕНСНЮ, 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ХОХОТАЛ  НА  ВСЮ  КИНЮ.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/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ИНТЕРЕСНОЕ КИНО.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ЖАЛЬ, ОКОНЧИЛОСЬ  ОНО.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В  ГАРДЕРОБ  ПОРА  БЕЖАТЬ – </a:t>
            </a:r>
            <a:b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CC0066"/>
                </a:solidFill>
                <a:latin typeface="Arial Black" pitchFamily="34" charset="0"/>
              </a:rPr>
              <a:t>БУДУТ ПОЛЬТА ВЫДАВАТЬ.</a:t>
            </a:r>
            <a:endParaRPr lang="ru-RU" sz="2800" dirty="0">
              <a:solidFill>
                <a:srgbClr val="CC0066"/>
              </a:solidFill>
              <a:latin typeface="Arial Black" pitchFamily="34" charset="0"/>
            </a:endParaRPr>
          </a:p>
        </p:txBody>
      </p:sp>
      <p:pic>
        <p:nvPicPr>
          <p:cNvPr id="4098" name="Picture 2" descr="http://www.onlinewahn.de/affe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319924"/>
            <a:ext cx="1661914" cy="182227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4-tub-ru.yandex.net/i?id=57622174-5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24398">
            <a:off x="-492259" y="1699177"/>
            <a:ext cx="3682320" cy="31524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224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7 Конкурс «Редактор».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1484784"/>
            <a:ext cx="6120680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Шёл  я, значит, в  новом  </a:t>
            </a:r>
            <a:r>
              <a:rPr lang="ru-RU" sz="24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пальте</a:t>
            </a:r>
            <a:r>
              <a:rPr lang="ru-RU" sz="2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  по  улице. В  кафе  спешил – есть  </a:t>
            </a:r>
            <a:r>
              <a:rPr lang="ru-RU" sz="24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здеся</a:t>
            </a:r>
            <a:r>
              <a:rPr lang="ru-RU" sz="2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  рядом хорошая  кафе. Люблю чёрное  кофе, особливо  с  </a:t>
            </a:r>
            <a:r>
              <a:rPr lang="ru-RU" sz="24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пироженым</a:t>
            </a:r>
            <a:r>
              <a:rPr lang="ru-RU" sz="2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.  Вот  </a:t>
            </a:r>
            <a:r>
              <a:rPr lang="ru-RU" sz="24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заходю</a:t>
            </a:r>
            <a:r>
              <a:rPr lang="ru-RU" sz="2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, ложу свои  вещи  на  окно  и  иду  к  прилавку.  Народу  набежало! Вот  уже  моя  очередь  подошла, </a:t>
            </a:r>
            <a:r>
              <a:rPr lang="ru-RU" sz="24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теперя</a:t>
            </a:r>
            <a:r>
              <a:rPr lang="ru-RU" sz="2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  я  крайний, гляжу, а  вещи –то  мои, которые  я  на  окно  </a:t>
            </a:r>
            <a:r>
              <a:rPr lang="ru-RU" sz="24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поклал</a:t>
            </a:r>
            <a:r>
              <a:rPr lang="ru-RU" sz="2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, спёрли!  </a:t>
            </a:r>
            <a:r>
              <a:rPr lang="ru-RU" sz="24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Теперя</a:t>
            </a:r>
            <a:r>
              <a:rPr lang="ru-RU" sz="24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Arial Black" pitchFamily="34" charset="0"/>
              </a:rPr>
              <a:t> ужо ничего  не  хочу.  </a:t>
            </a:r>
            <a:endParaRPr lang="ru-RU" sz="2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962992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Шёл  я, </a:t>
            </a:r>
            <a:r>
              <a:rPr lang="ru-RU" sz="3200" strike="sngStrik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значит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, в  новом 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пальт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о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по  улице. В  кафе  спешил – есть  </a:t>
            </a:r>
            <a:r>
              <a:rPr lang="ru-RU" sz="3200" strike="sngStrik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здес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ь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 рядом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хорош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ее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 кафе. Люблю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чёрн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ый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 кофе,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особ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енно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 с 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пиро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жн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ым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.  Вот 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захо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жу, кладу</a:t>
            </a:r>
            <a:r>
              <a:rPr lang="ru-RU" sz="3200" strike="sngStrik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свои  вещи  на  окно  и  иду  к  прилавку. 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Людей  много собралось</a:t>
            </a:r>
            <a:r>
              <a:rPr lang="ru-RU" sz="3200" strike="sngStrik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!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Вот  </a:t>
            </a:r>
            <a:r>
              <a:rPr lang="ru-RU" sz="3200" strike="sngStrik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уже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 моя  очередь  подошла,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тепер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ь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 я  крайний,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смотрю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, а  вещи –то  мои, которые  я  на  окно 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положил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,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украли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! 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Тепер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ь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уж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е</a:t>
            </a:r>
            <a: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ничего  не  хочу.  </a:t>
            </a:r>
            <a:br>
              <a:rPr lang="ru-RU" sz="3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</a:br>
            <a:endParaRPr lang="ru-RU" sz="3200" u="sng" dirty="0">
              <a:solidFill>
                <a:schemeClr val="accent3">
                  <a:lumMod val="50000"/>
                </a:schemeClr>
              </a:solidFill>
              <a:effectLst/>
              <a:latin typeface="Arial Black" pitchFamily="34" charset="0"/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7668344" y="5013176"/>
            <a:ext cx="1219200" cy="1066800"/>
            <a:chOff x="2256" y="240"/>
            <a:chExt cx="1296" cy="1028"/>
          </a:xfrm>
        </p:grpSpPr>
        <p:pic>
          <p:nvPicPr>
            <p:cNvPr id="4" name="Picture 40" descr="ag00428_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56" y="240"/>
              <a:ext cx="1296" cy="1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1" descr="ag00218_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44" y="786"/>
              <a:ext cx="673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470336">
            <a:off x="4998805" y="1914378"/>
            <a:ext cx="3800403" cy="917535"/>
          </a:xfrm>
        </p:spPr>
        <p:txBody>
          <a:bodyPr/>
          <a:lstStyle/>
          <a:p>
            <a:pPr algn="ctr"/>
            <a:r>
              <a:rPr lang="ru-RU" sz="48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latin typeface="Arial Black" pitchFamily="34" charset="0"/>
              </a:rPr>
              <a:t>Спасибо!</a:t>
            </a:r>
            <a:r>
              <a:rPr lang="ru-RU" sz="32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59632" y="1772816"/>
            <a:ext cx="3528392" cy="2448272"/>
          </a:xfrm>
          <a:prstGeom prst="roundRect">
            <a:avLst>
              <a:gd name="adj" fmla="val 17112"/>
            </a:avLst>
          </a:prstGeo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5576" y="4365104"/>
            <a:ext cx="4502224" cy="119749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8000"/>
                </a:solidFill>
                <a:latin typeface="Arial Black" pitchFamily="34" charset="0"/>
              </a:rPr>
              <a:t>Говорите правильно 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8000"/>
                </a:solidFill>
                <a:latin typeface="Arial Black" pitchFamily="34" charset="0"/>
              </a:rPr>
              <a:t> по – </a:t>
            </a:r>
            <a:r>
              <a:rPr lang="ru-RU" sz="2400" dirty="0" err="1" smtClean="0">
                <a:solidFill>
                  <a:srgbClr val="008000"/>
                </a:solidFill>
                <a:latin typeface="Arial Black" pitchFamily="34" charset="0"/>
              </a:rPr>
              <a:t>русски</a:t>
            </a:r>
            <a:r>
              <a:rPr lang="ru-RU" sz="2400" dirty="0" smtClean="0">
                <a:solidFill>
                  <a:srgbClr val="008000"/>
                </a:solidFill>
                <a:latin typeface="Arial Black" pitchFamily="34" charset="0"/>
              </a:rPr>
              <a:t> !</a:t>
            </a:r>
            <a:endParaRPr lang="ru-RU" sz="2400" dirty="0">
              <a:solidFill>
                <a:srgbClr val="008000"/>
              </a:solidFill>
              <a:latin typeface="Arial Black" pitchFamily="34" charset="0"/>
            </a:endParaRPr>
          </a:p>
        </p:txBody>
      </p:sp>
      <p:pic>
        <p:nvPicPr>
          <p:cNvPr id="5" name="Picture 23" descr="http://animashky.ru/flist/obludi/47/1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72816"/>
            <a:ext cx="259228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-ru.yandex.net/i?id=14440616-67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67344">
            <a:off x="5763263" y="3026816"/>
            <a:ext cx="2222023" cy="206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692696"/>
            <a:ext cx="4320480" cy="41764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C3300"/>
                </a:solidFill>
                <a:cs typeface="Aharoni" pitchFamily="2" charset="-79"/>
              </a:rPr>
              <a:t>ВОТ  НАЧИНАЕТСЯ  ИГРА,</a:t>
            </a:r>
          </a:p>
          <a:p>
            <a:pPr algn="ctr"/>
            <a:r>
              <a:rPr lang="ru-RU" sz="4400" b="1" dirty="0" smtClean="0">
                <a:solidFill>
                  <a:srgbClr val="CC3300"/>
                </a:solidFill>
                <a:cs typeface="Aharoni" pitchFamily="2" charset="-79"/>
              </a:rPr>
              <a:t>ЖЕЛАЕМ  ВСЕМ  </a:t>
            </a: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cs typeface="Aharoni" pitchFamily="2" charset="-79"/>
              </a:rPr>
              <a:t>НИ  ПУХА,  НИ  ПЕРА!</a:t>
            </a:r>
            <a:endParaRPr lang="ru-RU" sz="4400" b="1" dirty="0">
              <a:solidFill>
                <a:schemeClr val="accent5">
                  <a:lumMod val="75000"/>
                </a:schemeClr>
              </a:solidFill>
              <a:cs typeface="Aharoni" pitchFamily="2" charset="-79"/>
            </a:endParaRPr>
          </a:p>
        </p:txBody>
      </p:sp>
      <p:pic>
        <p:nvPicPr>
          <p:cNvPr id="17410" name="Picture 2" descr="http://im5-tub-ru.yandex.net/i?id=266379995-7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2976331" cy="24482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320"/>
            <a:ext cx="7314016" cy="9224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C3300"/>
                </a:solidFill>
              </a:rPr>
              <a:t>  </a:t>
            </a:r>
            <a:r>
              <a:rPr lang="ru-RU" sz="6000" b="1" dirty="0" smtClean="0">
                <a:solidFill>
                  <a:srgbClr val="CC3300"/>
                </a:solidFill>
                <a:effectLst/>
                <a:cs typeface="Aharoni" pitchFamily="2" charset="-79"/>
              </a:rPr>
              <a:t>1</a:t>
            </a:r>
            <a:r>
              <a:rPr lang="ru-RU" sz="4400" b="1" dirty="0" smtClean="0">
                <a:solidFill>
                  <a:srgbClr val="CC3300"/>
                </a:solidFill>
                <a:effectLst/>
                <a:cs typeface="Aharoni" pitchFamily="2" charset="-79"/>
              </a:rPr>
              <a:t>  </a:t>
            </a:r>
            <a:r>
              <a:rPr lang="ru-RU" sz="3600" b="1" dirty="0" smtClean="0">
                <a:solidFill>
                  <a:srgbClr val="CC3300"/>
                </a:solidFill>
                <a:effectLst/>
                <a:latin typeface="Arial Black" pitchFamily="34" charset="0"/>
                <a:cs typeface="Aharoni" pitchFamily="2" charset="-79"/>
              </a:rPr>
              <a:t>Конкурс «Узнай слово</a:t>
            </a:r>
            <a:r>
              <a:rPr lang="ru-RU" sz="4400" b="1" dirty="0" smtClean="0">
                <a:solidFill>
                  <a:srgbClr val="CC3300"/>
                </a:solidFill>
                <a:effectLst/>
                <a:cs typeface="Aharoni" pitchFamily="2" charset="-79"/>
              </a:rPr>
              <a:t>»</a:t>
            </a:r>
            <a:endParaRPr lang="ru-RU" dirty="0">
              <a:solidFill>
                <a:srgbClr val="CC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31640" y="1268760"/>
            <a:ext cx="3761568" cy="49186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 smtClean="0">
                <a:latin typeface="Arial Black" pitchFamily="34" charset="0"/>
              </a:rPr>
              <a:t>  Что случилось </a:t>
            </a:r>
          </a:p>
          <a:p>
            <a:pPr>
              <a:lnSpc>
                <a:spcPct val="120000"/>
              </a:lnSpc>
              <a:buNone/>
            </a:pPr>
            <a:r>
              <a:rPr lang="ru-RU" b="1" dirty="0" smtClean="0">
                <a:latin typeface="Arial Black" pitchFamily="34" charset="0"/>
              </a:rPr>
              <a:t>   31 февраля?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 smtClean="0">
                <a:latin typeface="Arial Black" pitchFamily="34" charset="0"/>
              </a:rPr>
              <a:t>Чем кончаются день и ночь ?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 smtClean="0">
                <a:latin typeface="Arial Black" pitchFamily="34" charset="0"/>
              </a:rPr>
              <a:t>Домашний Дед Мороз ?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 smtClean="0">
                <a:latin typeface="Arial Black" pitchFamily="34" charset="0"/>
              </a:rPr>
              <a:t>Какие часы показывают правильное  время 2 раза в сутки ?</a:t>
            </a:r>
          </a:p>
          <a:p>
            <a:pPr>
              <a:buFont typeface="Wingdings" pitchFamily="2" charset="2"/>
              <a:buChar char="§"/>
            </a:pPr>
            <a:endParaRPr lang="ru-RU" b="1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b="1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b="1" dirty="0" smtClean="0">
              <a:latin typeface="Arial Black" pitchFamily="34" charset="0"/>
            </a:endParaRPr>
          </a:p>
          <a:p>
            <a:pPr>
              <a:buNone/>
            </a:pPr>
            <a:endParaRPr lang="ru-RU" b="1" dirty="0"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032" y="1268760"/>
            <a:ext cx="4073656" cy="491868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</a:rPr>
              <a:t>Какой жук носит название  месяца, в  котором он  родился?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</a:rPr>
              <a:t>Подземная железная  дорога?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</a:rPr>
              <a:t>Какое  топливо  бывает на  болоте?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</a:rPr>
              <a:t>У какого слона</a:t>
            </a:r>
          </a:p>
          <a:p>
            <a:pPr>
              <a:lnSpc>
                <a:spcPct val="120000"/>
              </a:lnSpc>
              <a:buNone/>
            </a:pP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</a:rPr>
              <a:t>    нет  хобота ?</a:t>
            </a:r>
          </a:p>
          <a:p>
            <a:pPr>
              <a:lnSpc>
                <a:spcPct val="120000"/>
              </a:lnSpc>
              <a:buNone/>
            </a:pPr>
            <a:r>
              <a:rPr lang="ru-RU" b="1" dirty="0" smtClean="0">
                <a:solidFill>
                  <a:srgbClr val="800000"/>
                </a:solidFill>
                <a:latin typeface="Arial Black" pitchFamily="34" charset="0"/>
              </a:rPr>
              <a:t> </a:t>
            </a:r>
            <a:endParaRPr lang="ru-RU" b="1" dirty="0">
              <a:solidFill>
                <a:srgbClr val="8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11384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C3300"/>
                </a:solidFill>
                <a:latin typeface="Arial Black" pitchFamily="34" charset="0"/>
              </a:rPr>
              <a:t> </a:t>
            </a:r>
            <a:r>
              <a:rPr lang="ru-RU" sz="3600" b="1" dirty="0" smtClean="0">
                <a:solidFill>
                  <a:srgbClr val="CC3300"/>
                </a:solidFill>
                <a:latin typeface="Arial Black" pitchFamily="34" charset="0"/>
              </a:rPr>
              <a:t>2 конкурс «Собери человечка»</a:t>
            </a:r>
            <a:endParaRPr lang="ru-RU" sz="3600" b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Выя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Очи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Чело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Рамена 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Уста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Десница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Длань 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Ланиты </a:t>
            </a:r>
          </a:p>
          <a:p>
            <a:endParaRPr lang="ru-RU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6" name="Улыбающееся лицо 5"/>
          <p:cNvSpPr/>
          <p:nvPr/>
        </p:nvSpPr>
        <p:spPr>
          <a:xfrm>
            <a:off x="3131840" y="1772816"/>
            <a:ext cx="914400" cy="914400"/>
          </a:xfrm>
          <a:prstGeom prst="smileyFac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4"/>
          </p:cNvCxnSpPr>
          <p:nvPr/>
        </p:nvCxnSpPr>
        <p:spPr>
          <a:xfrm flipH="1">
            <a:off x="3563888" y="2687216"/>
            <a:ext cx="25152" cy="237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4"/>
          </p:cNvCxnSpPr>
          <p:nvPr/>
        </p:nvCxnSpPr>
        <p:spPr>
          <a:xfrm>
            <a:off x="3589040" y="2687216"/>
            <a:ext cx="46856" cy="237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203848" y="2924944"/>
            <a:ext cx="2880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635896" y="2924944"/>
            <a:ext cx="36004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2555776" y="2996952"/>
            <a:ext cx="64807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067944" y="3068960"/>
            <a:ext cx="64807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275856" y="2996952"/>
            <a:ext cx="72008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851920" y="2996952"/>
            <a:ext cx="72008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2771800" y="4221088"/>
            <a:ext cx="504056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923928" y="4149080"/>
            <a:ext cx="28803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211960" y="530120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2555776" y="53732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644008" y="393305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2411760" y="3789040"/>
            <a:ext cx="21602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3275856" y="2276872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 flipV="1">
            <a:off x="3779912" y="2276871"/>
            <a:ext cx="72008" cy="14401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3563888" y="220486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320"/>
            <a:ext cx="7746064" cy="11384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C3300"/>
                </a:solidFill>
                <a:latin typeface="Arial Black" pitchFamily="34" charset="0"/>
              </a:rPr>
              <a:t> </a:t>
            </a:r>
            <a:r>
              <a:rPr lang="ru-RU" sz="3600" b="1" dirty="0" smtClean="0">
                <a:solidFill>
                  <a:srgbClr val="CC3300"/>
                </a:solidFill>
                <a:latin typeface="Arial Black" pitchFamily="34" charset="0"/>
              </a:rPr>
              <a:t> </a:t>
            </a:r>
            <a:r>
              <a:rPr lang="ru-RU" sz="3600" dirty="0" smtClean="0">
                <a:solidFill>
                  <a:srgbClr val="CC3300"/>
                </a:solidFill>
                <a:effectLst/>
                <a:latin typeface="Arial Black" pitchFamily="34" charset="0"/>
              </a:rPr>
              <a:t>Проверь  ответы :</a:t>
            </a:r>
            <a:endParaRPr lang="ru-RU" sz="3600" b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Выя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Очи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Чело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Рамена 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Уста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Десница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Длань </a:t>
            </a:r>
          </a:p>
          <a:p>
            <a:r>
              <a:rPr lang="ru-RU" dirty="0" smtClean="0">
                <a:solidFill>
                  <a:srgbClr val="008000"/>
                </a:solidFill>
                <a:latin typeface="Arial Black" pitchFamily="34" charset="0"/>
              </a:rPr>
              <a:t>Ланиты </a:t>
            </a:r>
          </a:p>
          <a:p>
            <a:endParaRPr lang="ru-RU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6" name="Улыбающееся лицо 5"/>
          <p:cNvSpPr/>
          <p:nvPr/>
        </p:nvSpPr>
        <p:spPr>
          <a:xfrm>
            <a:off x="3131840" y="1772816"/>
            <a:ext cx="914400" cy="914400"/>
          </a:xfrm>
          <a:prstGeom prst="smileyFac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4"/>
          </p:cNvCxnSpPr>
          <p:nvPr/>
        </p:nvCxnSpPr>
        <p:spPr>
          <a:xfrm flipH="1">
            <a:off x="3563888" y="2687216"/>
            <a:ext cx="25152" cy="237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4"/>
          </p:cNvCxnSpPr>
          <p:nvPr/>
        </p:nvCxnSpPr>
        <p:spPr>
          <a:xfrm>
            <a:off x="3589040" y="2687216"/>
            <a:ext cx="46856" cy="237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203848" y="2924944"/>
            <a:ext cx="2880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635896" y="2924944"/>
            <a:ext cx="36004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2555776" y="2996952"/>
            <a:ext cx="64807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067944" y="3068960"/>
            <a:ext cx="64807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275856" y="2996952"/>
            <a:ext cx="72008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851920" y="2996952"/>
            <a:ext cx="72008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2771800" y="4221088"/>
            <a:ext cx="504056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923928" y="4149080"/>
            <a:ext cx="28803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211960" y="530120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2555776" y="53732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644008" y="393305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2411760" y="3789040"/>
            <a:ext cx="21602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3275856" y="2276872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 flipV="1">
            <a:off x="3779912" y="2276871"/>
            <a:ext cx="72008" cy="14401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3563888" y="220486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 flipV="1">
            <a:off x="3779912" y="2132856"/>
            <a:ext cx="172819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3635896" y="1772816"/>
            <a:ext cx="187220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 flipV="1">
            <a:off x="3563888" y="1916832"/>
            <a:ext cx="194421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 flipV="1">
            <a:off x="3923928" y="2996952"/>
            <a:ext cx="158417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 flipV="1">
            <a:off x="3635896" y="2492896"/>
            <a:ext cx="187220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 flipV="1">
            <a:off x="2915816" y="3429000"/>
            <a:ext cx="259228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 flipV="1">
            <a:off x="2483768" y="3861048"/>
            <a:ext cx="302433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46" idx="5"/>
          </p:cNvCxnSpPr>
          <p:nvPr/>
        </p:nvCxnSpPr>
        <p:spPr>
          <a:xfrm flipH="1" flipV="1">
            <a:off x="3337319" y="2399797"/>
            <a:ext cx="2170785" cy="2901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CC3300"/>
                </a:solidFill>
                <a:latin typeface="Arial Black" pitchFamily="34" charset="0"/>
              </a:rPr>
              <a:t>3 конкурс «Строители слов»</a:t>
            </a:r>
            <a:endParaRPr lang="ru-RU" sz="3600" b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Ров+поза=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вид транспорта</a:t>
            </a:r>
          </a:p>
          <a:p>
            <a:pPr>
              <a:buNone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Тоска+пар+шов=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молочный  продукт</a:t>
            </a:r>
          </a:p>
          <a:p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Охра+под=вид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 водного транспорта</a:t>
            </a:r>
          </a:p>
          <a:p>
            <a:pPr>
              <a:buNone/>
            </a:pPr>
            <a:endParaRPr lang="ru-RU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сила+пень=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 фрукт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5-tub-ru.yandex.net/i?id=88492843-1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620688"/>
            <a:ext cx="3072342" cy="2304256"/>
          </a:xfrm>
          <a:prstGeom prst="rect">
            <a:avLst/>
          </a:prstGeom>
          <a:noFill/>
        </p:spPr>
      </p:pic>
      <p:pic>
        <p:nvPicPr>
          <p:cNvPr id="1028" name="Picture 4" descr="http://im7-tub-ru.yandex.net/i?id=512254591-6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692696"/>
            <a:ext cx="2693099" cy="2160240"/>
          </a:xfrm>
          <a:prstGeom prst="rect">
            <a:avLst/>
          </a:prstGeom>
          <a:noFill/>
        </p:spPr>
      </p:pic>
      <p:pic>
        <p:nvPicPr>
          <p:cNvPr id="1030" name="Picture 6" descr="http://im6-tub-ru.yandex.net/i?id=457668423-6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2924944"/>
            <a:ext cx="1930896" cy="2586021"/>
          </a:xfrm>
          <a:prstGeom prst="rect">
            <a:avLst/>
          </a:prstGeom>
          <a:noFill/>
        </p:spPr>
      </p:pic>
      <p:pic>
        <p:nvPicPr>
          <p:cNvPr id="1032" name="Picture 8" descr="http://im7-tub-ru.yandex.net/i?id=377157400-08-72&amp;n=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3212976"/>
            <a:ext cx="2851517" cy="21602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C3300"/>
                </a:solidFill>
                <a:latin typeface="Arial Black" pitchFamily="34" charset="0"/>
              </a:rPr>
              <a:t>4 </a:t>
            </a:r>
            <a:r>
              <a:rPr lang="ru-RU" sz="2800" dirty="0" smtClean="0">
                <a:solidFill>
                  <a:srgbClr val="CC3300"/>
                </a:solidFill>
                <a:latin typeface="Arial Black" pitchFamily="34" charset="0"/>
              </a:rPr>
              <a:t>КОНКУРС</a:t>
            </a:r>
            <a:r>
              <a:rPr lang="ru-RU" sz="3200" dirty="0" smtClean="0">
                <a:solidFill>
                  <a:srgbClr val="CC3300"/>
                </a:solidFill>
                <a:latin typeface="Arial Black" pitchFamily="34" charset="0"/>
              </a:rPr>
              <a:t> «Говори правильно»</a:t>
            </a:r>
            <a:endParaRPr lang="ru-RU" sz="3200" dirty="0">
              <a:solidFill>
                <a:srgbClr val="CC3300"/>
              </a:solidFill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1772816"/>
            <a:ext cx="56886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36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41801" y="1628800"/>
            <a:ext cx="6790639" cy="36625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Правило первое :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C33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Не зная орфоэпии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C33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Во  всём  великолепии,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C33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Не  ощутишь её  волшебных чар.</a:t>
            </a:r>
          </a:p>
          <a:p>
            <a:pPr algn="ctr"/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C3300"/>
              </a:soli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Правило  второе: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Нельзя  одним ударом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Не  то,  что  нужно,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Ставить  под  удар.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583</TotalTime>
  <Words>538</Words>
  <Application>Microsoft Office PowerPoint</Application>
  <PresentationFormat>Экран (4:3)</PresentationFormat>
  <Paragraphs>120</Paragraphs>
  <Slides>23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«лингвистическое  ассорти»</vt:lpstr>
      <vt:lpstr>Слайд 2</vt:lpstr>
      <vt:lpstr>Слайд 3</vt:lpstr>
      <vt:lpstr>  1  Конкурс «Узнай слово»</vt:lpstr>
      <vt:lpstr> 2 конкурс «Собери человечка»</vt:lpstr>
      <vt:lpstr>  Проверь  ответы :</vt:lpstr>
      <vt:lpstr>3 конкурс «Строители слов»</vt:lpstr>
      <vt:lpstr>Слайд 8</vt:lpstr>
      <vt:lpstr>4 КОНКУРС «Говори правильно»</vt:lpstr>
      <vt:lpstr>Расставьте  ударения :</vt:lpstr>
      <vt:lpstr>1.Балуясь 2. Позвонят 3. Километр 4. Средства 5. Банты 6. Торты 7. Квартал </vt:lpstr>
      <vt:lpstr>Исправь ошибки :</vt:lpstr>
      <vt:lpstr>Проверь  ответы:</vt:lpstr>
      <vt:lpstr>Слайд 14</vt:lpstr>
      <vt:lpstr>5 конкурс» Запиши фразеологизмы»</vt:lpstr>
      <vt:lpstr> 1. спустя рукава 2. делить шкуру  неубитого  медведя 3. купить  кота  в  мешке 4. водить  за  нос 5. дело  в  шляпе 6. сизифов  труд 7. раздуть  слона  из  мухи 8.  зарубить  на  носу 9. совать  палки  в  колёса 10. писать, как  курица  лапой  </vt:lpstr>
      <vt:lpstr>6 конкурс «Словарная цепочка»   Обы (чай) ка</vt:lpstr>
      <vt:lpstr>Слайд 18</vt:lpstr>
      <vt:lpstr>  КАК-ТО РАНО  ПОУТРУ С ДРУГОМ СЕЛИ  МЫ  В  МЕТРУ И  ПОЕХАЛИ  В  МЕТРЕ ФИЛЬМ СМОТРЕТЬ О  КЕНГУРЕ.  ВОТ  СИДИМ  МЫ  С  НИМ  В  КИНЕ БЕЗ  ПАЛЬТА  И  БЕЗ  КАШНЕ, А  ВЕРНЕЕ,  Я  И  ТЫ БЕЗ  КАШНЫ  И  БЕЗ  ПАЛЬТЫ.   ЛЮБИТ КИНЫ  ДЕТВОРА, ЕСЛИ  В  КИНАХ  КЕНГУРА, ХОДИТ-БРОДИТ ПО  ШОССУ, НОСИТ  В  СУМКЕ  ШИМПАНЗУ.    </vt:lpstr>
      <vt:lpstr> КЕНГУРУ  В  КАФУ  ЗАШЁЛ, ЗАНЯЛ  ТАМ  СВОБОДНЫЙ  СТОЛ И  СИДИТ  ЗА  ДОМИНОЙ С  ШИМПАНЗОЙ  И  КАКАДОЙ.  ВДРУГ ОГРОМНЫЙ  ОБЕЗЬЯН СТАЛ ИГРАТЬ  НА  ФОРТЕПЬЯН. ТУТ  И  ВЗРОСЛЫЙ, СНЯВ  ПЕНСНЮ,  ХОХОТАЛ  НА  ВСЮ  КИНЮ.  ИНТЕРЕСНОЕ КИНО. ЖАЛЬ, ОКОНЧИЛОСЬ  ОНО. В  ГАРДЕРОБ  ПОРА  БЕЖАТЬ –  БУДУТ ПОЛЬТА ВЫДАВАТЬ.</vt:lpstr>
      <vt:lpstr>7 Конкурс «Редактор».</vt:lpstr>
      <vt:lpstr>Шёл  я, значит, в  новом  пальто по  улице. В  кафе  спешил – есть   здесь  рядом хорошее  кафе. Люблю чёрный  кофе, особенно  с  пирожным.  Вот  захожу, кладу свои  вещи  на  окно  и  иду  к  прилавку.  Людей  много собралось! Вот  уже  моя  очередь  подошла, теперь  я  крайний, смотрю, а  вещи –то  мои, которые  я  на  окно  положил, украли!  Теперь уже ничего  не  хочу.   </vt:lpstr>
      <vt:lpstr>Спасибо!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«лингвистическое  ассорти»</dc:title>
  <dc:creator>Валентина</dc:creator>
  <cp:lastModifiedBy>Валентина</cp:lastModifiedBy>
  <cp:revision>62</cp:revision>
  <dcterms:created xsi:type="dcterms:W3CDTF">2013-01-21T11:12:22Z</dcterms:created>
  <dcterms:modified xsi:type="dcterms:W3CDTF">2014-07-21T12:03:00Z</dcterms:modified>
</cp:coreProperties>
</file>