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86" r:id="rId4"/>
    <p:sldId id="276" r:id="rId5"/>
    <p:sldId id="287" r:id="rId6"/>
    <p:sldId id="277" r:id="rId7"/>
    <p:sldId id="288" r:id="rId8"/>
    <p:sldId id="258" r:id="rId9"/>
    <p:sldId id="267" r:id="rId10"/>
    <p:sldId id="263" r:id="rId11"/>
    <p:sldId id="291" r:id="rId12"/>
    <p:sldId id="292" r:id="rId13"/>
    <p:sldId id="290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  <a:srgbClr val="000066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A0B79-F764-4E13-B2C8-2AC9CE3078EB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6B963-8396-4A12-99D9-59451C1D6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0829A7-D61F-4523-BFF0-7E8F3B7F4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0192-0CE3-4E19-8117-5B61AA969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2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F4AA-52A5-4B8F-AAED-DCECCADD0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3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8BED3-CB30-4272-B4DF-5E95140D5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33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92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92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CDB40C-49C4-4F87-A7F7-D8B6253A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77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27B29-5BF4-4B26-8161-0FB81566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54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01688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0354C-DC6E-4478-AC7C-D0D90A71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35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7BF3-2AB2-4AC6-81E8-A97D17BEE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71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9329-376C-4E37-A5BF-EB06A05E5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8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C2F1-B4DD-408F-83A3-C5A9B0C12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34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EEFE1-6A44-4C3C-AB81-F1967A7BD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1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620F-4506-43AA-B000-837C97438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2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5366-FA52-4C45-80C2-1EEEFBCD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14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2C179-4B9E-4BD0-AC89-542C497BC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07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786D-A7FB-4163-A610-C0C555AC9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49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7E0B38-60B0-4F6C-BDDC-E9805DE58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913" y="-1547813"/>
            <a:ext cx="7845425" cy="4865688"/>
          </a:xfrm>
        </p:spPr>
        <p:txBody>
          <a:bodyPr/>
          <a:lstStyle/>
          <a:p>
            <a:r>
              <a:rPr lang="ru-RU" b="1" i="1">
                <a:solidFill>
                  <a:srgbClr val="000066"/>
                </a:solidFill>
                <a:latin typeface="Algerian" pitchFamily="82" charset="0"/>
              </a:rPr>
              <a:t>1 Сентября – День знаний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025" y="1647825"/>
            <a:ext cx="4151313" cy="2608263"/>
          </a:xfrm>
        </p:spPr>
        <p:txBody>
          <a:bodyPr/>
          <a:lstStyle/>
          <a:p>
            <a:r>
              <a:rPr lang="ru-RU" b="1" i="1">
                <a:solidFill>
                  <a:srgbClr val="A50021"/>
                </a:solidFill>
              </a:rPr>
              <a:t> </a:t>
            </a:r>
            <a:r>
              <a:rPr lang="ru-RU" b="1" i="1">
                <a:solidFill>
                  <a:schemeClr val="folHlink"/>
                </a:solidFill>
              </a:rPr>
              <a:t>20-летие Конституции </a:t>
            </a:r>
          </a:p>
          <a:p>
            <a:r>
              <a:rPr lang="ru-RU" b="1" i="1">
                <a:solidFill>
                  <a:schemeClr val="folHlink"/>
                </a:solidFill>
              </a:rPr>
              <a:t>Российской</a:t>
            </a:r>
          </a:p>
          <a:p>
            <a:r>
              <a:rPr lang="ru-RU" b="1" i="1">
                <a:solidFill>
                  <a:schemeClr val="folHlink"/>
                </a:solidFill>
              </a:rPr>
              <a:t> Федерации</a:t>
            </a:r>
          </a:p>
        </p:txBody>
      </p:sp>
      <p:pic>
        <p:nvPicPr>
          <p:cNvPr id="21510" name="Picture 6" descr="c6e9b9b2195e8afadca4b172f1f23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92275"/>
            <a:ext cx="4249738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333828"/>
            <a:ext cx="8229600" cy="1103086"/>
          </a:xfrm>
        </p:spPr>
        <p:txBody>
          <a:bodyPr/>
          <a:lstStyle/>
          <a:p>
            <a:r>
              <a:rPr lang="ru-RU" sz="4000" dirty="0"/>
              <a:t>  </a:t>
            </a:r>
            <a:r>
              <a:rPr lang="ru-RU" sz="3600" b="1" i="1" dirty="0">
                <a:solidFill>
                  <a:srgbClr val="000066"/>
                </a:solidFill>
              </a:rPr>
              <a:t>Действующий президент </a:t>
            </a:r>
            <a:r>
              <a:rPr lang="ru-RU" sz="3600" b="1" i="1" dirty="0" smtClean="0">
                <a:solidFill>
                  <a:srgbClr val="000066"/>
                </a:solidFill>
              </a:rPr>
              <a:t>РФ-</a:t>
            </a:r>
            <a:br>
              <a:rPr lang="ru-RU" sz="3600" b="1" i="1" dirty="0" smtClean="0">
                <a:solidFill>
                  <a:srgbClr val="000066"/>
                </a:solidFill>
              </a:rPr>
            </a:br>
            <a:r>
              <a:rPr lang="ru-RU" sz="3600" b="1" i="1" dirty="0" smtClean="0">
                <a:solidFill>
                  <a:srgbClr val="000066"/>
                </a:solidFill>
              </a:rPr>
              <a:t> </a:t>
            </a:r>
            <a:r>
              <a:rPr lang="ru-RU" sz="3600" b="1" i="1" dirty="0" smtClean="0">
                <a:solidFill>
                  <a:srgbClr val="000066"/>
                </a:solidFill>
              </a:rPr>
              <a:t>                      </a:t>
            </a:r>
            <a:r>
              <a:rPr lang="ru-RU" sz="3600" b="1" i="1" smtClean="0">
                <a:solidFill>
                  <a:srgbClr val="000066"/>
                </a:solidFill>
              </a:rPr>
              <a:t>Путин.В.В</a:t>
            </a:r>
            <a:r>
              <a:rPr lang="ru-RU" sz="3600" b="1" i="1" dirty="0" smtClean="0">
                <a:solidFill>
                  <a:srgbClr val="000066"/>
                </a:solidFill>
              </a:rPr>
              <a:t>.</a:t>
            </a:r>
            <a:endParaRPr lang="ru-RU" sz="3600" b="1" i="1" dirty="0">
              <a:solidFill>
                <a:srgbClr val="000066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84538" y="1915886"/>
            <a:ext cx="5395912" cy="463572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/>
              <a:t>   </a:t>
            </a:r>
            <a:r>
              <a:rPr lang="ru-RU" sz="3600" b="1" i="1" dirty="0"/>
              <a:t>Избран на пост всенародным голосованием в мае </a:t>
            </a:r>
          </a:p>
          <a:p>
            <a:pPr>
              <a:buFontTx/>
              <a:buNone/>
            </a:pPr>
            <a:r>
              <a:rPr lang="ru-RU" sz="3600" b="1" i="1" dirty="0"/>
              <a:t>        2012 года.</a:t>
            </a:r>
          </a:p>
          <a:p>
            <a:pPr>
              <a:buFontTx/>
              <a:buNone/>
            </a:pPr>
            <a:r>
              <a:rPr lang="ru-RU" sz="3600" b="1" i="1" dirty="0"/>
              <a:t>    </a:t>
            </a:r>
            <a:r>
              <a:rPr lang="ru-RU" sz="3600" b="1" i="1" dirty="0">
                <a:solidFill>
                  <a:srgbClr val="A50021"/>
                </a:solidFill>
              </a:rPr>
              <a:t>Президент</a:t>
            </a:r>
            <a:r>
              <a:rPr lang="ru-RU" sz="3600" b="1" i="1" dirty="0"/>
              <a:t> – глава </a:t>
            </a:r>
            <a:r>
              <a:rPr lang="ru-RU" sz="3600" b="1" i="1" dirty="0" smtClean="0"/>
              <a:t>государства.</a:t>
            </a:r>
            <a:endParaRPr lang="ru-RU" sz="3600" b="1" i="1" dirty="0"/>
          </a:p>
          <a:p>
            <a:pPr>
              <a:buFontTx/>
              <a:buNone/>
            </a:pPr>
            <a:r>
              <a:rPr lang="ru-RU" sz="2400" b="1" i="1" dirty="0"/>
              <a:t>    </a:t>
            </a:r>
          </a:p>
        </p:txBody>
      </p:sp>
      <p:pic>
        <p:nvPicPr>
          <p:cNvPr id="30729" name="Picture 9" descr="Vladimir_Putin_12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225550"/>
            <a:ext cx="2789237" cy="403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dsovet.su/_ld/346/61253240.jpg"/>
          <p:cNvPicPr>
            <a:picLocks noChangeAspect="1" noChangeArrowheads="1"/>
          </p:cNvPicPr>
          <p:nvPr/>
        </p:nvPicPr>
        <p:blipFill>
          <a:blip r:embed="rId2" cstate="print"/>
          <a:srcRect l="3125" r="3125" b="5462"/>
          <a:stretch>
            <a:fillRect/>
          </a:stretch>
        </p:blipFill>
        <p:spPr bwMode="auto">
          <a:xfrm>
            <a:off x="0" y="0"/>
            <a:ext cx="9144000" cy="6857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30" y="1887525"/>
            <a:ext cx="82153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/>
            <a:endParaRPr lang="ru-RU" sz="1400" dirty="0" smtClean="0">
              <a:latin typeface="Comic Sans MS" pitchFamily="66" charset="0"/>
            </a:endParaRPr>
          </a:p>
          <a:p>
            <a:pPr indent="265113"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Политические права и свободы гражданина</a:t>
            </a:r>
            <a:r>
              <a:rPr lang="ru-RU" sz="2400" b="1" dirty="0" smtClean="0">
                <a:latin typeface="Comic Sans MS" pitchFamily="66" charset="0"/>
              </a:rPr>
              <a:t> </a:t>
            </a:r>
          </a:p>
          <a:p>
            <a:pPr indent="265113" algn="l">
              <a:buFont typeface="Arial" pitchFamily="34" charset="0"/>
              <a:buChar char="•"/>
            </a:pPr>
            <a:r>
              <a:rPr lang="ru-RU" sz="3600" dirty="0" smtClean="0">
                <a:latin typeface="Comic Sans MS" pitchFamily="66" charset="0"/>
              </a:rPr>
              <a:t> свобода слова</a:t>
            </a:r>
          </a:p>
          <a:p>
            <a:pPr indent="265113" algn="l">
              <a:buFont typeface="Arial" pitchFamily="34" charset="0"/>
              <a:buChar char="•"/>
            </a:pPr>
            <a:r>
              <a:rPr lang="ru-RU" sz="3600" dirty="0" smtClean="0">
                <a:latin typeface="Comic Sans MS" pitchFamily="66" charset="0"/>
              </a:rPr>
              <a:t>право участвовать в управлении делами государства</a:t>
            </a:r>
          </a:p>
          <a:p>
            <a:pPr indent="265113" algn="l">
              <a:buFont typeface="Arial" pitchFamily="34" charset="0"/>
              <a:buChar char="•"/>
            </a:pPr>
            <a:r>
              <a:rPr lang="ru-RU" sz="3600" dirty="0" smtClean="0">
                <a:latin typeface="Comic Sans MS" pitchFamily="66" charset="0"/>
              </a:rPr>
              <a:t> право избирать и быть избранным</a:t>
            </a:r>
          </a:p>
          <a:p>
            <a:pPr indent="265113">
              <a:buFont typeface="Arial" pitchFamily="34" charset="0"/>
              <a:buChar char="•"/>
            </a:pPr>
            <a:endParaRPr lang="ru-RU" sz="2400" dirty="0" smtClean="0">
              <a:latin typeface="Comic Sans MS" pitchFamily="66" charset="0"/>
            </a:endParaRPr>
          </a:p>
          <a:p>
            <a:pPr indent="265113">
              <a:buFont typeface="Arial" pitchFamily="34" charset="0"/>
              <a:buChar char="•"/>
            </a:pPr>
            <a:endParaRPr lang="ru-RU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dsovet.su/_ld/346/61253240.jpg"/>
          <p:cNvPicPr>
            <a:picLocks noChangeAspect="1" noChangeArrowheads="1"/>
          </p:cNvPicPr>
          <p:nvPr/>
        </p:nvPicPr>
        <p:blipFill>
          <a:blip r:embed="rId2" cstate="print"/>
          <a:srcRect l="3125" r="3125" b="5462"/>
          <a:stretch>
            <a:fillRect/>
          </a:stretch>
        </p:blipFill>
        <p:spPr bwMode="auto">
          <a:xfrm>
            <a:off x="0" y="0"/>
            <a:ext cx="9144000" cy="6857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59543" y="2191656"/>
            <a:ext cx="68362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ctr"/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Социальные, экономические и культурные права и свободы </a:t>
            </a:r>
            <a:endParaRPr lang="ru-RU" sz="2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indent="265113"/>
            <a:endParaRPr lang="ru-RU" sz="2200" dirty="0" smtClean="0">
              <a:latin typeface="Comic Sans MS" pitchFamily="66" charset="0"/>
            </a:endParaRPr>
          </a:p>
          <a:p>
            <a:pPr indent="265113" algn="l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право на отдых</a:t>
            </a:r>
          </a:p>
          <a:p>
            <a:pPr indent="265113" algn="l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 право на жилище</a:t>
            </a:r>
          </a:p>
          <a:p>
            <a:pPr indent="265113" algn="l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 право на охрану здоровья и медицинскую помощь</a:t>
            </a:r>
          </a:p>
          <a:p>
            <a:pPr indent="265113" algn="l">
              <a:buFont typeface="Arial" pitchFamily="34" charset="0"/>
              <a:buChar char="•"/>
            </a:pPr>
            <a:r>
              <a:rPr lang="ru-RU" sz="3200" dirty="0" smtClean="0">
                <a:latin typeface="Comic Sans MS" pitchFamily="66" charset="0"/>
              </a:rPr>
              <a:t> свобода творчества.</a:t>
            </a:r>
          </a:p>
          <a:p>
            <a:pPr indent="265113">
              <a:buFont typeface="Arial" pitchFamily="34" charset="0"/>
              <a:buChar char="•"/>
            </a:pPr>
            <a:endParaRPr lang="ru-RU" sz="2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-769256"/>
            <a:ext cx="8229600" cy="3955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l">
              <a:buClr>
                <a:srgbClr val="E5E5FF"/>
              </a:buClr>
              <a:buFont typeface="Garamond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>                                                                                 </a:t>
            </a:r>
            <a:r>
              <a:rPr lang="en-GB" sz="4400" b="1" dirty="0" err="1">
                <a:solidFill>
                  <a:srgbClr val="0070C0"/>
                </a:solidFill>
                <a:latin typeface="Garamond" pitchFamily="16" charset="0"/>
              </a:rPr>
              <a:t>Статья</a:t>
            </a:r>
            <a:r>
              <a:rPr lang="en-GB" sz="4400" b="1" dirty="0">
                <a:solidFill>
                  <a:srgbClr val="0070C0"/>
                </a:solidFill>
                <a:latin typeface="Garamond" pitchFamily="16" charset="0"/>
              </a:rPr>
              <a:t> 43 </a:t>
            </a:r>
            <a:r>
              <a:rPr lang="en-GB" sz="4400" b="1" dirty="0">
                <a:solidFill>
                  <a:srgbClr val="FF0000"/>
                </a:solidFill>
                <a:latin typeface="Garamond" pitchFamily="16" charset="0"/>
              </a:rPr>
              <a:t/>
            </a:r>
            <a:br>
              <a:rPr lang="en-GB" sz="4400" b="1" dirty="0">
                <a:solidFill>
                  <a:srgbClr val="FF0000"/>
                </a:solidFill>
                <a:latin typeface="Garamond" pitchFamily="16" charset="0"/>
              </a:rPr>
            </a:b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6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6" charset="0"/>
              </a:rPr>
              <a:t>   </a:t>
            </a:r>
            <a:r>
              <a:rPr lang="en-GB" sz="3600" b="1" dirty="0" err="1" smtClean="0">
                <a:solidFill>
                  <a:srgbClr val="C00000"/>
                </a:solidFill>
                <a:latin typeface="Garamond" pitchFamily="16" charset="0"/>
              </a:rPr>
              <a:t>Каждый</a:t>
            </a:r>
            <a:r>
              <a:rPr lang="en-GB" sz="3600" b="1" dirty="0" smtClean="0">
                <a:solidFill>
                  <a:srgbClr val="C00000"/>
                </a:solidFill>
                <a:latin typeface="Garamond" pitchFamily="16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Garamond" pitchFamily="16" charset="0"/>
              </a:rPr>
              <a:t>имеет</a:t>
            </a:r>
            <a:r>
              <a:rPr lang="en-GB" sz="3600" b="1" dirty="0">
                <a:solidFill>
                  <a:srgbClr val="C00000"/>
                </a:solidFill>
                <a:latin typeface="Garamond" pitchFamily="16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Garamond" pitchFamily="16" charset="0"/>
              </a:rPr>
              <a:t>право</a:t>
            </a:r>
            <a:r>
              <a:rPr lang="en-GB" sz="3600" b="1" dirty="0">
                <a:solidFill>
                  <a:srgbClr val="C00000"/>
                </a:solidFill>
                <a:latin typeface="Garamond" pitchFamily="16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Garamond" pitchFamily="16" charset="0"/>
              </a:rPr>
              <a:t>на</a:t>
            </a:r>
            <a:r>
              <a:rPr lang="ru-RU" sz="3600" b="1" dirty="0" smtClean="0">
                <a:solidFill>
                  <a:srgbClr val="C00000"/>
                </a:solidFill>
                <a:latin typeface="Garamond" pitchFamily="16" charset="0"/>
              </a:rPr>
              <a:t> </a:t>
            </a:r>
            <a:r>
              <a:rPr lang="en-GB" sz="3600" b="1" dirty="0" err="1" smtClean="0">
                <a:solidFill>
                  <a:srgbClr val="C00000"/>
                </a:solidFill>
                <a:latin typeface="Garamond" pitchFamily="16" charset="0"/>
              </a:rPr>
              <a:t>образование</a:t>
            </a:r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6" charset="0"/>
              </a:rPr>
              <a:t>. </a:t>
            </a:r>
            <a:b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6" charset="0"/>
              </a:rPr>
            </a:b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  <a:t/>
            </a:r>
            <a:b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6" charset="0"/>
              </a:rPr>
            </a:b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6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427" y="2100943"/>
            <a:ext cx="6211957" cy="444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_0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400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PH03425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5919">
            <a:off x="6934200" y="2667000"/>
            <a:ext cx="19050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J0178632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7" r="13333"/>
          <a:stretch>
            <a:fillRect/>
          </a:stretch>
        </p:blipFill>
        <p:spPr bwMode="auto">
          <a:xfrm>
            <a:off x="228600" y="4360863"/>
            <a:ext cx="2362200" cy="230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40113"/>
            <a:ext cx="4724400" cy="308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27660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17714" y="-391886"/>
            <a:ext cx="4905829" cy="4688115"/>
          </a:xfrm>
        </p:spPr>
        <p:txBody>
          <a:bodyPr/>
          <a:lstStyle/>
          <a:p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России!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230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70338"/>
            <a:ext cx="2819400" cy="272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8918">
            <a:off x="357188" y="2449513"/>
            <a:ext cx="2260600" cy="16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7814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610600" cy="24384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Наша Родина – Российская Федерация. </a:t>
            </a:r>
          </a:p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великой, многонациональной державы.</a:t>
            </a:r>
          </a:p>
        </p:txBody>
      </p:sp>
      <p:pic>
        <p:nvPicPr>
          <p:cNvPr id="53255" name="Picture 7" descr="NWE166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1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6477000" y="762000"/>
            <a:ext cx="2438400" cy="113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5792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534400" cy="4800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Символы России: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Государственный герб,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Государственный гимн,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Государственный флаг.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756025"/>
            <a:ext cx="2284412" cy="279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9" y="2235200"/>
            <a:ext cx="3556082" cy="435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62628" y="391886"/>
            <a:ext cx="6676573" cy="5791199"/>
          </a:xfrm>
        </p:spPr>
        <p:txBody>
          <a:bodyPr/>
          <a:lstStyle/>
          <a:p>
            <a:pPr lvl="3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Государственный </a:t>
            </a: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герб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свидетельствует о том, что наша страна – независимое государство, а мы все – граждане демократической России.</a:t>
            </a:r>
          </a:p>
          <a:p>
            <a:pPr lvl="3">
              <a:buNone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286" y="-1306286"/>
            <a:ext cx="7866743" cy="458651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342900" lvl="6" indent="-342900">
              <a:lnSpc>
                <a:spcPct val="90000"/>
              </a:lnSpc>
              <a:buNone/>
            </a:pP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Флаг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– наша святыня, и мы должны относиться к нему с уважением и почитанием.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2228" name="Picture 4" descr="510a56611d694e5e4671e75d2d25ed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438400"/>
            <a:ext cx="5660571" cy="4245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аташа\0021-021-Gosudarstvennyj-gimn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8125" y="274638"/>
            <a:ext cx="8793163" cy="563562"/>
          </a:xfrm>
        </p:spPr>
        <p:txBody>
          <a:bodyPr/>
          <a:lstStyle/>
          <a:p>
            <a:r>
              <a:rPr lang="ru-RU" sz="4000" b="1" i="1"/>
              <a:t>     Что такое Конституция?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48343" y="852488"/>
            <a:ext cx="5254171" cy="5686425"/>
          </a:xfrm>
        </p:spPr>
        <p:txBody>
          <a:bodyPr/>
          <a:lstStyle/>
          <a:p>
            <a:r>
              <a:rPr lang="ru-RU" sz="2800" b="1" i="1" u="sng" dirty="0">
                <a:solidFill>
                  <a:srgbClr val="A50021"/>
                </a:solidFill>
                <a:latin typeface="Algerian" pitchFamily="82" charset="0"/>
              </a:rPr>
              <a:t>Конституция</a:t>
            </a:r>
            <a:r>
              <a:rPr lang="ru-RU" sz="2800" b="1" i="1" dirty="0">
                <a:solidFill>
                  <a:srgbClr val="A50021"/>
                </a:solidFill>
                <a:latin typeface="Algerian" pitchFamily="82" charset="0"/>
              </a:rPr>
              <a:t> </a:t>
            </a:r>
            <a:r>
              <a:rPr lang="ru-RU" sz="2800" b="1" i="1" dirty="0">
                <a:latin typeface="Algerian" pitchFamily="82" charset="0"/>
              </a:rPr>
              <a:t>– (от лат. установление) – основной закон государства.</a:t>
            </a:r>
          </a:p>
          <a:p>
            <a:pPr>
              <a:buFontTx/>
              <a:buNone/>
            </a:pPr>
            <a:r>
              <a:rPr lang="ru-RU" sz="2400" b="1" i="1" dirty="0">
                <a:latin typeface="Algerian" pitchFamily="82" charset="0"/>
              </a:rPr>
              <a:t> </a:t>
            </a:r>
            <a:r>
              <a:rPr lang="ru-RU" sz="2400" b="1" i="1" u="sng" dirty="0">
                <a:solidFill>
                  <a:srgbClr val="A50021"/>
                </a:solidFill>
                <a:latin typeface="Algerian" pitchFamily="82" charset="0"/>
              </a:rPr>
              <a:t>Конституция определяет:</a:t>
            </a:r>
          </a:p>
          <a:p>
            <a:r>
              <a:rPr lang="ru-RU" sz="2400" b="1" i="1" dirty="0">
                <a:latin typeface="Algerian" pitchFamily="82" charset="0"/>
              </a:rPr>
              <a:t>Основы государственного и</a:t>
            </a:r>
          </a:p>
          <a:p>
            <a:pPr>
              <a:buFontTx/>
              <a:buNone/>
            </a:pPr>
            <a:r>
              <a:rPr lang="ru-RU" sz="2400" b="1" i="1" dirty="0">
                <a:latin typeface="Algerian" pitchFamily="82" charset="0"/>
              </a:rPr>
              <a:t>    общественного строя;</a:t>
            </a:r>
          </a:p>
          <a:p>
            <a:r>
              <a:rPr lang="ru-RU" sz="2400" b="1" i="1" dirty="0">
                <a:latin typeface="Algerian" pitchFamily="82" charset="0"/>
              </a:rPr>
              <a:t>Систему органов власти,</a:t>
            </a:r>
          </a:p>
          <a:p>
            <a:pPr>
              <a:buFontTx/>
              <a:buNone/>
            </a:pPr>
            <a:r>
              <a:rPr lang="ru-RU" sz="2400" b="1" i="1" dirty="0">
                <a:latin typeface="Algerian" pitchFamily="82" charset="0"/>
              </a:rPr>
              <a:t>    порядок их образования и</a:t>
            </a:r>
          </a:p>
          <a:p>
            <a:pPr>
              <a:buFontTx/>
              <a:buNone/>
            </a:pPr>
            <a:r>
              <a:rPr lang="ru-RU" sz="2400" b="1" i="1" dirty="0">
                <a:latin typeface="Algerian" pitchFamily="82" charset="0"/>
              </a:rPr>
              <a:t>    деятельности;</a:t>
            </a:r>
          </a:p>
          <a:p>
            <a:r>
              <a:rPr lang="ru-RU" b="1" i="1" dirty="0">
                <a:solidFill>
                  <a:schemeClr val="bg1">
                    <a:lumMod val="10000"/>
                  </a:schemeClr>
                </a:solidFill>
                <a:latin typeface="Algerian" pitchFamily="82" charset="0"/>
              </a:rPr>
              <a:t>Права и </a:t>
            </a:r>
            <a:r>
              <a:rPr lang="ru-RU" b="1" i="1" dirty="0" smtClean="0">
                <a:solidFill>
                  <a:schemeClr val="bg1">
                    <a:lumMod val="10000"/>
                  </a:schemeClr>
                </a:solidFill>
                <a:latin typeface="Algerian" pitchFamily="82" charset="0"/>
              </a:rPr>
              <a:t>обязанности граждан</a:t>
            </a:r>
            <a:r>
              <a:rPr lang="ru-RU" b="1" i="1" dirty="0">
                <a:solidFill>
                  <a:schemeClr val="bg1">
                    <a:lumMod val="10000"/>
                  </a:schemeClr>
                </a:solidFill>
                <a:latin typeface="Algerian" pitchFamily="82" charset="0"/>
              </a:rPr>
              <a:t>.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23556" name="Picture 4" descr="0006-004-Gosudarstvo-Ross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96" y="1596571"/>
            <a:ext cx="3492643" cy="4892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b="19844"/>
          <a:stretch>
            <a:fillRect/>
          </a:stretch>
        </p:blipFill>
        <p:spPr bwMode="auto">
          <a:xfrm>
            <a:off x="5936343" y="3991429"/>
            <a:ext cx="3033482" cy="2644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03200"/>
            <a:ext cx="8707438" cy="162083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A50021"/>
                </a:solidFill>
              </a:rPr>
              <a:t>История конституции России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743" y="986971"/>
            <a:ext cx="8784545" cy="4325258"/>
          </a:xfrm>
        </p:spPr>
        <p:txBody>
          <a:bodyPr/>
          <a:lstStyle/>
          <a:p>
            <a:r>
              <a:rPr lang="ru-RU" b="1" i="1" dirty="0">
                <a:solidFill>
                  <a:srgbClr val="000066"/>
                </a:solidFill>
              </a:rPr>
              <a:t>1918 год – Конституция РСФСР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1924 год – Конституция СССР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1936 год – Конституция СССР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1977 год – Конституция СССР</a:t>
            </a:r>
          </a:p>
          <a:p>
            <a:r>
              <a:rPr lang="ru-RU" b="1" i="1" u="sng" dirty="0" smtClean="0">
                <a:solidFill>
                  <a:srgbClr val="000066"/>
                </a:solidFill>
              </a:rPr>
              <a:t>12 декабря 1993 </a:t>
            </a:r>
            <a:r>
              <a:rPr lang="ru-RU" b="1" i="1" u="sng" dirty="0">
                <a:solidFill>
                  <a:srgbClr val="000066"/>
                </a:solidFill>
              </a:rPr>
              <a:t>год – Конституция </a:t>
            </a:r>
            <a:r>
              <a:rPr lang="ru-RU" b="1" i="1" u="sng" dirty="0" smtClean="0">
                <a:solidFill>
                  <a:srgbClr val="000066"/>
                </a:solidFill>
              </a:rPr>
              <a:t>Российской Федерации</a:t>
            </a:r>
            <a:endParaRPr lang="ru-RU" b="1" i="1" u="sng" dirty="0">
              <a:solidFill>
                <a:srgbClr val="000066"/>
              </a:solidFill>
            </a:endParaRPr>
          </a:p>
          <a:p>
            <a:endParaRPr lang="ru-RU" b="1" i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359</TotalTime>
  <Words>230</Words>
  <Application>Microsoft Office PowerPoint</Application>
  <PresentationFormat>Экран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карта России</vt:lpstr>
      <vt:lpstr>1 Сентября – День знаний</vt:lpstr>
      <vt:lpstr>Мы – граждане России!</vt:lpstr>
      <vt:lpstr>Слайд 3</vt:lpstr>
      <vt:lpstr>Слайд 4</vt:lpstr>
      <vt:lpstr>Слайд 5</vt:lpstr>
      <vt:lpstr>Слайд 6</vt:lpstr>
      <vt:lpstr>Слайд 7</vt:lpstr>
      <vt:lpstr>     Что такое Конституция?</vt:lpstr>
      <vt:lpstr>История конституции России</vt:lpstr>
      <vt:lpstr>  Действующий президент РФ-                        Путин.В.В.</vt:lpstr>
      <vt:lpstr>Слайд 11</vt:lpstr>
      <vt:lpstr>Слайд 12</vt:lpstr>
      <vt:lpstr>Слайд 13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24</cp:revision>
  <dcterms:created xsi:type="dcterms:W3CDTF">2013-08-12T16:11:54Z</dcterms:created>
  <dcterms:modified xsi:type="dcterms:W3CDTF">2013-09-02T05:36:29Z</dcterms:modified>
</cp:coreProperties>
</file>