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371" r:id="rId3"/>
    <p:sldId id="258" r:id="rId4"/>
    <p:sldId id="312" r:id="rId5"/>
    <p:sldId id="373" r:id="rId6"/>
    <p:sldId id="372" r:id="rId7"/>
    <p:sldId id="310" r:id="rId8"/>
    <p:sldId id="374" r:id="rId9"/>
    <p:sldId id="267" r:id="rId10"/>
    <p:sldId id="278" r:id="rId11"/>
    <p:sldId id="294" r:id="rId12"/>
    <p:sldId id="298" r:id="rId13"/>
    <p:sldId id="315" r:id="rId14"/>
    <p:sldId id="317" r:id="rId15"/>
    <p:sldId id="318" r:id="rId16"/>
    <p:sldId id="324" r:id="rId17"/>
    <p:sldId id="365" r:id="rId18"/>
    <p:sldId id="366" r:id="rId19"/>
    <p:sldId id="368" r:id="rId20"/>
    <p:sldId id="367" r:id="rId21"/>
    <p:sldId id="326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44" r:id="rId30"/>
    <p:sldId id="347" r:id="rId31"/>
    <p:sldId id="353" r:id="rId32"/>
    <p:sldId id="356" r:id="rId33"/>
    <p:sldId id="357" r:id="rId34"/>
    <p:sldId id="358" r:id="rId35"/>
    <p:sldId id="359" r:id="rId36"/>
    <p:sldId id="360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рина А. Морозова" initials="МАМ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B6F"/>
    <a:srgbClr val="EDF490"/>
    <a:srgbClr val="E9F793"/>
    <a:srgbClr val="FFE4AF"/>
    <a:srgbClr val="FFCE6D"/>
    <a:srgbClr val="FF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0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openxmlformats.org/officeDocument/2006/relationships/image" Target="../media/image14.jpeg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93340360336227E-2"/>
          <c:y val="5.4176072234762979E-2"/>
          <c:w val="0.89470266793368991"/>
          <c:h val="0.933784800601956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400" dirty="0" smtClean="0"/>
                      <a:t>450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 w="30311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400" dirty="0" smtClean="0"/>
                      <a:t>465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30311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741248"/>
        <c:axId val="188042240"/>
        <c:axId val="0"/>
      </c:bar3DChart>
      <c:catAx>
        <c:axId val="184741248"/>
        <c:scaling>
          <c:orientation val="minMax"/>
        </c:scaling>
        <c:delete val="1"/>
        <c:axPos val="b"/>
        <c:majorGridlines/>
        <c:majorTickMark val="out"/>
        <c:minorTickMark val="none"/>
        <c:tickLblPos val="nextTo"/>
        <c:crossAx val="188042240"/>
        <c:crosses val="autoZero"/>
        <c:auto val="1"/>
        <c:lblAlgn val="ctr"/>
        <c:lblOffset val="100"/>
        <c:noMultiLvlLbl val="0"/>
      </c:catAx>
      <c:valAx>
        <c:axId val="1880422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4741248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ru-RU"/>
          </a:p>
        </c:txPr>
      </c:legendEntry>
      <c:layout>
        <c:manualLayout>
          <c:xMode val="edge"/>
          <c:yMode val="edge"/>
          <c:x val="0.89470266793368991"/>
          <c:y val="0.34200482276058608"/>
          <c:w val="0.10529734130455916"/>
          <c:h val="0.21064775480942982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868722028841372E-2"/>
          <c:y val="0.10531125313371703"/>
          <c:w val="0.97613127797115862"/>
          <c:h val="0.826079032384635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Спорт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16-17 лет</c:v>
                </c:pt>
                <c:pt idx="1">
                  <c:v>11-15 лет</c:v>
                </c:pt>
                <c:pt idx="2">
                  <c:v> с 7-10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60</c:v>
                </c:pt>
                <c:pt idx="2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Искусство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16-17 лет</c:v>
                </c:pt>
                <c:pt idx="1">
                  <c:v>11-15 лет</c:v>
                </c:pt>
                <c:pt idx="2">
                  <c:v> с 7-10 лет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</c:v>
                </c:pt>
                <c:pt idx="1">
                  <c:v>83</c:v>
                </c:pt>
                <c:pt idx="2">
                  <c:v>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социально-педагогическая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16-17 лет</c:v>
                </c:pt>
                <c:pt idx="1">
                  <c:v>11-15 лет</c:v>
                </c:pt>
                <c:pt idx="2">
                  <c:v> с 7-10 лет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</c:v>
                </c:pt>
                <c:pt idx="1">
                  <c:v>76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897024"/>
        <c:axId val="154902912"/>
        <c:axId val="0"/>
      </c:bar3DChart>
      <c:catAx>
        <c:axId val="15489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54902912"/>
        <c:crosses val="autoZero"/>
        <c:auto val="1"/>
        <c:lblAlgn val="ctr"/>
        <c:lblOffset val="100"/>
        <c:noMultiLvlLbl val="0"/>
      </c:catAx>
      <c:valAx>
        <c:axId val="1549029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54897024"/>
        <c:crosses val="autoZero"/>
        <c:crossBetween val="between"/>
      </c:valAx>
      <c:spPr>
        <a:noFill/>
        <a:ln w="25381">
          <a:noFill/>
        </a:ln>
      </c:spPr>
    </c:plotArea>
    <c:legend>
      <c:legendPos val="t"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936064"/>
        <c:axId val="154937600"/>
        <c:axId val="0"/>
      </c:bar3DChart>
      <c:catAx>
        <c:axId val="15493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937600"/>
        <c:crosses val="autoZero"/>
        <c:auto val="1"/>
        <c:lblAlgn val="ctr"/>
        <c:lblOffset val="100"/>
        <c:noMultiLvlLbl val="0"/>
      </c:catAx>
      <c:valAx>
        <c:axId val="154937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936064"/>
        <c:crosses val="autoZero"/>
        <c:crossBetween val="between"/>
      </c:valAx>
      <c:spPr>
        <a:noFill/>
        <a:ln w="31097">
          <a:noFill/>
        </a:ln>
      </c:spPr>
    </c:plotArea>
    <c:legend>
      <c:legendPos val="t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спорт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По плану 2014-2015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Искусство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По плану 2014-2015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соц.пед.направленность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По плану 2014-2015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010560"/>
        <c:axId val="155012096"/>
        <c:axId val="0"/>
      </c:bar3DChart>
      <c:catAx>
        <c:axId val="15501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55012096"/>
        <c:crosses val="autoZero"/>
        <c:auto val="1"/>
        <c:lblAlgn val="ctr"/>
        <c:lblOffset val="100"/>
        <c:noMultiLvlLbl val="0"/>
      </c:catAx>
      <c:valAx>
        <c:axId val="15501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5010560"/>
        <c:crosses val="autoZero"/>
        <c:crossBetween val="between"/>
      </c:valAx>
      <c:spPr>
        <a:noFill/>
        <a:ln w="33681">
          <a:noFill/>
        </a:ln>
      </c:spPr>
    </c:plotArea>
    <c:legend>
      <c:legendPos val="t"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blipFill>
          <a:blip xmlns:r="http://schemas.openxmlformats.org/officeDocument/2006/relationships" r:embed="rId2"/>
          <a:tile tx="0" ty="0" sx="100000" sy="100000" flip="none" algn="tl"/>
        </a:blipFill>
      </c:spPr>
    </c:sideWall>
    <c:backWall>
      <c:thickness val="0"/>
      <c:spPr>
        <a:blipFill>
          <a:blip xmlns:r="http://schemas.openxmlformats.org/officeDocument/2006/relationships" r:embed="rId2"/>
          <a:tile tx="0" ty="0" sx="100000" sy="100000" flip="none" algn="tl"/>
        </a:blipFill>
      </c:spPr>
    </c:backWall>
    <c:plotArea>
      <c:layout>
        <c:manualLayout>
          <c:layoutTarget val="inner"/>
          <c:xMode val="edge"/>
          <c:yMode val="edge"/>
          <c:x val="8.6058207567804024E-2"/>
          <c:y val="1.5151611684023243E-2"/>
          <c:w val="0.91394179243219598"/>
          <c:h val="0.607669024824155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Родительские собрания</c:v>
                </c:pt>
                <c:pt idx="1">
                  <c:v>Открытые уроки</c:v>
                </c:pt>
                <c:pt idx="2">
                  <c:v>Массовые мероприятия</c:v>
                </c:pt>
                <c:pt idx="3">
                  <c:v>Индивидуальные консультации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8</c:v>
                </c:pt>
                <c:pt idx="3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Родительские собрания</c:v>
                </c:pt>
                <c:pt idx="1">
                  <c:v>Открытые уроки</c:v>
                </c:pt>
                <c:pt idx="2">
                  <c:v>Массовые мероприятия</c:v>
                </c:pt>
                <c:pt idx="3">
                  <c:v>Индивидуальные консультации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9</c:v>
                </c:pt>
                <c:pt idx="3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190400"/>
        <c:axId val="155191936"/>
        <c:axId val="0"/>
      </c:bar3DChart>
      <c:catAx>
        <c:axId val="15519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5191936"/>
        <c:crosses val="autoZero"/>
        <c:auto val="1"/>
        <c:lblAlgn val="ctr"/>
        <c:lblOffset val="100"/>
        <c:noMultiLvlLbl val="0"/>
      </c:catAx>
      <c:valAx>
        <c:axId val="155191936"/>
        <c:scaling>
          <c:orientation val="minMax"/>
        </c:scaling>
        <c:delete val="0"/>
        <c:axPos val="l"/>
        <c:majorGridlines>
          <c:spPr>
            <a:effectLst>
              <a:outerShdw blurRad="50800" dist="50800" dir="5400000" algn="ctr" rotWithShape="0">
                <a:srgbClr val="000000">
                  <a:alpha val="49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crossAx val="155190400"/>
        <c:crosses val="autoZero"/>
        <c:crossBetween val="between"/>
      </c:valAx>
      <c:spPr>
        <a:noFill/>
        <a:ln w="32798">
          <a:noFill/>
        </a:ln>
      </c:spPr>
    </c:plotArea>
    <c:legend>
      <c:legendPos val="t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3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4C0A7-7AEF-434F-B6D7-77755B4F5569}" type="datetimeFigureOut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7797E-89EE-4AB3-96F1-D9A59DA316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5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FAAE4F-3FA4-4CF1-BF65-6470E32F87EC}" type="datetimeFigureOut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88B75-E98E-43F3-BC59-29BFD91A6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9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66DA2-B112-48AC-A52C-49199A10AE01}" type="datetimeFigureOut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38773-DC76-4621-95E9-9B7294A7AC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7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37AAAF-DDEA-43D3-A611-A52DB8E9CF51}" type="datetimeFigureOut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8514C-E8FE-49A8-8007-2F01869260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14F600-58FA-433D-A6EA-27A095ADE938}" type="datetimeFigureOut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49B34-DE47-48AF-8EBD-ED7D90D058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64A931-FE2F-4911-99FD-F1747EF8B4D9}" type="datetimeFigureOut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1BBCF-87D7-4B60-8CA1-F6532B7819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2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875F3B-A607-4B1D-9F8C-62C466CB0922}" type="datetimeFigureOut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EB4CF-C7FD-4739-9EAC-AE081399DD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74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F292E-9457-44A2-879C-3DB221416B05}" type="datetimeFigureOut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95C2C-92BD-43CA-976C-A117C86B0C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5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5018FA-1659-4FC1-BBCB-6EF455FE64EC}" type="datetimeFigureOut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5B3B8-21EA-4417-8686-830A41005D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6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F20E89-7A86-47EF-A00A-1050E1DA6D27}" type="datetimeFigureOut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C9F28-94CC-485D-9785-6476924C0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4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76D2C-1AB1-4F80-8A03-20B48C39EF68}" type="datetimeFigureOut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6C19-3F01-4CB8-B0AE-CDD9643DC2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BB4F4E-1B00-4A2B-B815-4578E0B53E49}" type="datetimeFigureOut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089263-879B-478E-B745-59CFCA8399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5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4000"/>
                    </a14:imgEffect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 rtlCol="0">
            <a:normAutofit/>
          </a:bodyPr>
          <a:lstStyle/>
          <a:p>
            <a:pPr marL="0" lvl="0" indent="0" algn="ctr">
              <a:buNone/>
              <a:defRPr/>
            </a:pPr>
            <a:r>
              <a:rPr lang="ru-RU" sz="4800" i="1" dirty="0">
                <a:solidFill>
                  <a:srgbClr val="930B6F"/>
                </a:solidFill>
                <a:latin typeface="Arial Black" pitchFamily="34" charset="0"/>
                <a:cs typeface="Arial" pitchFamily="34" charset="0"/>
              </a:rPr>
              <a:t>«Удовлетворённость </a:t>
            </a:r>
            <a:br>
              <a:rPr lang="ru-RU" sz="4800" i="1" dirty="0">
                <a:solidFill>
                  <a:srgbClr val="930B6F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800" i="1" dirty="0">
                <a:solidFill>
                  <a:srgbClr val="930B6F"/>
                </a:solidFill>
                <a:latin typeface="Arial Black" pitchFamily="34" charset="0"/>
                <a:cs typeface="Arial" pitchFamily="34" charset="0"/>
              </a:rPr>
              <a:t>родителей, детей и педагогов услугами дополнительного </a:t>
            </a:r>
            <a:br>
              <a:rPr lang="ru-RU" sz="4800" i="1" dirty="0">
                <a:solidFill>
                  <a:srgbClr val="930B6F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800" i="1" dirty="0">
                <a:solidFill>
                  <a:srgbClr val="930B6F"/>
                </a:solidFill>
                <a:latin typeface="Arial Black" pitchFamily="34" charset="0"/>
                <a:cs typeface="Arial" pitchFamily="34" charset="0"/>
              </a:rPr>
              <a:t>образования»</a:t>
            </a:r>
            <a:br>
              <a:rPr lang="ru-RU" sz="4800" i="1" dirty="0">
                <a:solidFill>
                  <a:srgbClr val="930B6F"/>
                </a:solidFill>
                <a:latin typeface="Arial Black" pitchFamily="34" charset="0"/>
                <a:cs typeface="Arial" pitchFamily="34" charset="0"/>
              </a:rPr>
            </a:br>
            <a:endParaRPr lang="ru-RU" sz="4800" i="1" dirty="0">
              <a:solidFill>
                <a:srgbClr val="930B6F"/>
              </a:solidFill>
              <a:latin typeface="Arial Black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684213" y="549275"/>
            <a:ext cx="7343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Учащиеся </a:t>
            </a:r>
            <a:r>
              <a:rPr lang="ru-RU" sz="2400" b="1" dirty="0"/>
              <a:t>– </a:t>
            </a:r>
            <a:r>
              <a:rPr lang="ru-RU" sz="2400" b="1" dirty="0" smtClean="0"/>
              <a:t>победители, призёры </a:t>
            </a:r>
            <a:r>
              <a:rPr lang="ru-RU" sz="2400" b="1" dirty="0"/>
              <a:t>соревнований </a:t>
            </a:r>
            <a:r>
              <a:rPr lang="ru-RU" sz="2400" b="1" dirty="0" smtClean="0"/>
              <a:t>и </a:t>
            </a:r>
            <a:r>
              <a:rPr lang="ru-RU" sz="2400" b="1" dirty="0"/>
              <a:t>конкурсов разного уровня</a:t>
            </a:r>
            <a:endParaRPr lang="ru-RU" sz="2400" dirty="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097106"/>
              </p:ext>
            </p:extLst>
          </p:nvPr>
        </p:nvGraphicFramePr>
        <p:xfrm>
          <a:off x="808038" y="2219275"/>
          <a:ext cx="7527925" cy="45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1" y="1629169"/>
            <a:ext cx="9015711" cy="489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755650" y="549275"/>
            <a:ext cx="7129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Количество педагогов, прошедших курсы повышения квалификации </a:t>
            </a:r>
            <a:br>
              <a:rPr lang="ru-RU" sz="2400" b="1"/>
            </a:br>
            <a:r>
              <a:rPr lang="ru-RU" sz="2400" b="1"/>
              <a:t>и планирующих пройти</a:t>
            </a:r>
            <a:endParaRPr lang="ru-RU" sz="240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402965"/>
              </p:ext>
            </p:extLst>
          </p:nvPr>
        </p:nvGraphicFramePr>
        <p:xfrm>
          <a:off x="1187624" y="1988840"/>
          <a:ext cx="7221289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827088" y="116633"/>
            <a:ext cx="820940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Работа с родителями в </a:t>
            </a:r>
            <a:r>
              <a:rPr lang="ru-RU" sz="2400" b="1" dirty="0" err="1" smtClean="0"/>
              <a:t>ОДОД</a:t>
            </a:r>
            <a:endParaRPr lang="ru-RU" sz="2400" dirty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787933"/>
              </p:ext>
            </p:extLst>
          </p:nvPr>
        </p:nvGraphicFramePr>
        <p:xfrm>
          <a:off x="683568" y="1168400"/>
          <a:ext cx="7848872" cy="511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468313" y="1341438"/>
            <a:ext cx="80645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Количественные параметры выборки опроса </a:t>
            </a:r>
            <a:br>
              <a:rPr lang="ru-RU" sz="2400" b="1" dirty="0"/>
            </a:br>
            <a:r>
              <a:rPr lang="ru-RU" sz="2400" b="1" dirty="0"/>
              <a:t>с учетом возраста </a:t>
            </a:r>
            <a:r>
              <a:rPr lang="ru-RU" sz="2400" b="1" dirty="0" smtClean="0"/>
              <a:t>учащихся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35556"/>
              </p:ext>
            </p:extLst>
          </p:nvPr>
        </p:nvGraphicFramePr>
        <p:xfrm>
          <a:off x="457200" y="2636838"/>
          <a:ext cx="8229600" cy="1981200"/>
        </p:xfrm>
        <a:graphic>
          <a:graphicData uri="http://schemas.openxmlformats.org/drawingml/2006/table">
            <a:tbl>
              <a:tblPr/>
              <a:tblGrid>
                <a:gridCol w="3049588"/>
                <a:gridCol w="3925887"/>
                <a:gridCol w="1254125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Возрастные группы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респондентов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1-4 классов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5-9 классов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44.8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10-11 классов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395288" y="260350"/>
            <a:ext cx="813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Родители, указавшие, что их дети посещают </a:t>
            </a:r>
            <a:br>
              <a:rPr lang="ru-RU" sz="2400" b="1"/>
            </a:br>
            <a:r>
              <a:rPr lang="ru-RU" sz="2400" b="1"/>
              <a:t>программы дополнительного образования соответствующей направленности (%)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06762"/>
              </p:ext>
            </p:extLst>
          </p:nvPr>
        </p:nvGraphicFramePr>
        <p:xfrm>
          <a:off x="395288" y="1460500"/>
          <a:ext cx="8167687" cy="4446586"/>
        </p:xfrm>
        <a:graphic>
          <a:graphicData uri="http://schemas.openxmlformats.org/drawingml/2006/table">
            <a:tbl>
              <a:tblPr/>
              <a:tblGrid>
                <a:gridCol w="3148012"/>
                <a:gridCol w="2106613"/>
                <a:gridCol w="1776412"/>
                <a:gridCol w="1136650"/>
              </a:tblGrid>
              <a:tr h="1097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Направленность программы дополнительного образования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респондентов, указавших соответствующую направленность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количества указанных респондентами программ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количества респонден-тов*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Физкультурно-спортивная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Социально-педагогическая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Культурологическая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 иностранного языка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Научно-техническая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Туристско-краеведческая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137</a:t>
                      </a: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Военно-патриотическая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Эколого-биологическая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Естественнонаучная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Доп. занятия по школьным предметам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Спортивно-техническая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Социально-экономическая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125</a:t>
                      </a: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Всего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703" marR="2870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877" name="Rectangle 6"/>
          <p:cNvSpPr>
            <a:spLocks noChangeArrowheads="1"/>
          </p:cNvSpPr>
          <p:nvPr/>
        </p:nvSpPr>
        <p:spPr bwMode="auto">
          <a:xfrm>
            <a:off x="539750" y="5991225"/>
            <a:ext cx="7223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400" baseline="3000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Здесь и далее суммарный процент ответов на вопросы, предусматривающие возможность 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выбора нескольких вариантов может превышать 100%</a:t>
            </a:r>
            <a:endParaRPr lang="ru-RU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" y="25400"/>
            <a:ext cx="6667500" cy="2495550"/>
          </a:xfrm>
          <a:prstGeom prst="rect">
            <a:avLst/>
          </a:prstGeom>
        </p:spPr>
      </p:pic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2123728" y="1196975"/>
            <a:ext cx="5904656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Причины выбора родителями </a:t>
            </a:r>
            <a:r>
              <a:rPr lang="ru-RU" sz="2400" b="1" dirty="0" smtClean="0"/>
              <a:t>отделения </a:t>
            </a:r>
            <a:r>
              <a:rPr lang="ru-RU" sz="2400" b="1" dirty="0"/>
              <a:t>дополнительного образования (%)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585180"/>
              </p:ext>
            </p:extLst>
          </p:nvPr>
        </p:nvGraphicFramePr>
        <p:xfrm>
          <a:off x="468313" y="2420938"/>
          <a:ext cx="8229600" cy="3628550"/>
        </p:xfrm>
        <a:graphic>
          <a:graphicData uri="http://schemas.openxmlformats.org/drawingml/2006/table">
            <a:tbl>
              <a:tblPr/>
              <a:tblGrid>
                <a:gridCol w="6837362"/>
                <a:gridCol w="1392238"/>
              </a:tblGrid>
              <a:tr h="384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Причина выбора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Хорошие педагоги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52,3%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Удобство расположения, близость к месту жительства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45,3%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ОДОД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посещают одноклассники ребенка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22,4%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Развивает способности ребенка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получает удовольствие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увлечен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направленностью этой программы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Позволяет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ребенку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формировать, развивать характер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Полезно для расширения кругозора ребенка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Занимаются друзья (знакомые, одноклассники) ребенка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Чтобы чем-то занять ребенка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468313" y="1844675"/>
            <a:ext cx="8135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Ответы родителей об уровне интереса ребенка </a:t>
            </a:r>
            <a:br>
              <a:rPr lang="ru-RU" sz="2400" b="1"/>
            </a:br>
            <a:r>
              <a:rPr lang="ru-RU" sz="2400" b="1"/>
              <a:t>к программе дополнительного образования (%)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94071"/>
              </p:ext>
            </p:extLst>
          </p:nvPr>
        </p:nvGraphicFramePr>
        <p:xfrm>
          <a:off x="468313" y="2924175"/>
          <a:ext cx="8229600" cy="1536699"/>
        </p:xfrm>
        <a:graphic>
          <a:graphicData uri="http://schemas.openxmlformats.org/drawingml/2006/table">
            <a:tbl>
              <a:tblPr/>
              <a:tblGrid>
                <a:gridCol w="7381875"/>
                <a:gridCol w="847725"/>
              </a:tblGrid>
              <a:tr h="485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интереса ребенка к программе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всегда с удовольствием посещает занятия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Временами интерес ребенка к занятиям снижается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 приходится уговаривать ребенка посещать занятия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/>
                <a:ea typeface="Times New Roman"/>
              </a:rPr>
              <a:t>Данные диагностики, полученные в ходе исследования </a:t>
            </a:r>
            <a:r>
              <a:rPr lang="ru-RU" sz="2400" b="1" dirty="0" smtClean="0">
                <a:latin typeface="Times New Roman"/>
                <a:ea typeface="Times New Roman"/>
              </a:rPr>
              <a:t>удовлетворённости учащихся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010211"/>
              </p:ext>
            </p:extLst>
          </p:nvPr>
        </p:nvGraphicFramePr>
        <p:xfrm>
          <a:off x="755576" y="1556792"/>
          <a:ext cx="7272809" cy="34955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17633"/>
                <a:gridCol w="1854775"/>
                <a:gridCol w="1782009"/>
                <a:gridCol w="1818392"/>
              </a:tblGrid>
              <a:tr h="1464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Класс/уровень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достаточный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чел./%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Частичный   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чел./%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недостаточный (или чел./%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1-2 классы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94/34%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13/33%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3-4 классы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14/5%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3/8%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5-10 классы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172/61%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23/59%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968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Всего:312 уч-ся</a:t>
                      </a: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 100%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280/90%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39/12,5%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76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Данные диагностики, полученные в ходе исследования удовлетворённости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родителей </a:t>
            </a:r>
            <a:endParaRPr lang="ru-RU" sz="24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189938"/>
              </p:ext>
            </p:extLst>
          </p:nvPr>
        </p:nvGraphicFramePr>
        <p:xfrm>
          <a:off x="827584" y="1188687"/>
          <a:ext cx="7128790" cy="45323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75837"/>
                <a:gridCol w="719311"/>
                <a:gridCol w="718572"/>
                <a:gridCol w="694915"/>
                <a:gridCol w="796194"/>
                <a:gridCol w="719311"/>
                <a:gridCol w="643905"/>
                <a:gridCol w="665344"/>
                <a:gridCol w="1195401"/>
              </a:tblGrid>
              <a:tr h="19844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показателя </a:t>
                      </a:r>
                      <a:r>
                        <a:rPr lang="ru-RU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удовлетворенности</a:t>
                      </a:r>
                      <a:endParaRPr lang="ru-RU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направлениям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Художественно-эстетическая</a:t>
                      </a:r>
                      <a:endParaRPr lang="ru-RU" sz="1400" b="1" dirty="0">
                        <a:effectLst/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Физкультурно-спортивная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Культурологическая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Туристско-краеведческая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Военно-патриотическая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Естественнонаучная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Эколого-биологическая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Опрошено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119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чел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64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чел. -30%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чел. -23%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чел. -41%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чел. -70%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чел. -53%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чел. -64%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чел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чел. -45,6%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06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чел.-70%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чел. -52%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чел.-37,5%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чел. -30%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чел. -47%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чел. -36%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чел. -45,6%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2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чел. -23%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чел. -20%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чел.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чел.-8,7%</a:t>
                      </a:r>
                    </a:p>
                  </a:txBody>
                  <a:tcPr marL="63925" marR="639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2693988" y="10752138"/>
            <a:ext cx="8001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28788" y="1557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0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Данные диагностики, полученные в ходе исследования удовлетворённости педагогов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713939"/>
              </p:ext>
            </p:extLst>
          </p:nvPr>
        </p:nvGraphicFramePr>
        <p:xfrm>
          <a:off x="899593" y="1302860"/>
          <a:ext cx="6863454" cy="43254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43328"/>
                <a:gridCol w="1201601"/>
                <a:gridCol w="1201601"/>
                <a:gridCol w="1105108"/>
                <a:gridCol w="1105108"/>
                <a:gridCol w="831276"/>
                <a:gridCol w="175432"/>
              </a:tblGrid>
              <a:tr h="389896">
                <a:tc rowSpan="3"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4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удовлетворенности</a:t>
                      </a: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педагогов деятельностью в </a:t>
                      </a:r>
                      <a:r>
                        <a:rPr lang="ru-RU" sz="14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респондентов,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 </a:t>
                      </a:r>
                      <a:r>
                        <a:rPr lang="ru-RU" sz="14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удовлетворенности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5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труда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Проявление и реализация качеств личности педагога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Отношения с коллективом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Отношения с учащимися и их родителями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4865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7(54%)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5(38%)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11(85%)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6(46%)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3(23%)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3534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4(31%)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6(46%)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2(15%)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3(23%)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4(31%)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77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2(15%)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2(38%)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4(31%)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6(46%)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03350" y="1303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 rtlCol="0"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sz="4000" b="1" i="1" dirty="0" smtClean="0">
                <a:solidFill>
                  <a:srgbClr val="930B6F"/>
                </a:solidFill>
                <a:latin typeface="Bookman Old Style" pitchFamily="18" charset="0"/>
              </a:rPr>
              <a:t>Мониторинг </a:t>
            </a:r>
            <a:r>
              <a:rPr lang="ru-RU" sz="4000" b="1" i="1" dirty="0">
                <a:solidFill>
                  <a:srgbClr val="930B6F"/>
                </a:solidFill>
                <a:latin typeface="Bookman Old Style" pitchFamily="18" charset="0"/>
              </a:rPr>
              <a:t>качества </a:t>
            </a:r>
            <a:r>
              <a:rPr lang="ru-RU" sz="4000" b="1" i="1" dirty="0" smtClean="0">
                <a:solidFill>
                  <a:srgbClr val="930B6F"/>
                </a:solidFill>
                <a:latin typeface="Bookman Old Style" pitchFamily="18" charset="0"/>
              </a:rPr>
              <a:t/>
            </a:r>
            <a:br>
              <a:rPr lang="ru-RU" sz="4000" b="1" i="1" dirty="0" smtClean="0">
                <a:solidFill>
                  <a:srgbClr val="930B6F"/>
                </a:solidFill>
                <a:latin typeface="Bookman Old Style" pitchFamily="18" charset="0"/>
              </a:rPr>
            </a:br>
            <a:r>
              <a:rPr lang="ru-RU" sz="4000" b="1" i="1" dirty="0" smtClean="0">
                <a:solidFill>
                  <a:srgbClr val="930B6F"/>
                </a:solidFill>
                <a:latin typeface="Bookman Old Style" pitchFamily="18" charset="0"/>
              </a:rPr>
              <a:t>предоставления </a:t>
            </a:r>
            <a:r>
              <a:rPr lang="ru-RU" sz="4000" b="1" i="1" dirty="0">
                <a:solidFill>
                  <a:srgbClr val="930B6F"/>
                </a:solidFill>
                <a:latin typeface="Bookman Old Style" pitchFamily="18" charset="0"/>
              </a:rPr>
              <a:t>услуг </a:t>
            </a:r>
            <a:r>
              <a:rPr lang="ru-RU" sz="4000" b="1" i="1" dirty="0" smtClean="0">
                <a:solidFill>
                  <a:srgbClr val="930B6F"/>
                </a:solidFill>
                <a:latin typeface="Bookman Old Style" pitchFamily="18" charset="0"/>
              </a:rPr>
              <a:t>отделения дополнительного </a:t>
            </a:r>
            <a:r>
              <a:rPr lang="ru-RU" sz="4000" b="1" i="1" dirty="0">
                <a:solidFill>
                  <a:srgbClr val="930B6F"/>
                </a:solidFill>
                <a:latin typeface="Bookman Old Style" pitchFamily="18" charset="0"/>
              </a:rPr>
              <a:t>образования детей </a:t>
            </a:r>
            <a:r>
              <a:rPr lang="ru-RU" sz="4000" b="1" i="1" dirty="0" smtClean="0">
                <a:solidFill>
                  <a:srgbClr val="930B6F"/>
                </a:solidFill>
                <a:latin typeface="Bookman Old Style" pitchFamily="18" charset="0"/>
              </a:rPr>
              <a:t>образовательного учреждения </a:t>
            </a:r>
            <a:r>
              <a:rPr lang="ru-RU" sz="4000" b="1" i="1" dirty="0" err="1" smtClean="0">
                <a:solidFill>
                  <a:srgbClr val="930B6F"/>
                </a:solidFill>
                <a:latin typeface="Bookman Old Style" pitchFamily="18" charset="0"/>
              </a:rPr>
              <a:t>ГБОУ</a:t>
            </a:r>
            <a:r>
              <a:rPr lang="ru-RU" sz="4000" b="1" i="1" dirty="0" smtClean="0">
                <a:solidFill>
                  <a:srgbClr val="930B6F"/>
                </a:solidFill>
                <a:latin typeface="Bookman Old Style" pitchFamily="18" charset="0"/>
              </a:rPr>
              <a:t> школы №338</a:t>
            </a:r>
          </a:p>
          <a:p>
            <a:pPr marL="0" lvl="0" indent="0" algn="r">
              <a:buClrTx/>
              <a:buSzTx/>
              <a:buNone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Провела 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и обработала результаты педагог-психолог Морозова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Calibri"/>
              </a:rPr>
              <a:t>М.А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  <a:latin typeface="Calibri"/>
            </a:endParaRPr>
          </a:p>
          <a:p>
            <a:pPr marL="0" indent="0" algn="r" fontAlgn="auto">
              <a:spcAft>
                <a:spcPts val="0"/>
              </a:spcAft>
              <a:defRPr/>
            </a:pPr>
            <a:endParaRPr lang="ru-RU" sz="2400" b="0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34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Данные диагностики, полученные в ходе исследования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удовлетворённости педагогов</a:t>
            </a:r>
            <a:endParaRPr lang="ru-RU" sz="2800" b="1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67687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7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971600" y="908050"/>
            <a:ext cx="691276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Влияние возраста ребенка на уровень интереса </a:t>
            </a:r>
            <a:br>
              <a:rPr lang="ru-RU" sz="2000" b="1" dirty="0"/>
            </a:br>
            <a:r>
              <a:rPr lang="ru-RU" sz="2000" b="1" dirty="0"/>
              <a:t>к программам дополнительного образования (%)</a:t>
            </a:r>
          </a:p>
        </p:txBody>
      </p:sp>
      <p:pic>
        <p:nvPicPr>
          <p:cNvPr id="41987" name="Диаграмма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6" y="1607592"/>
            <a:ext cx="8471818" cy="476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55404"/>
            <a:ext cx="1872208" cy="3516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3"/>
          <p:cNvSpPr>
            <a:spLocks noChangeArrowheads="1"/>
          </p:cNvSpPr>
          <p:nvPr/>
        </p:nvSpPr>
        <p:spPr bwMode="auto">
          <a:xfrm>
            <a:off x="458788" y="404813"/>
            <a:ext cx="813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Мнения родителей о влиянии программ</a:t>
            </a:r>
            <a:br>
              <a:rPr lang="ru-RU" sz="2400" b="1"/>
            </a:br>
            <a:r>
              <a:rPr lang="ru-RU" sz="2400" b="1"/>
              <a:t> дополнительного образования различной</a:t>
            </a:r>
            <a:br>
              <a:rPr lang="ru-RU" sz="2400" b="1"/>
            </a:br>
            <a:r>
              <a:rPr lang="ru-RU" sz="2400" b="1"/>
              <a:t> направленности на школьную успеваемость ребенка (%)</a:t>
            </a:r>
          </a:p>
        </p:txBody>
      </p:sp>
      <p:pic>
        <p:nvPicPr>
          <p:cNvPr id="44035" name="Диаграмма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3238"/>
            <a:ext cx="81375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3"/>
          <p:cNvSpPr>
            <a:spLocks noChangeArrowheads="1"/>
          </p:cNvSpPr>
          <p:nvPr/>
        </p:nvSpPr>
        <p:spPr bwMode="auto">
          <a:xfrm>
            <a:off x="539750" y="1484783"/>
            <a:ext cx="813670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Оценка родителями уровня учебной нагрузки 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 ребенка в связи с освоением им программ дополнительного образования (%)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705393"/>
              </p:ext>
            </p:extLst>
          </p:nvPr>
        </p:nvGraphicFramePr>
        <p:xfrm>
          <a:off x="683568" y="2685112"/>
          <a:ext cx="8039334" cy="2560638"/>
        </p:xfrm>
        <a:graphic>
          <a:graphicData uri="http://schemas.openxmlformats.org/drawingml/2006/table">
            <a:tbl>
              <a:tblPr/>
              <a:tblGrid>
                <a:gridCol w="7405921"/>
                <a:gridCol w="633413"/>
              </a:tblGrid>
              <a:tr h="457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уровня учебной нагрузки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1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Дополнительная нагрузка совсем невелика,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легко с ней справляется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1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от времени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испытывает перегрузки, совмещая дополнительное образование и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учебу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школе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1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часто испытывает перегрузки в связи с совмещением школы и занятий дополнительного образования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3"/>
          <p:cNvSpPr>
            <a:spLocks noChangeArrowheads="1"/>
          </p:cNvSpPr>
          <p:nvPr/>
        </p:nvSpPr>
        <p:spPr bwMode="auto">
          <a:xfrm>
            <a:off x="301625" y="260350"/>
            <a:ext cx="82089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Ответы родителей, чьи дети вовлечены </a:t>
            </a:r>
            <a:br>
              <a:rPr lang="ru-RU" sz="2000" b="1" dirty="0"/>
            </a:br>
            <a:r>
              <a:rPr lang="ru-RU" sz="2000" b="1" dirty="0"/>
              <a:t>в программы дополнительного образования </a:t>
            </a:r>
            <a:br>
              <a:rPr lang="ru-RU" sz="2000" b="1" dirty="0"/>
            </a:br>
            <a:r>
              <a:rPr lang="ru-RU" sz="2000" b="1" dirty="0"/>
              <a:t>различной направленности </a:t>
            </a:r>
            <a:r>
              <a:rPr lang="ru-RU" sz="2000" b="1" dirty="0" smtClean="0"/>
              <a:t>(%)</a:t>
            </a:r>
            <a:endParaRPr lang="ru-RU" sz="2000" b="1" dirty="0"/>
          </a:p>
        </p:txBody>
      </p:sp>
      <p:pic>
        <p:nvPicPr>
          <p:cNvPr id="46083" name="Диаграмма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1627188"/>
            <a:ext cx="8568000" cy="4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3"/>
          <p:cNvSpPr>
            <a:spLocks noChangeArrowheads="1"/>
          </p:cNvSpPr>
          <p:nvPr/>
        </p:nvSpPr>
        <p:spPr bwMode="auto">
          <a:xfrm>
            <a:off x="468313" y="476250"/>
            <a:ext cx="820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Ответы родителей о влиянии программ </a:t>
            </a:r>
            <a:br>
              <a:rPr lang="ru-RU" sz="2400" b="1" dirty="0"/>
            </a:br>
            <a:r>
              <a:rPr lang="ru-RU" sz="2400" b="1" dirty="0"/>
              <a:t>дополнительного образования </a:t>
            </a:r>
            <a:br>
              <a:rPr lang="ru-RU" sz="2400" b="1" dirty="0"/>
            </a:br>
            <a:r>
              <a:rPr lang="ru-RU" sz="2400" b="1" dirty="0"/>
              <a:t>на развитие личности ребенка (%)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1676400"/>
          <a:ext cx="8207375" cy="4751390"/>
        </p:xfrm>
        <a:graphic>
          <a:graphicData uri="http://schemas.openxmlformats.org/drawingml/2006/table">
            <a:tbl>
              <a:tblPr/>
              <a:tblGrid>
                <a:gridCol w="7497762"/>
                <a:gridCol w="709613"/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личностных качеств (дисциплина, внимательность, аккуратность и т.п.)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полезных навыков и умений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Расширение кругозора, повышение эрудированности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физических качеств (сила, ловкость, координация и т.п.)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интеллектуальных способностей (четкость мышления, способность делать выводы и т.п.)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навыков общения и самопрезентации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общего культурного уровня (развитие речи, вежливость)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мотивации к учебной деятельности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Ничего из перечисленного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Затрудняюсь оценить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3"/>
          <p:cNvSpPr>
            <a:spLocks noChangeArrowheads="1"/>
          </p:cNvSpPr>
          <p:nvPr/>
        </p:nvSpPr>
        <p:spPr bwMode="auto">
          <a:xfrm>
            <a:off x="179388" y="260350"/>
            <a:ext cx="813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Мнения родителей об эффективности программ дополнительного образования в зависимости </a:t>
            </a:r>
            <a:br>
              <a:rPr lang="ru-RU" sz="2400" b="1"/>
            </a:br>
            <a:r>
              <a:rPr lang="ru-RU" sz="2400" b="1"/>
              <a:t>от возраста ребенка (%)</a:t>
            </a:r>
          </a:p>
        </p:txBody>
      </p:sp>
      <p:pic>
        <p:nvPicPr>
          <p:cNvPr id="48131" name="Диаграмма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6" y="1772816"/>
            <a:ext cx="8131175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3"/>
          <p:cNvSpPr>
            <a:spLocks noChangeArrowheads="1"/>
          </p:cNvSpPr>
          <p:nvPr/>
        </p:nvSpPr>
        <p:spPr bwMode="auto">
          <a:xfrm>
            <a:off x="468313" y="404813"/>
            <a:ext cx="813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Мнения родителей об эффективности </a:t>
            </a:r>
            <a:br>
              <a:rPr lang="ru-RU" sz="2400" b="1"/>
            </a:br>
            <a:r>
              <a:rPr lang="ru-RU" sz="2400" b="1"/>
              <a:t>программ дополнительного образования различной направленности (%)</a:t>
            </a:r>
          </a:p>
        </p:txBody>
      </p:sp>
      <p:pic>
        <p:nvPicPr>
          <p:cNvPr id="49155" name="Диаграмма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603375"/>
            <a:ext cx="813117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3"/>
          <p:cNvSpPr>
            <a:spLocks noChangeArrowheads="1"/>
          </p:cNvSpPr>
          <p:nvPr/>
        </p:nvSpPr>
        <p:spPr bwMode="auto">
          <a:xfrm>
            <a:off x="539750" y="1125538"/>
            <a:ext cx="7993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Источники информации об </a:t>
            </a:r>
            <a:r>
              <a:rPr lang="ru-RU" sz="2400" b="1" dirty="0" smtClean="0"/>
              <a:t>отделении </a:t>
            </a:r>
            <a:r>
              <a:rPr lang="ru-RU" sz="2400" b="1" dirty="0"/>
              <a:t>дополнительного образования (%)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005975"/>
              </p:ext>
            </p:extLst>
          </p:nvPr>
        </p:nvGraphicFramePr>
        <p:xfrm>
          <a:off x="539750" y="2205038"/>
          <a:ext cx="7993063" cy="1991567"/>
        </p:xfrm>
        <a:graphic>
          <a:graphicData uri="http://schemas.openxmlformats.org/drawingml/2006/table">
            <a:tbl>
              <a:tblPr/>
              <a:tblGrid>
                <a:gridCol w="7170738"/>
                <a:gridCol w="822325"/>
              </a:tblGrid>
              <a:tr h="939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информации об учреждении (программе) 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 образования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0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знакомых, друзей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0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 объявлений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0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школьных педагогов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3"/>
          <p:cNvSpPr>
            <a:spLocks noChangeArrowheads="1"/>
          </p:cNvSpPr>
          <p:nvPr/>
        </p:nvSpPr>
        <p:spPr bwMode="auto">
          <a:xfrm>
            <a:off x="539750" y="476250"/>
            <a:ext cx="806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Ответы родителей, чьи дети посещают </a:t>
            </a:r>
            <a:br>
              <a:rPr lang="ru-RU" sz="2400" b="1" dirty="0"/>
            </a:br>
            <a:r>
              <a:rPr lang="ru-RU" sz="2400" b="1" dirty="0"/>
              <a:t>программы дополнительного образования различных направленностей </a:t>
            </a:r>
            <a:r>
              <a:rPr lang="ru-RU" sz="2400" b="1" dirty="0" smtClean="0"/>
              <a:t>(%)</a:t>
            </a:r>
            <a:endParaRPr lang="ru-RU" sz="2400" b="1" dirty="0"/>
          </a:p>
        </p:txBody>
      </p:sp>
      <p:pic>
        <p:nvPicPr>
          <p:cNvPr id="60419" name="Диаграмма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34816"/>
            <a:ext cx="820420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10" y="1484784"/>
            <a:ext cx="2720810" cy="2041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13176"/>
            <a:ext cx="2421774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2" y="3430616"/>
            <a:ext cx="1944216" cy="1458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302377" cy="5472608"/>
          </a:xfrm>
          <a:noFill/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	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u="sng" dirty="0" smtClean="0">
                <a:solidFill>
                  <a:srgbClr val="FF0000"/>
                </a:solidFill>
                <a:latin typeface="Bookman Old Style" pitchFamily="18" charset="0"/>
              </a:rPr>
              <a:t>Целью:  </a:t>
            </a:r>
            <a:r>
              <a:rPr lang="ru-RU" sz="2800" b="1" dirty="0" smtClean="0">
                <a:solidFill>
                  <a:srgbClr val="930B6F"/>
                </a:solidFill>
                <a:latin typeface="Bookman Old Style" pitchFamily="18" charset="0"/>
              </a:rPr>
              <a:t>мониторинга </a:t>
            </a:r>
            <a:r>
              <a:rPr lang="ru-RU" sz="2800" b="1" dirty="0">
                <a:solidFill>
                  <a:srgbClr val="930B6F"/>
                </a:solidFill>
                <a:latin typeface="Bookman Old Style" pitchFamily="18" charset="0"/>
              </a:rPr>
              <a:t>является </a:t>
            </a:r>
            <a:r>
              <a:rPr lang="ru-RU" sz="2800" b="1" dirty="0" smtClean="0">
                <a:solidFill>
                  <a:srgbClr val="930B6F"/>
                </a:solidFill>
                <a:latin typeface="Bookman Old Style" pitchFamily="18" charset="0"/>
              </a:rPr>
              <a:t>изучение </a:t>
            </a:r>
            <a:r>
              <a:rPr lang="ru-RU" sz="2800" b="1" dirty="0">
                <a:solidFill>
                  <a:srgbClr val="930B6F"/>
                </a:solidFill>
                <a:latin typeface="Bookman Old Style" pitchFamily="18" charset="0"/>
              </a:rPr>
              <a:t>степени удовлетворённости </a:t>
            </a:r>
            <a:r>
              <a:rPr lang="ru-RU" sz="2800" b="1" dirty="0" smtClean="0">
                <a:solidFill>
                  <a:srgbClr val="930B6F"/>
                </a:solidFill>
                <a:latin typeface="Bookman Old Style" pitchFamily="18" charset="0"/>
              </a:rPr>
              <a:t>учащихся, родителей и педагогов услугами </a:t>
            </a:r>
            <a:r>
              <a:rPr lang="ru-RU" sz="2800" b="1" dirty="0" err="1" smtClean="0">
                <a:solidFill>
                  <a:srgbClr val="930B6F"/>
                </a:solidFill>
                <a:latin typeface="Bookman Old Style" pitchFamily="18" charset="0"/>
              </a:rPr>
              <a:t>ОДОД</a:t>
            </a:r>
            <a:r>
              <a:rPr lang="ru-RU" sz="2800" b="1" dirty="0" smtClean="0">
                <a:solidFill>
                  <a:srgbClr val="930B6F"/>
                </a:solidFill>
                <a:latin typeface="Bookman Old Style" pitchFamily="18" charset="0"/>
              </a:rPr>
              <a:t>. </a:t>
            </a:r>
            <a:r>
              <a:rPr lang="ru-RU" sz="2800" b="1" i="1" dirty="0" smtClean="0">
                <a:solidFill>
                  <a:srgbClr val="930B6F"/>
                </a:solidFill>
                <a:latin typeface="Bookman Old Style" pitchFamily="18" charset="0"/>
              </a:rPr>
              <a:t>        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>
              <a:solidFill>
                <a:srgbClr val="930B6F"/>
              </a:solidFill>
              <a:latin typeface="Bookman Old Style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u="sng" dirty="0" smtClean="0">
                <a:solidFill>
                  <a:srgbClr val="FF0000"/>
                </a:solidFill>
                <a:latin typeface="Bookman Old Style" pitchFamily="18" charset="0"/>
              </a:rPr>
              <a:t>Объект: </a:t>
            </a:r>
            <a:r>
              <a:rPr lang="ru-RU" sz="2800" b="1" dirty="0" smtClean="0">
                <a:solidFill>
                  <a:srgbClr val="930B6F"/>
                </a:solidFill>
                <a:latin typeface="Bookman Old Style" pitchFamily="18" charset="0"/>
              </a:rPr>
              <a:t>данного </a:t>
            </a:r>
            <a:r>
              <a:rPr lang="ru-RU" sz="2800" b="1" dirty="0">
                <a:solidFill>
                  <a:srgbClr val="930B6F"/>
                </a:solidFill>
                <a:latin typeface="Bookman Old Style" pitchFamily="18" charset="0"/>
              </a:rPr>
              <a:t>исследования </a:t>
            </a:r>
            <a:r>
              <a:rPr lang="ru-RU" sz="2800" b="1" dirty="0" smtClean="0">
                <a:solidFill>
                  <a:srgbClr val="930B6F"/>
                </a:solidFill>
                <a:latin typeface="Bookman Old Style" pitchFamily="18" charset="0"/>
              </a:rPr>
              <a:t> учащиеся, </a:t>
            </a:r>
            <a:r>
              <a:rPr lang="ru-RU" sz="2800" b="1" dirty="0">
                <a:solidFill>
                  <a:srgbClr val="930B6F"/>
                </a:solidFill>
                <a:latin typeface="Bookman Old Style" pitchFamily="18" charset="0"/>
              </a:rPr>
              <a:t>родители и </a:t>
            </a:r>
            <a:r>
              <a:rPr lang="ru-RU" sz="2800" b="1" dirty="0" smtClean="0">
                <a:solidFill>
                  <a:srgbClr val="930B6F"/>
                </a:solidFill>
                <a:latin typeface="Bookman Old Style" pitchFamily="18" charset="0"/>
              </a:rPr>
              <a:t>педагоги </a:t>
            </a:r>
            <a:r>
              <a:rPr lang="ru-RU" sz="2800" b="1" dirty="0" err="1" smtClean="0">
                <a:solidFill>
                  <a:srgbClr val="930B6F"/>
                </a:solidFill>
                <a:latin typeface="Bookman Old Style" pitchFamily="18" charset="0"/>
              </a:rPr>
              <a:t>ГБОУ</a:t>
            </a:r>
            <a:r>
              <a:rPr lang="ru-RU" sz="2800" b="1" dirty="0" smtClean="0">
                <a:solidFill>
                  <a:srgbClr val="930B6F"/>
                </a:solidFill>
                <a:latin typeface="Bookman Old Style" pitchFamily="18" charset="0"/>
              </a:rPr>
              <a:t> школы №338.</a:t>
            </a:r>
            <a:endParaRPr lang="ru-RU" sz="2800" b="1" dirty="0">
              <a:solidFill>
                <a:srgbClr val="930B6F"/>
              </a:solidFill>
              <a:latin typeface="Bookman Old Style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u="sng" dirty="0" smtClean="0">
                <a:solidFill>
                  <a:srgbClr val="FF0000"/>
                </a:solidFill>
                <a:latin typeface="Bookman Old Style" pitchFamily="18" charset="0"/>
              </a:rPr>
              <a:t>Задачи: </a:t>
            </a:r>
            <a:r>
              <a:rPr lang="ru-RU" sz="2800" b="1" dirty="0" smtClean="0">
                <a:solidFill>
                  <a:srgbClr val="930B6F"/>
                </a:solidFill>
                <a:latin typeface="Bookman Old Style" pitchFamily="18" charset="0"/>
              </a:rPr>
              <a:t>исследовать </a:t>
            </a:r>
            <a:r>
              <a:rPr lang="ru-RU" sz="2800" b="1" dirty="0">
                <a:solidFill>
                  <a:srgbClr val="930B6F"/>
                </a:solidFill>
                <a:latin typeface="Bookman Old Style" pitchFamily="18" charset="0"/>
              </a:rPr>
              <a:t>показатель удовлетворённости </a:t>
            </a:r>
            <a:r>
              <a:rPr lang="ru-RU" sz="2800" b="1" dirty="0" smtClean="0">
                <a:solidFill>
                  <a:srgbClr val="930B6F"/>
                </a:solidFill>
                <a:latin typeface="Bookman Old Style" pitchFamily="18" charset="0"/>
              </a:rPr>
              <a:t>родителей, детей и педагогов услугами </a:t>
            </a:r>
            <a:r>
              <a:rPr lang="ru-RU" sz="2800" b="1" dirty="0" err="1" smtClean="0">
                <a:solidFill>
                  <a:srgbClr val="930B6F"/>
                </a:solidFill>
                <a:latin typeface="Bookman Old Style" pitchFamily="18" charset="0"/>
              </a:rPr>
              <a:t>ОДОД</a:t>
            </a:r>
            <a:endParaRPr lang="ru-RU" sz="2800" b="1" dirty="0" smtClean="0">
              <a:solidFill>
                <a:srgbClr val="930B6F"/>
              </a:solidFill>
              <a:latin typeface="Bookman Old Style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solidFill>
                <a:schemeClr val="tx2">
                  <a:lumMod val="40000"/>
                  <a:lumOff val="60000"/>
                </a:schemeClr>
              </a:solidFill>
              <a:latin typeface="Book Antiqua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3"/>
          <p:cNvSpPr>
            <a:spLocks noChangeArrowheads="1"/>
          </p:cNvSpPr>
          <p:nvPr/>
        </p:nvSpPr>
        <p:spPr bwMode="auto">
          <a:xfrm>
            <a:off x="468313" y="1412875"/>
            <a:ext cx="8207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Удовлетворённость педагогов  повышением заработной платы в сравнении с прошлым годом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40020"/>
              </p:ext>
            </p:extLst>
          </p:nvPr>
        </p:nvGraphicFramePr>
        <p:xfrm>
          <a:off x="457200" y="2997200"/>
          <a:ext cx="8229600" cy="1313180"/>
        </p:xfrm>
        <a:graphic>
          <a:graphicData uri="http://schemas.openxmlformats.org/drawingml/2006/table">
            <a:tbl>
              <a:tblPr/>
              <a:tblGrid>
                <a:gridCol w="7327900"/>
                <a:gridCol w="901700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Оценка уровня оплаты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(% от числа указавших)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Незначительный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Высокий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12" y="4437112"/>
            <a:ext cx="2327462" cy="2232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Прямоугольник 3"/>
          <p:cNvSpPr>
            <a:spLocks noChangeArrowheads="1"/>
          </p:cNvSpPr>
          <p:nvPr/>
        </p:nvSpPr>
        <p:spPr bwMode="auto">
          <a:xfrm>
            <a:off x="539552" y="476250"/>
            <a:ext cx="8280920" cy="1323439"/>
          </a:xfrm>
          <a:prstGeom prst="rect">
            <a:avLst/>
          </a:prstGeom>
          <a:solidFill>
            <a:srgbClr val="FFE4A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Условия, при выполнении которых, </a:t>
            </a:r>
            <a:r>
              <a:rPr lang="ru-RU" sz="2000" b="1" dirty="0" smtClean="0"/>
              <a:t>можно повысить </a:t>
            </a:r>
            <a:r>
              <a:rPr lang="ru-RU" sz="2000" b="1" dirty="0"/>
              <a:t>уровень показателя удовлетворённости </a:t>
            </a:r>
            <a:r>
              <a:rPr lang="ru-RU" sz="2000" b="1" dirty="0" smtClean="0"/>
              <a:t>всех участников отделения дополнительного образования </a:t>
            </a:r>
            <a:r>
              <a:rPr lang="ru-RU" sz="2000" b="1" dirty="0"/>
              <a:t>в зависимости направленности программы (%)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631827"/>
              </p:ext>
            </p:extLst>
          </p:nvPr>
        </p:nvGraphicFramePr>
        <p:xfrm>
          <a:off x="505644" y="1799689"/>
          <a:ext cx="8229600" cy="4632860"/>
        </p:xfrm>
        <a:graphic>
          <a:graphicData uri="http://schemas.openxmlformats.org/drawingml/2006/table">
            <a:tbl>
              <a:tblPr/>
              <a:tblGrid>
                <a:gridCol w="2601912"/>
                <a:gridCol w="642938"/>
                <a:gridCol w="681037"/>
                <a:gridCol w="644525"/>
                <a:gridCol w="736600"/>
                <a:gridCol w="698500"/>
                <a:gridCol w="855663"/>
                <a:gridCol w="673100"/>
                <a:gridCol w="695325"/>
              </a:tblGrid>
              <a:tr h="731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Худ.-эст.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Физ.-спорт.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Соц.-пед.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Культ-ая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Науч.-тех.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Тур.-краевед.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Воен.-патр.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Экол.-био.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</a:tr>
              <a:tr h="487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у кружка будут более хорошие помещения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</a:tr>
              <a:tr h="731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будет установлена новая мебель, оборудование и др.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</a:tr>
              <a:tr h="487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будет увеличен штат педагогов, персонала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</a:tr>
              <a:tr h="487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улучшится квалификация работников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</a:tr>
              <a:tr h="487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увеличится время (частота) занятий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</a:tr>
              <a:tr h="24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группы будут меньше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</a:tr>
              <a:tr h="487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будет набираться лучший контингент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</a:tr>
              <a:tr h="487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готовы платить больше ни в коем случае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A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Прямоугольник 3"/>
          <p:cNvSpPr>
            <a:spLocks noChangeArrowheads="1"/>
          </p:cNvSpPr>
          <p:nvPr/>
        </p:nvSpPr>
        <p:spPr bwMode="auto">
          <a:xfrm>
            <a:off x="611560" y="926307"/>
            <a:ext cx="8208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Оценка условий и организации учебного процесса</a:t>
            </a:r>
            <a:br>
              <a:rPr lang="ru-RU" sz="2400" b="1"/>
            </a:br>
            <a:r>
              <a:rPr lang="ru-RU" sz="2400" b="1"/>
              <a:t> (ср. балл)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21777"/>
              </p:ext>
            </p:extLst>
          </p:nvPr>
        </p:nvGraphicFramePr>
        <p:xfrm>
          <a:off x="467544" y="2276475"/>
          <a:ext cx="8074794" cy="3154362"/>
        </p:xfrm>
        <a:graphic>
          <a:graphicData uri="http://schemas.openxmlformats.org/drawingml/2006/table">
            <a:tbl>
              <a:tblPr/>
              <a:tblGrid>
                <a:gridCol w="7066731"/>
                <a:gridCol w="1008063"/>
              </a:tblGrid>
              <a:tr h="630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Оцениваемая характеристика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1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Квалификация педагогов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1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индивидуализации обучения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1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Удобство расписания занятий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1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учебной нагрузки на ребенка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1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Контингент обучающихся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1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Состояние помещений (ремонт, состояние мебели и т.п.)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3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Оснащённость (наличие необходимого оборудования, компьютеров, спортивных снарядов и т.п.)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рямоугольник 3"/>
          <p:cNvSpPr>
            <a:spLocks noChangeArrowheads="1"/>
          </p:cNvSpPr>
          <p:nvPr/>
        </p:nvSpPr>
        <p:spPr bwMode="auto">
          <a:xfrm>
            <a:off x="395288" y="692150"/>
            <a:ext cx="8064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Оценка </a:t>
            </a:r>
            <a:r>
              <a:rPr lang="ru-RU" sz="2000" b="1" dirty="0" smtClean="0"/>
              <a:t>удовлетворённости родителей условиями </a:t>
            </a:r>
            <a:r>
              <a:rPr lang="ru-RU" sz="2000" b="1" dirty="0"/>
              <a:t>и </a:t>
            </a:r>
            <a:r>
              <a:rPr lang="ru-RU" sz="2000" b="1" dirty="0" smtClean="0"/>
              <a:t>организацией </a:t>
            </a:r>
            <a:r>
              <a:rPr lang="ru-RU" sz="2000" b="1" dirty="0"/>
              <a:t>учебного процесса </a:t>
            </a:r>
            <a:r>
              <a:rPr lang="ru-RU" sz="2000" b="1" dirty="0" smtClean="0"/>
              <a:t>(</a:t>
            </a:r>
            <a:r>
              <a:rPr lang="ru-RU" sz="2000" b="1" dirty="0"/>
              <a:t>средний балл)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35301"/>
              </p:ext>
            </p:extLst>
          </p:nvPr>
        </p:nvGraphicFramePr>
        <p:xfrm>
          <a:off x="539750" y="1549400"/>
          <a:ext cx="8496746" cy="4653873"/>
        </p:xfrm>
        <a:graphic>
          <a:graphicData uri="http://schemas.openxmlformats.org/drawingml/2006/table">
            <a:tbl>
              <a:tblPr/>
              <a:tblGrid>
                <a:gridCol w="2323225"/>
                <a:gridCol w="573697"/>
                <a:gridCol w="558644"/>
                <a:gridCol w="670708"/>
                <a:gridCol w="553626"/>
                <a:gridCol w="734267"/>
                <a:gridCol w="625548"/>
                <a:gridCol w="715868"/>
                <a:gridCol w="540245"/>
                <a:gridCol w="645619"/>
                <a:gridCol w="555299"/>
              </a:tblGrid>
              <a:tr h="520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Оцениваемая характеристика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73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Квалификация педагогов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7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индивидуализации обучения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7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нагрузки на ребенка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84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Удобство расписания занятий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73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Контингент обучающихся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867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Оснащенность (наличие необходимого оборудования, компьютеров, спортивных снарядов и т.п.)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20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Состояние помещений (ремонт, состояние мебели и т.п.)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20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значение по оценке всех выделенных параметров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0348" marR="30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Прямоугольник 3"/>
          <p:cNvSpPr>
            <a:spLocks noChangeArrowheads="1"/>
          </p:cNvSpPr>
          <p:nvPr/>
        </p:nvSpPr>
        <p:spPr bwMode="auto">
          <a:xfrm>
            <a:off x="827584" y="620688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ричины, </a:t>
            </a:r>
            <a:r>
              <a:rPr lang="ru-RU" sz="2400" b="1" dirty="0"/>
              <a:t>вызывающие у родителей желание </a:t>
            </a:r>
            <a:br>
              <a:rPr lang="ru-RU" sz="2400" b="1" dirty="0"/>
            </a:br>
            <a:r>
              <a:rPr lang="ru-RU" sz="2400" b="1" dirty="0"/>
              <a:t>сменить программу и/или учреждение </a:t>
            </a:r>
            <a:br>
              <a:rPr lang="ru-RU" sz="2400" b="1" dirty="0"/>
            </a:br>
            <a:r>
              <a:rPr lang="ru-RU" sz="2400" b="1" dirty="0"/>
              <a:t>дополнительного образования ребенка (%)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29996"/>
              </p:ext>
            </p:extLst>
          </p:nvPr>
        </p:nvGraphicFramePr>
        <p:xfrm>
          <a:off x="611560" y="2636912"/>
          <a:ext cx="8113340" cy="2524127"/>
        </p:xfrm>
        <a:graphic>
          <a:graphicData uri="http://schemas.openxmlformats.org/drawingml/2006/table">
            <a:tbl>
              <a:tblPr/>
              <a:tblGrid>
                <a:gridCol w="7240215"/>
                <a:gridCol w="873125"/>
              </a:tblGrid>
              <a:tr h="631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Причины, вызывающие желание сменить программу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и/или учреждение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устраивает квалификация педагогов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программ желаемого профиля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Плохая материально-техническая база учреждения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Неудобное расписание занятий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Неудобное расположение учреждения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устраивает контингент детей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5300" y="404813"/>
            <a:ext cx="8208963" cy="6217856"/>
          </a:xfrm>
          <a:prstGeom prst="rect">
            <a:avLst/>
          </a:prstGeom>
        </p:spPr>
        <p:txBody>
          <a:bodyPr lIns="0" r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000" b="1" i="1" u="sng" dirty="0">
                <a:cs typeface="Arial" pitchFamily="34" charset="0"/>
              </a:rPr>
              <a:t>Основные выводы по результатам проведенного исследования:</a:t>
            </a:r>
          </a:p>
          <a:p>
            <a:pPr marL="342900" indent="-342900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ru-RU" b="1" dirty="0">
                <a:cs typeface="Arial" pitchFamily="34" charset="0"/>
              </a:rPr>
              <a:t> </a:t>
            </a:r>
            <a:r>
              <a:rPr lang="ru-RU" sz="1900" b="1" dirty="0">
                <a:cs typeface="Arial" pitchFamily="34" charset="0"/>
              </a:rPr>
              <a:t>разнообразие программ дополнительного образования, безусловно, позволяет удовлетворять различные образовательные запросы</a:t>
            </a:r>
            <a:br>
              <a:rPr lang="ru-RU" sz="1900" b="1" dirty="0">
                <a:cs typeface="Arial" pitchFamily="34" charset="0"/>
              </a:rPr>
            </a:br>
            <a:r>
              <a:rPr lang="ru-RU" sz="1900" b="1" dirty="0">
                <a:cs typeface="Arial" pitchFamily="34" charset="0"/>
              </a:rPr>
              <a:t>родителей и </a:t>
            </a:r>
            <a:r>
              <a:rPr lang="ru-RU" sz="1900" b="1" dirty="0" smtClean="0">
                <a:cs typeface="Arial" pitchFamily="34" charset="0"/>
              </a:rPr>
              <a:t>их детей, и даёт возможность профессионально развиваться педагогам </a:t>
            </a:r>
            <a:r>
              <a:rPr lang="ru-RU" sz="1900" b="1" dirty="0" err="1" smtClean="0">
                <a:cs typeface="Arial" pitchFamily="34" charset="0"/>
              </a:rPr>
              <a:t>ОДОД</a:t>
            </a:r>
            <a:r>
              <a:rPr lang="ru-RU" sz="1900" b="1" dirty="0" smtClean="0">
                <a:cs typeface="Arial" pitchFamily="34" charset="0"/>
              </a:rPr>
              <a:t>;</a:t>
            </a:r>
            <a:endParaRPr lang="ru-RU" sz="1900" b="1" dirty="0">
              <a:cs typeface="Arial" pitchFamily="34" charset="0"/>
            </a:endParaRPr>
          </a:p>
          <a:p>
            <a:pPr marL="342900" indent="-342900" algn="just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ru-RU" sz="1900" b="1" dirty="0">
                <a:cs typeface="Arial" pitchFamily="34" charset="0"/>
              </a:rPr>
              <a:t>наиболее массовыми и популярными программами дополнительного образования являются программы художественно-эстетической, физкультурно-спортивной и социально-педагогической направленности;</a:t>
            </a:r>
          </a:p>
          <a:p>
            <a:pPr marL="342900" indent="-342900" algn="just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ru-RU" sz="1900" b="1" dirty="0">
                <a:cs typeface="Arial" pitchFamily="34" charset="0"/>
              </a:rPr>
              <a:t>основными причинами выбора родителями образовательного учреждения и программы дополнительного образования ребенка являются достоинства педагогов и качество педагогической работы в учреждении;</a:t>
            </a:r>
          </a:p>
          <a:p>
            <a:pPr marL="342900" indent="-342900" algn="just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ru-RU" sz="1900" b="1" dirty="0">
                <a:cs typeface="Arial" pitchFamily="34" charset="0"/>
              </a:rPr>
              <a:t>наиболее оправданной и перспективной стратегией информирования родителей о дополнительном образовании является </a:t>
            </a:r>
            <a:r>
              <a:rPr lang="ru-RU" sz="1900" b="1" dirty="0" smtClean="0">
                <a:cs typeface="Arial" pitchFamily="34" charset="0"/>
              </a:rPr>
              <a:t>интернет-коммуникация, индивидуальные консультации и беседы;</a:t>
            </a:r>
            <a:endParaRPr lang="ru-RU" sz="1900" b="1" dirty="0">
              <a:cs typeface="Arial" pitchFamily="34" charset="0"/>
            </a:endParaRPr>
          </a:p>
          <a:p>
            <a:pPr marL="342900" indent="-342900" algn="just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ru-RU" sz="1900" b="1" dirty="0">
                <a:cs typeface="Arial" pitchFamily="34" charset="0"/>
              </a:rPr>
              <a:t>отмечается высокий уровень осведомленности родителей о наличии </a:t>
            </a:r>
            <a:br>
              <a:rPr lang="ru-RU" sz="1900" b="1" dirty="0">
                <a:cs typeface="Arial" pitchFamily="34" charset="0"/>
              </a:rPr>
            </a:br>
            <a:r>
              <a:rPr lang="ru-RU" sz="1900" b="1" dirty="0">
                <a:cs typeface="Arial" pitchFamily="34" charset="0"/>
              </a:rPr>
              <a:t>в </a:t>
            </a:r>
            <a:r>
              <a:rPr lang="ru-RU" sz="1900" b="1" dirty="0" smtClean="0">
                <a:cs typeface="Arial" pitchFamily="34" charset="0"/>
              </a:rPr>
              <a:t>школе отделения </a:t>
            </a:r>
            <a:r>
              <a:rPr lang="ru-RU" sz="1900" b="1" dirty="0">
                <a:cs typeface="Arial" pitchFamily="34" charset="0"/>
              </a:rPr>
              <a:t>дополнительного </a:t>
            </a:r>
            <a:r>
              <a:rPr lang="ru-RU" sz="1900" b="1" dirty="0" smtClean="0">
                <a:cs typeface="Arial" pitchFamily="34" charset="0"/>
              </a:rPr>
              <a:t>образования</a:t>
            </a:r>
            <a:endParaRPr lang="ru-RU" sz="1900" b="1" dirty="0">
              <a:cs typeface="Arial" pitchFamily="34" charset="0"/>
            </a:endParaRPr>
          </a:p>
          <a:p>
            <a:pPr marL="342900" indent="-342900" algn="just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ru-RU" sz="1900" b="1" dirty="0" smtClean="0">
                <a:cs typeface="Arial" pitchFamily="34" charset="0"/>
              </a:rPr>
              <a:t>удовлетворённость родителей бесплатностью </a:t>
            </a:r>
            <a:r>
              <a:rPr lang="ru-RU" sz="1900" b="1" dirty="0">
                <a:cs typeface="Arial" pitchFamily="34" charset="0"/>
              </a:rPr>
              <a:t>обучения их детей </a:t>
            </a:r>
            <a:br>
              <a:rPr lang="ru-RU" sz="1900" b="1" dirty="0">
                <a:cs typeface="Arial" pitchFamily="34" charset="0"/>
              </a:rPr>
            </a:br>
            <a:r>
              <a:rPr lang="ru-RU" sz="1900" b="1" dirty="0">
                <a:cs typeface="Arial" pitchFamily="34" charset="0"/>
              </a:rPr>
              <a:t>в </a:t>
            </a:r>
            <a:r>
              <a:rPr lang="ru-RU" sz="1900" b="1" dirty="0" smtClean="0">
                <a:cs typeface="Arial" pitchFamily="34" charset="0"/>
              </a:rPr>
              <a:t>отделении </a:t>
            </a:r>
            <a:r>
              <a:rPr lang="ru-RU" sz="1900" b="1" dirty="0">
                <a:cs typeface="Arial" pitchFamily="34" charset="0"/>
              </a:rPr>
              <a:t>дополнительного </a:t>
            </a:r>
            <a:r>
              <a:rPr lang="ru-RU" sz="1900" b="1" dirty="0" smtClean="0">
                <a:cs typeface="Arial" pitchFamily="34" charset="0"/>
              </a:rPr>
              <a:t>образования на высоком уровне;</a:t>
            </a:r>
            <a:endParaRPr lang="ru-RU" sz="1900" b="1" dirty="0">
              <a:cs typeface="Arial" pitchFamily="34" charset="0"/>
            </a:endParaRPr>
          </a:p>
          <a:p>
            <a:pPr marL="342900" indent="-342900" algn="just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ru-RU" sz="1900" b="1" dirty="0">
                <a:cs typeface="Arial" pitchFamily="34" charset="0"/>
              </a:rPr>
              <a:t>родители очень высоко оценивают условия и качество организации учебного процесса в </a:t>
            </a:r>
            <a:r>
              <a:rPr lang="ru-RU" sz="1900" b="1" dirty="0" smtClean="0">
                <a:cs typeface="Arial" pitchFamily="34" charset="0"/>
              </a:rPr>
              <a:t>отделении </a:t>
            </a:r>
            <a:r>
              <a:rPr lang="ru-RU" sz="1900" b="1" dirty="0">
                <a:cs typeface="Arial" pitchFamily="34" charset="0"/>
              </a:rPr>
              <a:t>дополнительного образования, которые посещают их дети.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Прямоугольник 3"/>
          <p:cNvSpPr>
            <a:spLocks noChangeArrowheads="1"/>
          </p:cNvSpPr>
          <p:nvPr/>
        </p:nvSpPr>
        <p:spPr bwMode="auto">
          <a:xfrm>
            <a:off x="683568" y="476672"/>
            <a:ext cx="8207375" cy="38472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ru-RU" sz="2400" dirty="0"/>
              <a:t>	</a:t>
            </a:r>
            <a:r>
              <a:rPr lang="ru-RU" sz="2000" b="1" dirty="0">
                <a:latin typeface="Bookman Old Style" pitchFamily="18" charset="0"/>
              </a:rPr>
              <a:t>Представленные в настоящем </a:t>
            </a:r>
            <a:r>
              <a:rPr lang="ru-RU" sz="2000" b="1" dirty="0" smtClean="0">
                <a:latin typeface="Bookman Old Style" pitchFamily="18" charset="0"/>
              </a:rPr>
              <a:t>отчёте </a:t>
            </a:r>
            <a:r>
              <a:rPr lang="ru-RU" sz="2000" b="1" dirty="0">
                <a:latin typeface="Bookman Old Style" pitchFamily="18" charset="0"/>
              </a:rPr>
              <a:t>данные позволяют дать объективную оценку состоянию </a:t>
            </a:r>
            <a:r>
              <a:rPr lang="ru-RU" sz="2000" b="1" dirty="0" smtClean="0">
                <a:latin typeface="Bookman Old Style" pitchFamily="18" charset="0"/>
              </a:rPr>
              <a:t>отделения </a:t>
            </a:r>
            <a:r>
              <a:rPr lang="ru-RU" sz="2000" b="1" dirty="0">
                <a:latin typeface="Bookman Old Style" pitchFamily="18" charset="0"/>
              </a:rPr>
              <a:t>дополнительного образования </a:t>
            </a:r>
            <a:r>
              <a:rPr lang="ru-RU" sz="2000" b="1" dirty="0" smtClean="0">
                <a:latin typeface="Bookman Old Style" pitchFamily="18" charset="0"/>
              </a:rPr>
              <a:t>детей.</a:t>
            </a:r>
            <a:endParaRPr lang="ru-RU" sz="2000" b="1" dirty="0">
              <a:latin typeface="Bookman Old Style" pitchFamily="18" charset="0"/>
            </a:endParaRPr>
          </a:p>
          <a:p>
            <a:pPr algn="just"/>
            <a:r>
              <a:rPr lang="ru-RU" sz="2000" b="1" dirty="0">
                <a:latin typeface="Bookman Old Style" pitchFamily="18" charset="0"/>
              </a:rPr>
              <a:t> 	Определить проблемы и «болевые точки» </a:t>
            </a:r>
            <a:r>
              <a:rPr lang="ru-RU" sz="2000" b="1" dirty="0" smtClean="0">
                <a:latin typeface="Bookman Old Style" pitchFamily="18" charset="0"/>
              </a:rPr>
              <a:t>отделения </a:t>
            </a:r>
            <a:r>
              <a:rPr lang="ru-RU" sz="2000" b="1" dirty="0">
                <a:latin typeface="Bookman Old Style" pitchFamily="18" charset="0"/>
              </a:rPr>
              <a:t>дополнительного образования, а также наметить </a:t>
            </a:r>
            <a:r>
              <a:rPr lang="ru-RU" sz="2000" b="1" dirty="0" smtClean="0">
                <a:latin typeface="Bookman Old Style" pitchFamily="18" charset="0"/>
              </a:rPr>
              <a:t>перспективы развития </a:t>
            </a:r>
            <a:r>
              <a:rPr lang="ru-RU" sz="2000" b="1" dirty="0" err="1" smtClean="0">
                <a:latin typeface="Bookman Old Style" pitchFamily="18" charset="0"/>
              </a:rPr>
              <a:t>ОДОД</a:t>
            </a:r>
            <a:r>
              <a:rPr lang="ru-RU" sz="2000" b="1" dirty="0" smtClean="0">
                <a:latin typeface="Bookman Old Style" pitchFamily="18" charset="0"/>
              </a:rPr>
              <a:t>. </a:t>
            </a:r>
            <a:r>
              <a:rPr lang="ru-RU" sz="2000" b="1" dirty="0">
                <a:latin typeface="Bookman Old Style" pitchFamily="18" charset="0"/>
              </a:rPr>
              <a:t>Следует отметить, что полученные в ходе исследования данные </a:t>
            </a:r>
            <a:r>
              <a:rPr lang="ru-RU" sz="2000" b="1" dirty="0" smtClean="0">
                <a:latin typeface="Bookman Old Style" pitchFamily="18" charset="0"/>
              </a:rPr>
              <a:t>показали, что все  </a:t>
            </a:r>
            <a:r>
              <a:rPr lang="ru-RU" sz="2000" b="1" dirty="0">
                <a:latin typeface="Bookman Old Style" pitchFamily="18" charset="0"/>
              </a:rPr>
              <a:t>удовлетворены услугами, предоставленными в </a:t>
            </a:r>
            <a:r>
              <a:rPr lang="ru-RU" sz="2000" b="1" dirty="0" err="1">
                <a:latin typeface="Bookman Old Style" pitchFamily="18" charset="0"/>
              </a:rPr>
              <a:t>ОДОД</a:t>
            </a:r>
            <a:r>
              <a:rPr lang="ru-RU" sz="2000" b="1" dirty="0">
                <a:latin typeface="Bookman Old Style" pitchFamily="18" charset="0"/>
              </a:rPr>
              <a:t>. Это значит, что их </a:t>
            </a:r>
            <a:r>
              <a:rPr lang="ru-RU" sz="2000" b="1" dirty="0" smtClean="0">
                <a:latin typeface="Bookman Old Style" pitchFamily="18" charset="0"/>
              </a:rPr>
              <a:t>дети, их родители и педагоги </a:t>
            </a:r>
            <a:r>
              <a:rPr lang="ru-RU" sz="2000" b="1" dirty="0">
                <a:latin typeface="Bookman Old Style" pitchFamily="18" charset="0"/>
              </a:rPr>
              <a:t>удовлетворены </a:t>
            </a:r>
            <a:r>
              <a:rPr lang="ru-RU" sz="2000" b="1" dirty="0" smtClean="0">
                <a:latin typeface="Bookman Old Style" pitchFamily="18" charset="0"/>
              </a:rPr>
              <a:t>услугами </a:t>
            </a:r>
            <a:r>
              <a:rPr lang="ru-RU" sz="2000" b="1" dirty="0" err="1" smtClean="0">
                <a:latin typeface="Bookman Old Style" pitchFamily="18" charset="0"/>
              </a:rPr>
              <a:t>ОДОД</a:t>
            </a:r>
            <a:r>
              <a:rPr lang="ru-RU" sz="2000" b="1" dirty="0" smtClean="0">
                <a:latin typeface="Bookman Old Style" pitchFamily="18" charset="0"/>
              </a:rPr>
              <a:t>, </a:t>
            </a:r>
            <a:r>
              <a:rPr lang="ru-RU" sz="2000" b="1" dirty="0">
                <a:latin typeface="Bookman Old Style" pitchFamily="18" charset="0"/>
              </a:rPr>
              <a:t>и деятельность,  проводимая в </a:t>
            </a:r>
            <a:r>
              <a:rPr lang="ru-RU" sz="2000" b="1" dirty="0" err="1">
                <a:latin typeface="Bookman Old Style" pitchFamily="18" charset="0"/>
              </a:rPr>
              <a:t>ОДОД</a:t>
            </a:r>
            <a:r>
              <a:rPr lang="ru-RU" sz="2000" b="1" dirty="0">
                <a:latin typeface="Bookman Old Style" pitchFamily="18" charset="0"/>
              </a:rPr>
              <a:t> вполне устраивает всех участников образовательного </a:t>
            </a:r>
            <a:r>
              <a:rPr lang="ru-RU" sz="2000" b="1" dirty="0" smtClean="0">
                <a:latin typeface="Bookman Old Style" pitchFamily="18" charset="0"/>
              </a:rPr>
              <a:t>процесса. 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23879"/>
            <a:ext cx="3528392" cy="2345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tile tx="0" ty="0" sx="95000" sy="82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>
            <a:grpSpLocks/>
          </p:cNvGrpSpPr>
          <p:nvPr/>
        </p:nvGrpSpPr>
        <p:grpSpPr bwMode="auto">
          <a:xfrm>
            <a:off x="827584" y="2348879"/>
            <a:ext cx="7343775" cy="3240361"/>
            <a:chOff x="3968" y="1005"/>
            <a:chExt cx="10177" cy="205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220" name="Надпись 2"/>
            <p:cNvSpPr txBox="1">
              <a:spLocks noChangeArrowheads="1"/>
            </p:cNvSpPr>
            <p:nvPr/>
          </p:nvSpPr>
          <p:spPr bwMode="auto">
            <a:xfrm>
              <a:off x="10819" y="1771"/>
              <a:ext cx="3326" cy="1287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>
                  <a:latin typeface="Arial" charset="0"/>
                  <a:cs typeface="Times New Roman" pitchFamily="18" charset="0"/>
                </a:rPr>
                <a:t>Необходимость выработки</a:t>
              </a:r>
              <a:endParaRPr lang="ru-RU" sz="1000">
                <a:latin typeface="Arial" charset="0"/>
                <a:cs typeface="Times New Roman" pitchFamily="18" charset="0"/>
              </a:endParaRPr>
            </a:p>
            <a:p>
              <a:pPr algn="ctr"/>
              <a:r>
                <a:rPr lang="ru-RU">
                  <a:latin typeface="Arial" charset="0"/>
                  <a:cs typeface="Times New Roman" pitchFamily="18" charset="0"/>
                </a:rPr>
                <a:t>социально-педагогического</a:t>
              </a:r>
              <a:endParaRPr lang="ru-RU" sz="1000">
                <a:latin typeface="Arial" charset="0"/>
              </a:endParaRPr>
            </a:p>
            <a:p>
              <a:pPr algn="ctr"/>
              <a:r>
                <a:rPr lang="ru-RU">
                  <a:latin typeface="Arial" charset="0"/>
                  <a:cs typeface="Times New Roman" pitchFamily="18" charset="0"/>
                </a:rPr>
                <a:t>подхода к оценке</a:t>
              </a:r>
              <a:endParaRPr lang="ru-RU" sz="1000">
                <a:latin typeface="Arial" charset="0"/>
              </a:endParaRPr>
            </a:p>
            <a:p>
              <a:pPr algn="ctr"/>
              <a:r>
                <a:rPr lang="ru-RU">
                  <a:latin typeface="Arial" charset="0"/>
                  <a:cs typeface="Times New Roman" pitchFamily="18" charset="0"/>
                </a:rPr>
                <a:t>уровня востребования</a:t>
              </a:r>
              <a:endParaRPr lang="ru-RU" sz="2800">
                <a:latin typeface="Arial" charset="0"/>
              </a:endParaRPr>
            </a:p>
          </p:txBody>
        </p:sp>
        <p:grpSp>
          <p:nvGrpSpPr>
            <p:cNvPr id="9221" name="Group 4"/>
            <p:cNvGrpSpPr>
              <a:grpSpLocks/>
            </p:cNvGrpSpPr>
            <p:nvPr/>
          </p:nvGrpSpPr>
          <p:grpSpPr bwMode="auto">
            <a:xfrm>
              <a:off x="3968" y="1005"/>
              <a:ext cx="8422" cy="2053"/>
              <a:chOff x="3968" y="1005"/>
              <a:chExt cx="8422" cy="2053"/>
            </a:xfrm>
            <a:grpFill/>
          </p:grpSpPr>
          <p:grpSp>
            <p:nvGrpSpPr>
              <p:cNvPr id="9222" name="Group 7"/>
              <p:cNvGrpSpPr>
                <a:grpSpLocks/>
              </p:cNvGrpSpPr>
              <p:nvPr/>
            </p:nvGrpSpPr>
            <p:grpSpPr bwMode="auto">
              <a:xfrm>
                <a:off x="3968" y="1005"/>
                <a:ext cx="6558" cy="2053"/>
                <a:chOff x="3968" y="1005"/>
                <a:chExt cx="6558" cy="2053"/>
              </a:xfrm>
              <a:grpFill/>
            </p:grpSpPr>
            <p:sp>
              <p:nvSpPr>
                <p:cNvPr id="9225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3968" y="1732"/>
                  <a:ext cx="3091" cy="1326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2000" dirty="0">
                      <a:latin typeface="Arial" charset="0"/>
                      <a:cs typeface="Times New Roman" pitchFamily="18" charset="0"/>
                    </a:rPr>
                    <a:t>Значимость</a:t>
                  </a:r>
                </a:p>
                <a:p>
                  <a:pPr algn="ctr" eaLnBrk="1" hangingPunct="1"/>
                  <a:r>
                    <a:rPr lang="ru-RU" sz="2000" dirty="0">
                      <a:latin typeface="Arial" charset="0"/>
                      <a:cs typeface="Times New Roman" pitchFamily="18" charset="0"/>
                    </a:rPr>
                    <a:t>  </a:t>
                  </a:r>
                  <a:r>
                    <a:rPr lang="ru-RU" sz="2000" dirty="0" smtClean="0">
                      <a:latin typeface="Arial" charset="0"/>
                      <a:cs typeface="Times New Roman" pitchFamily="18" charset="0"/>
                    </a:rPr>
                    <a:t>услуг дополнительного образования </a:t>
                  </a:r>
                  <a:endParaRPr lang="ru-RU" sz="2000" dirty="0">
                    <a:latin typeface="Arial" charset="0"/>
                  </a:endParaRPr>
                </a:p>
              </p:txBody>
            </p:sp>
            <p:sp>
              <p:nvSpPr>
                <p:cNvPr id="9226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398" y="1717"/>
                  <a:ext cx="3128" cy="1341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dirty="0">
                      <a:latin typeface="Arial" charset="0"/>
                      <a:cs typeface="Times New Roman" pitchFamily="18" charset="0"/>
                    </a:rPr>
                    <a:t>Возрастание </a:t>
                  </a:r>
                  <a:br>
                    <a:rPr lang="ru-RU" dirty="0">
                      <a:latin typeface="Arial" charset="0"/>
                      <a:cs typeface="Times New Roman" pitchFamily="18" charset="0"/>
                    </a:rPr>
                  </a:br>
                  <a:r>
                    <a:rPr lang="ru-RU" dirty="0">
                      <a:latin typeface="Arial" charset="0"/>
                      <a:cs typeface="Times New Roman" pitchFamily="18" charset="0"/>
                    </a:rPr>
                    <a:t>и дифференциация</a:t>
                  </a:r>
                  <a:endParaRPr lang="ru-RU" dirty="0">
                    <a:latin typeface="Arial" charset="0"/>
                  </a:endParaRPr>
                </a:p>
                <a:p>
                  <a:pPr algn="ctr"/>
                  <a:r>
                    <a:rPr lang="ru-RU" dirty="0">
                      <a:latin typeface="Arial" charset="0"/>
                      <a:cs typeface="Times New Roman" pitchFamily="18" charset="0"/>
                    </a:rPr>
                    <a:t>образовательных запросов</a:t>
                  </a:r>
                  <a:endParaRPr lang="ru-RU" dirty="0">
                    <a:latin typeface="Arial" charset="0"/>
                  </a:endParaRPr>
                </a:p>
              </p:txBody>
            </p:sp>
            <p:cxnSp>
              <p:nvCxnSpPr>
                <p:cNvPr id="9227" name="AutoShape 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490" y="1005"/>
                  <a:ext cx="3525" cy="712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/>
              </p:spPr>
            </p:cxnSp>
          </p:grpSp>
          <p:cxnSp>
            <p:nvCxnSpPr>
              <p:cNvPr id="9223" name="AutoShape 6"/>
              <p:cNvCxnSpPr>
                <a:cxnSpLocks noChangeShapeType="1"/>
              </p:cNvCxnSpPr>
              <p:nvPr/>
            </p:nvCxnSpPr>
            <p:spPr bwMode="auto">
              <a:xfrm>
                <a:off x="9015" y="1005"/>
                <a:ext cx="3375" cy="712"/>
              </a:xfrm>
              <a:prstGeom prst="straightConnector1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</p:cxnSp>
          <p:cxnSp>
            <p:nvCxnSpPr>
              <p:cNvPr id="9224" name="AutoShape 5"/>
              <p:cNvCxnSpPr>
                <a:cxnSpLocks noChangeShapeType="1"/>
              </p:cNvCxnSpPr>
              <p:nvPr/>
            </p:nvCxnSpPr>
            <p:spPr bwMode="auto">
              <a:xfrm>
                <a:off x="9015" y="1005"/>
                <a:ext cx="0" cy="712"/>
              </a:xfrm>
              <a:prstGeom prst="straightConnector1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</p:cxnSp>
        </p:grpSp>
      </p:grpSp>
      <p:sp>
        <p:nvSpPr>
          <p:cNvPr id="9219" name="Rectangle 16"/>
          <p:cNvSpPr>
            <a:spLocks noChangeArrowheads="1"/>
          </p:cNvSpPr>
          <p:nvPr/>
        </p:nvSpPr>
        <p:spPr bwMode="auto">
          <a:xfrm>
            <a:off x="727075" y="1079768"/>
            <a:ext cx="71977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исследования обусловлена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7000" t="-26000" r="-5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624736" cy="77809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+mn-ea"/>
                <a:cs typeface="+mn-cs"/>
              </a:rPr>
              <a:t>Методы диагностического исследования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931224" cy="40324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1900" dirty="0" smtClean="0"/>
              <a:t>1)«Методика изучения удовлетворённости учащихся», разработанная </a:t>
            </a:r>
            <a:r>
              <a:rPr lang="ru-RU" sz="1900" dirty="0" err="1" smtClean="0"/>
              <a:t>А.Андреевым</a:t>
            </a:r>
            <a:endParaRPr lang="ru-RU" sz="1900" dirty="0" smtClean="0"/>
          </a:p>
          <a:p>
            <a:r>
              <a:rPr lang="ru-RU" sz="1900" dirty="0" smtClean="0"/>
              <a:t>2) Проективный тест личностных отношений, социальных эмоций и ценностных ориентаций “Домики”, для диагностического исследования  учащихся </a:t>
            </a:r>
          </a:p>
          <a:p>
            <a:r>
              <a:rPr lang="ru-RU" sz="1900" dirty="0" smtClean="0"/>
              <a:t>3)Изучение познавательной активности учащихся, автором опросника является </a:t>
            </a:r>
            <a:r>
              <a:rPr lang="ru-RU" sz="1900" dirty="0" err="1" smtClean="0"/>
              <a:t>А.А</a:t>
            </a:r>
            <a:r>
              <a:rPr lang="ru-RU" sz="1900" dirty="0" smtClean="0"/>
              <a:t>. </a:t>
            </a:r>
            <a:r>
              <a:rPr lang="ru-RU" sz="1900" dirty="0" err="1" smtClean="0"/>
              <a:t>Горчинская</a:t>
            </a:r>
            <a:r>
              <a:rPr lang="ru-RU" sz="1900" dirty="0" smtClean="0"/>
              <a:t> </a:t>
            </a:r>
          </a:p>
          <a:p>
            <a:r>
              <a:rPr lang="ru-RU" sz="1900" b="0" dirty="0" smtClean="0">
                <a:latin typeface="Bookman Old Style" pitchFamily="18" charset="0"/>
              </a:rPr>
              <a:t>4)</a:t>
            </a:r>
            <a:r>
              <a:rPr lang="ru-RU" sz="1900" dirty="0" smtClean="0"/>
              <a:t>Анкета </a:t>
            </a:r>
            <a:r>
              <a:rPr lang="ru-RU" sz="1900" dirty="0"/>
              <a:t>«Ваше мнение» составленная </a:t>
            </a:r>
            <a:r>
              <a:rPr lang="ru-RU" sz="1900" dirty="0" err="1"/>
              <a:t>И.Л</a:t>
            </a:r>
            <a:r>
              <a:rPr lang="ru-RU" sz="1900" dirty="0"/>
              <a:t>. </a:t>
            </a:r>
            <a:r>
              <a:rPr lang="ru-RU" sz="1900" dirty="0" err="1"/>
              <a:t>Забуслаевой</a:t>
            </a:r>
            <a:r>
              <a:rPr lang="ru-RU" sz="1900" dirty="0"/>
              <a:t> </a:t>
            </a:r>
            <a:r>
              <a:rPr lang="ru-RU" sz="1900" dirty="0" smtClean="0"/>
              <a:t>для диагностического исследования  родителей и педагогов</a:t>
            </a:r>
          </a:p>
          <a:p>
            <a:r>
              <a:rPr lang="ru-RU" sz="1900" dirty="0" smtClean="0"/>
              <a:t>5)«Методика </a:t>
            </a:r>
            <a:r>
              <a:rPr lang="ru-RU" sz="1900" dirty="0"/>
              <a:t>изучения удовлетворённости </a:t>
            </a:r>
            <a:r>
              <a:rPr lang="ru-RU" sz="1900" dirty="0" smtClean="0"/>
              <a:t>педагогов </a:t>
            </a:r>
            <a:r>
              <a:rPr lang="ru-RU" sz="1900" dirty="0"/>
              <a:t>в образовательном учреждении» разработанная </a:t>
            </a:r>
            <a:r>
              <a:rPr lang="ru-RU" sz="1900" dirty="0" err="1" smtClean="0"/>
              <a:t>Е.Н.Степновым</a:t>
            </a:r>
            <a:r>
              <a:rPr lang="ru-RU" sz="1900" dirty="0" smtClean="0"/>
              <a:t>.</a:t>
            </a:r>
            <a:endParaRPr lang="ru-RU" sz="1900" dirty="0"/>
          </a:p>
          <a:p>
            <a:endParaRPr lang="ru-RU" sz="2000" b="0" dirty="0" smtClean="0">
              <a:latin typeface="Bookman Old Style" pitchFamily="18" charset="0"/>
            </a:endParaRPr>
          </a:p>
          <a:p>
            <a:endParaRPr lang="ru-RU" sz="2000" b="0" dirty="0" smtClean="0">
              <a:latin typeface="Bookman Old Style" pitchFamily="18" charset="0"/>
            </a:endParaRPr>
          </a:p>
          <a:p>
            <a:endParaRPr lang="ru-RU" sz="1900" dirty="0" smtClean="0"/>
          </a:p>
          <a:p>
            <a:endParaRPr lang="ru-RU" sz="19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5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27168" cy="612924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i="1" dirty="0">
                <a:solidFill>
                  <a:prstClr val="black"/>
                </a:solidFill>
                <a:latin typeface="Bookman Old Style" pitchFamily="18" charset="0"/>
                <a:ea typeface="+mn-ea"/>
                <a:cs typeface="Arial" charset="0"/>
              </a:rPr>
              <a:t>Направления деятельности </a:t>
            </a:r>
            <a:r>
              <a:rPr lang="ru-RU" sz="3200" b="1" i="1" dirty="0" err="1">
                <a:solidFill>
                  <a:prstClr val="black"/>
                </a:solidFill>
                <a:latin typeface="Bookman Old Style" pitchFamily="18" charset="0"/>
                <a:ea typeface="+mn-ea"/>
                <a:cs typeface="Arial" charset="0"/>
              </a:rPr>
              <a:t>ОДОД</a:t>
            </a:r>
            <a:r>
              <a:rPr lang="ru-RU" sz="3200" i="1" dirty="0">
                <a:solidFill>
                  <a:prstClr val="black"/>
                </a:solidFill>
                <a:latin typeface="Bookman Old Style" pitchFamily="18" charset="0"/>
                <a:ea typeface="+mn-ea"/>
                <a:cs typeface="Arial" charset="0"/>
              </a:rPr>
              <a:t/>
            </a:r>
            <a:br>
              <a:rPr lang="ru-RU" sz="3200" i="1" dirty="0">
                <a:solidFill>
                  <a:prstClr val="black"/>
                </a:solidFill>
                <a:latin typeface="Bookman Old Style" pitchFamily="18" charset="0"/>
                <a:ea typeface="+mn-ea"/>
                <a:cs typeface="Arial" charset="0"/>
              </a:rPr>
            </a:b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7" y="1017588"/>
            <a:ext cx="7721742" cy="5436000"/>
          </a:xfrm>
          <a:prstGeom prst="rect">
            <a:avLst/>
          </a:prstGeom>
          <a:noFill/>
          <a:ln>
            <a:noFill/>
          </a:ln>
          <a:effectLst>
            <a:outerShdw dist="35921" dir="2700000" sx="17000" sy="17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3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539750" y="1916113"/>
            <a:ext cx="8280722" cy="40934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/>
            <a:r>
              <a:rPr lang="ru-RU" sz="3600" b="1" i="1" dirty="0">
                <a:solidFill>
                  <a:srgbClr val="FFFF00"/>
                </a:solidFill>
                <a:latin typeface="+mj-lt"/>
              </a:rPr>
              <a:t>По результатам мониторинга </a:t>
            </a:r>
            <a:r>
              <a:rPr lang="ru-RU" sz="3600" b="1" i="1" dirty="0" smtClean="0">
                <a:solidFill>
                  <a:srgbClr val="FFFF00"/>
                </a:solidFill>
                <a:latin typeface="+mj-lt"/>
              </a:rPr>
              <a:t>было </a:t>
            </a:r>
            <a:r>
              <a:rPr lang="ru-RU" sz="3200" b="1" i="1" dirty="0" smtClean="0">
                <a:solidFill>
                  <a:srgbClr val="FFFF00"/>
                </a:solidFill>
                <a:latin typeface="+mj-lt"/>
              </a:rPr>
              <a:t>охвачено: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i="1" dirty="0">
                <a:solidFill>
                  <a:schemeClr val="bg1"/>
                </a:solidFill>
                <a:latin typeface="+mj-lt"/>
              </a:rPr>
              <a:t>312 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из 450 учащихся</a:t>
            </a:r>
            <a:r>
              <a:rPr lang="ru-RU" sz="3200" b="1" i="1" dirty="0">
                <a:solidFill>
                  <a:schemeClr val="bg1"/>
                </a:solidFill>
                <a:latin typeface="+mj-lt"/>
              </a:rPr>
              <a:t>, обучающихся 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3200" b="1" i="1" dirty="0">
                <a:solidFill>
                  <a:schemeClr val="bg1"/>
                </a:solidFill>
                <a:latin typeface="+mj-lt"/>
              </a:rPr>
              <a:t>нашей 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школе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 15 из 24 </a:t>
            </a:r>
            <a:r>
              <a:rPr lang="ru-RU" sz="3200" b="1" i="1" dirty="0">
                <a:solidFill>
                  <a:schemeClr val="bg1"/>
                </a:solidFill>
                <a:latin typeface="+mj-lt"/>
              </a:rPr>
              <a:t>педагогов, со стажем работы в системе образования </a:t>
            </a:r>
            <a:endParaRPr lang="ru-RU" sz="3200" b="1" i="1" dirty="0" smtClean="0">
              <a:solidFill>
                <a:schemeClr val="bg1"/>
              </a:solidFill>
              <a:latin typeface="+mj-lt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b="1" i="1" dirty="0">
                <a:solidFill>
                  <a:schemeClr val="bg1"/>
                </a:solidFill>
                <a:latin typeface="+mj-lt"/>
              </a:rPr>
              <a:t>1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35 </a:t>
            </a:r>
            <a:r>
              <a:rPr lang="ru-RU" sz="3200" b="1" i="1" dirty="0">
                <a:solidFill>
                  <a:schemeClr val="bg1"/>
                </a:solidFill>
                <a:latin typeface="+mj-lt"/>
              </a:rPr>
              <a:t>родителей детей посещавших занятия </a:t>
            </a:r>
            <a:r>
              <a:rPr lang="ru-RU" sz="3200" b="1" i="1" dirty="0" err="1">
                <a:solidFill>
                  <a:schemeClr val="bg1"/>
                </a:solidFill>
                <a:latin typeface="+mj-lt"/>
              </a:rPr>
              <a:t>ОДОД</a:t>
            </a:r>
            <a:r>
              <a:rPr lang="ru-RU" sz="3200" b="1" i="1" dirty="0">
                <a:solidFill>
                  <a:schemeClr val="bg1"/>
                </a:solidFill>
                <a:latin typeface="+mj-lt"/>
              </a:rPr>
              <a:t>..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08012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  <a:ea typeface="+mn-ea"/>
                <a:cs typeface="Arial" charset="0"/>
              </a:rPr>
              <a:t>Сравнительная диаграмма количества детей, посещавших занятия </a:t>
            </a:r>
            <a:r>
              <a:rPr lang="ru-RU" sz="2800" b="1" dirty="0" err="1">
                <a:solidFill>
                  <a:prstClr val="black"/>
                </a:solidFill>
                <a:latin typeface="Bookman Old Style" pitchFamily="18" charset="0"/>
                <a:ea typeface="+mn-ea"/>
                <a:cs typeface="Arial" charset="0"/>
              </a:rPr>
              <a:t>ОДОД</a:t>
            </a:r>
            <a:r>
              <a:rPr lang="ru-RU" sz="2800" dirty="0">
                <a:solidFill>
                  <a:prstClr val="black"/>
                </a:solidFill>
                <a:latin typeface="Bookman Old Style" pitchFamily="18" charset="0"/>
                <a:ea typeface="+mn-ea"/>
                <a:cs typeface="Arial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Bookman Old Style" pitchFamily="18" charset="0"/>
                <a:ea typeface="+mn-ea"/>
                <a:cs typeface="Arial" charset="0"/>
              </a:rPr>
            </a:br>
            <a:endParaRPr lang="ru-RU" sz="2800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2224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65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931863" y="815975"/>
            <a:ext cx="7254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Сравнительное распределение числа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учащихся </a:t>
            </a:r>
            <a:r>
              <a:rPr lang="ru-RU" sz="2800" b="1" dirty="0"/>
              <a:t>по </a:t>
            </a:r>
            <a:r>
              <a:rPr lang="ru-RU" sz="2800" b="1" dirty="0" smtClean="0"/>
              <a:t>возрасту</a:t>
            </a:r>
            <a:endParaRPr lang="ru-RU" sz="2800" dirty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682256"/>
              </p:ext>
            </p:extLst>
          </p:nvPr>
        </p:nvGraphicFramePr>
        <p:xfrm>
          <a:off x="1475656" y="1644392"/>
          <a:ext cx="6384925" cy="470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1302</Words>
  <Application>Microsoft Office PowerPoint</Application>
  <PresentationFormat>Экран (4:3)</PresentationFormat>
  <Paragraphs>525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диагностического исследования </vt:lpstr>
      <vt:lpstr>Направления деятельности ОДОД </vt:lpstr>
      <vt:lpstr>Презентация PowerPoint</vt:lpstr>
      <vt:lpstr>Сравнительная диаграмма количества детей, посещавших занятия ОДОД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Данные диагностики, полученные в ходе исследования удовлетворённости учащихся</vt:lpstr>
      <vt:lpstr>Данные диагностики, полученные в ходе исследования удовлетворённости родителей </vt:lpstr>
      <vt:lpstr>Данные диагностики, полученные в ходе исследования удовлетворённости педагогов</vt:lpstr>
      <vt:lpstr>Данные диагностики, полученные в ходе исследования удовлетворённости педагогов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school338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Удовлетворённость  родителей, детей и педагогов услугами дополнительного  образования</dc:title>
  <dc:creator>Марина А. Морозова</dc:creator>
  <cp:lastModifiedBy>Марина А. Морозова</cp:lastModifiedBy>
  <cp:revision>121</cp:revision>
  <dcterms:created xsi:type="dcterms:W3CDTF">2014-06-09T07:15:36Z</dcterms:created>
  <dcterms:modified xsi:type="dcterms:W3CDTF">2014-06-25T08:56:20Z</dcterms:modified>
</cp:coreProperties>
</file>