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0202926023135998"/>
          <c:y val="1.285905378700476E-2"/>
        </c:manualLayout>
      </c:layout>
      <c:txPr>
        <a:bodyPr/>
        <a:lstStyle/>
        <a:p>
          <a:pPr>
            <a:defRPr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479184893554977"/>
          <c:y val="0.12282458116999692"/>
          <c:w val="0.54733292019053159"/>
          <c:h val="0.746234654411404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1. Учителя относятся ко мне хорошо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8.9773500534655409E-2"/>
                  <c:y val="-7.840376036247769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5%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0.10130869058034411"/>
                  <c:y val="2.4841980954568858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9%</a:t>
                    </a:r>
                  </a:p>
                </c:rich>
              </c:tx>
              <c:showPercent val="1"/>
            </c:dLbl>
            <c:dLbl>
              <c:idx val="3"/>
              <c:layout>
                <c:manualLayout>
                  <c:x val="3.2143147711631619E-2"/>
                  <c:y val="7.0027762775140473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Percent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General">
                  <c:v>0</c:v>
                </c:pt>
                <c:pt idx="1">
                  <c:v>0.65000000000000058</c:v>
                </c:pt>
                <c:pt idx="2">
                  <c:v>0.2900000000000002</c:v>
                </c:pt>
                <c:pt idx="3">
                  <c:v>6.0000000000000039E-2</c:v>
                </c:pt>
                <c:pt idx="4" formatCode="General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4333333333333337"/>
          <c:y val="3.8040962663649709E-2"/>
        </c:manualLayout>
      </c:layout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028127734033245E-2"/>
          <c:y val="0.27877165354330685"/>
          <c:w val="0.50282764654418421"/>
          <c:h val="0.649238483120644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10. Я с удовольствием и активно работаю на уроке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delete val="1"/>
            </c:dLbl>
            <c:dLbl>
              <c:idx val="3"/>
              <c:layout>
                <c:manualLayout>
                  <c:x val="5.8370297462817154E-2"/>
                  <c:y val="6.2841162096117301E-2"/>
                </c:manualLayout>
              </c:layout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0.1760000000000001</c:v>
                </c:pt>
                <c:pt idx="2">
                  <c:v>0.7050000000000004</c:v>
                </c:pt>
                <c:pt idx="3">
                  <c:v>0.11700000000000002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028127734033245E-2"/>
          <c:y val="0.27877165354330674"/>
          <c:w val="0.50282764654418466"/>
          <c:h val="0.649238483120644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11. На уроки я иду с радостью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layout>
                <c:manualLayout>
                  <c:x val="0.10003696412948386"/>
                  <c:y val="-0.15784849307629686"/>
                </c:manualLayout>
              </c:layout>
              <c:showVal val="1"/>
            </c:dLbl>
            <c:dLbl>
              <c:idx val="4"/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0.4100000000000002</c:v>
                </c:pt>
                <c:pt idx="3">
                  <c:v>0.3500000000000002</c:v>
                </c:pt>
                <c:pt idx="4">
                  <c:v>0.23500000000000001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9669728783902004E-2"/>
          <c:y val="2.9042444457112102E-2"/>
          <c:w val="0.62231926601280119"/>
          <c:h val="0.9138547782769718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Хорошие знания</c:v>
                </c:pt>
              </c:strCache>
            </c:strRef>
          </c:tx>
          <c:spPr>
            <a:solidFill>
              <a:srgbClr val="00642D"/>
            </a:solidFill>
          </c:spPr>
          <c:dLbls>
            <c:dLbl>
              <c:idx val="0"/>
              <c:layout>
                <c:manualLayout>
                  <c:x val="3.4112676704885578E-3"/>
                  <c:y val="-2.4939670284461077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Хорошее образование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7665653635400843E-2"/>
                  <c:y val="-3.2394659964003231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76.400000000000006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Хорошие оценки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6934659483354059E-2"/>
                  <c:y val="-2.000834297769181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Грамоту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6203550214117977E-2"/>
                  <c:y val="-1.836449355960125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17.600000000000001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Ум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4.6296680020260642E-3"/>
                  <c:y val="-3.267725181961322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Ничего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7.1881475341898596E-3"/>
                  <c:y val="-2.910696112782211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5.8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Жизненный опыт</c:v>
                </c:pt>
              </c:strCache>
            </c:strRef>
          </c:tx>
          <c:spPr>
            <a:solidFill>
              <a:srgbClr val="60C505"/>
            </a:solidFill>
          </c:spPr>
          <c:dLbls>
            <c:dLbl>
              <c:idx val="0"/>
              <c:layout>
                <c:manualLayout>
                  <c:x val="9.8684210526315784E-3"/>
                  <c:y val="-3.0551957793724299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Свой вариант</c:v>
                </c:pt>
              </c:strCache>
            </c:strRef>
          </c:tx>
          <c:spPr>
            <a:solidFill>
              <a:srgbClr val="FF33CC"/>
            </a:solidFill>
          </c:spPr>
          <c:dLbls>
            <c:dLbl>
              <c:idx val="0"/>
              <c:layout>
                <c:manualLayout>
                  <c:x val="1.0964912280701754E-2"/>
                  <c:y val="-4.730441837558502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11.7</c:v>
                </c:pt>
              </c:numCache>
            </c:numRef>
          </c:val>
        </c:ser>
        <c:shape val="cylinder"/>
        <c:axId val="87475712"/>
        <c:axId val="87477248"/>
        <c:axId val="0"/>
      </c:bar3DChart>
      <c:catAx>
        <c:axId val="87475712"/>
        <c:scaling>
          <c:orientation val="minMax"/>
        </c:scaling>
        <c:axPos val="b"/>
        <c:numFmt formatCode="General" sourceLinked="1"/>
        <c:tickLblPos val="nextTo"/>
        <c:crossAx val="87477248"/>
        <c:crosses val="autoZero"/>
        <c:auto val="1"/>
        <c:lblAlgn val="ctr"/>
        <c:lblOffset val="100"/>
      </c:catAx>
      <c:valAx>
        <c:axId val="87477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7475712"/>
        <c:crosses val="autoZero"/>
        <c:crossBetween val="between"/>
      </c:valAx>
    </c:plotArea>
    <c:legend>
      <c:legendPos val="r"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8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2. Мне на уроке интересно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General">
                  <c:v>0</c:v>
                </c:pt>
                <c:pt idx="1">
                  <c:v>0.2900000000000002</c:v>
                </c:pt>
                <c:pt idx="2">
                  <c:v>0.53</c:v>
                </c:pt>
                <c:pt idx="3">
                  <c:v>0.1760000000000001</c:v>
                </c:pt>
                <c:pt idx="4" formatCode="General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3. Объяснения учителей мне понятны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0.11</c:v>
                </c:pt>
                <c:pt idx="1">
                  <c:v>0.4100000000000002</c:v>
                </c:pt>
                <c:pt idx="2">
                  <c:v>0.47000000000000008</c:v>
                </c:pt>
                <c:pt idx="3">
                  <c:v>0</c:v>
                </c:pt>
                <c:pt idx="4" formatCode="General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1751798805321749"/>
          <c:y val="1.3957483161725286E-2"/>
        </c:manualLayout>
      </c:layout>
      <c:txPr>
        <a:bodyPr/>
        <a:lstStyle/>
        <a:p>
          <a:pPr>
            <a:defRPr sz="24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4. Я на уроках открываю для себя что-то новое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0.1760000000000001</c:v>
                </c:pt>
                <c:pt idx="1">
                  <c:v>0.58799999999999997</c:v>
                </c:pt>
                <c:pt idx="2">
                  <c:v>0.23500000000000001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8906501818851612E-2"/>
          <c:y val="0.22575166633482538"/>
          <c:w val="0.56738211999815802"/>
          <c:h val="0.693165980301631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5. На уроках я получаю много полезной информации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Val val="1"/>
            </c:dLbl>
            <c:dLbl>
              <c:idx val="2"/>
              <c:layout>
                <c:manualLayout>
                  <c:x val="3.8250656167979E-2"/>
                  <c:y val="7.4810028056837827E-2"/>
                </c:manualLayout>
              </c:layout>
              <c:dLblPos val="bestFit"/>
              <c:showPercent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0.11700000000000002</c:v>
                </c:pt>
                <c:pt idx="1">
                  <c:v>0.78400000000000003</c:v>
                </c:pt>
                <c:pt idx="2">
                  <c:v>5.8000000000000003E-2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6. Знания по предмету у меня прочные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0.11700000000000002</c:v>
                </c:pt>
                <c:pt idx="1">
                  <c:v>0.53</c:v>
                </c:pt>
                <c:pt idx="2">
                  <c:v>0.3500000000000002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3614610673665787E-2"/>
          <c:y val="0.27417395239388181"/>
          <c:w val="0.50282764654418288"/>
          <c:h val="0.649238483120644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7. Я помню пройденное ранее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Val val="1"/>
            </c:dLbl>
            <c:dLbl>
              <c:idx val="3"/>
              <c:layout>
                <c:manualLayout>
                  <c:x val="3.0592410323709542E-2"/>
                  <c:y val="6.2841162096117301E-2"/>
                </c:manualLayout>
              </c:layout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0.11700000000000002</c:v>
                </c:pt>
                <c:pt idx="1">
                  <c:v>0.58000000000000007</c:v>
                </c:pt>
                <c:pt idx="2">
                  <c:v>0.23</c:v>
                </c:pt>
                <c:pt idx="3">
                  <c:v>6.0000000000000032E-2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3614610673665787E-2"/>
          <c:y val="0.27417395239388181"/>
          <c:w val="0.50282764654418333"/>
          <c:h val="0.649238483120644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8. Домашнее задание для меня посильное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delete val="1"/>
            </c:dLbl>
            <c:dLbl>
              <c:idx val="3"/>
              <c:layout>
                <c:manualLayout>
                  <c:x val="3.0592410323709542E-2"/>
                  <c:y val="6.2841162096117301E-2"/>
                </c:manualLayout>
              </c:layout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0.47000000000000008</c:v>
                </c:pt>
                <c:pt idx="2">
                  <c:v>0.3500000000000002</c:v>
                </c:pt>
                <c:pt idx="3">
                  <c:v>0.1760000000000001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028127734033245E-2"/>
          <c:y val="0.26957625124445694"/>
          <c:w val="0.50282764654418377"/>
          <c:h val="0.649238483120644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9. Уроки проходят разнообразно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3.2734580052493439E-2"/>
                  <c:y val="6.0542311521404685E-2"/>
                </c:manualLayout>
              </c:layout>
              <c:showVal val="1"/>
            </c:dLbl>
            <c:dLbl>
              <c:idx val="3"/>
              <c:layout>
                <c:manualLayout>
                  <c:x val="3.0592410323709542E-2"/>
                  <c:y val="6.2841162096117301E-2"/>
                </c:manualLayout>
              </c:layout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совершенно согласен</c:v>
                </c:pt>
                <c:pt idx="1">
                  <c:v>согласен</c:v>
                </c:pt>
                <c:pt idx="2">
                  <c:v>трудно сказать</c:v>
                </c:pt>
                <c:pt idx="3">
                  <c:v>не согласен</c:v>
                </c:pt>
                <c:pt idx="4">
                  <c:v>совершенно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6.0000000000000032E-2</c:v>
                </c:pt>
                <c:pt idx="1">
                  <c:v>0.47000000000000008</c:v>
                </c:pt>
                <c:pt idx="2">
                  <c:v>0.2900000000000002</c:v>
                </c:pt>
                <c:pt idx="3">
                  <c:v>0.1760000000000001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0.79916</cdr:x>
      <cdr:y>0</cdr:y>
    </cdr:from>
    <cdr:to>
      <cdr:x>1</cdr:x>
      <cdr:y>0.29618</cdr:y>
    </cdr:to>
    <cdr:pic>
      <cdr:nvPicPr>
        <cdr:cNvPr id="2" name="Picture 4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flipH="1">
          <a:off x="7651576" y="0"/>
          <a:ext cx="1775270" cy="1616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0.80407</cdr:x>
      <cdr:y>0.01302</cdr:y>
    </cdr:from>
    <cdr:to>
      <cdr:x>0.9727</cdr:x>
      <cdr:y>0.24734</cdr:y>
    </cdr:to>
    <cdr:pic>
      <cdr:nvPicPr>
        <cdr:cNvPr id="2" name="Picture 4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flipH="1">
          <a:off x="6984754" y="72008"/>
          <a:ext cx="1464873" cy="12961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0F3B3-FA3F-4C44-B7F7-35337484C77A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E79C1-67B5-4047-83C9-6D55A3381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E79C1-67B5-4047-83C9-6D55A33815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E79C1-67B5-4047-83C9-6D55A338158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405111"/>
            <a:ext cx="8999538" cy="645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95736" y="1340768"/>
            <a:ext cx="41044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Анкета с целью определения степени удовлетворенности школьной жизнью.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учащихся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8Б класса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530120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Выполнила : Русских В. 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548680"/>
          <a:ext cx="8686800" cy="553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92280" y="764704"/>
            <a:ext cx="1679849" cy="148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b="28181"/>
          <a:stretch>
            <a:fillRect/>
          </a:stretch>
        </p:blipFill>
        <p:spPr bwMode="auto">
          <a:xfrm>
            <a:off x="323528" y="5301208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404664"/>
          <a:ext cx="8686800" cy="5675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52320" y="764704"/>
            <a:ext cx="1691680" cy="14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b="28181"/>
          <a:stretch>
            <a:fillRect/>
          </a:stretch>
        </p:blipFill>
        <p:spPr bwMode="auto">
          <a:xfrm>
            <a:off x="467544" y="5301208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686800" cy="538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6296" y="692696"/>
            <a:ext cx="1517085" cy="134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b="28181"/>
          <a:stretch>
            <a:fillRect/>
          </a:stretch>
        </p:blipFill>
        <p:spPr bwMode="auto">
          <a:xfrm>
            <a:off x="323528" y="5229200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анкетировании приняло участие  17 учащихся 8Б класса. По результатам анкетирования можно выделить основное.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Для обучающихся важно:</a:t>
            </a:r>
          </a:p>
          <a:p>
            <a:pPr lvl="0" algn="just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Понятность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объяснения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2.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Посильность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домашнего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3. Разнообразность и увлекательность работы на уроке.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удовлетворённости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высокая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01387" y="548680"/>
            <a:ext cx="1842613" cy="16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 b="28181"/>
          <a:stretch>
            <a:fillRect/>
          </a:stretch>
        </p:blipFill>
        <p:spPr bwMode="auto">
          <a:xfrm>
            <a:off x="323528" y="5489848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48680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 бы хотел получить от школы, пока в ней</a:t>
            </a:r>
            <a:b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обучаешься?</a:t>
            </a:r>
            <a:r>
              <a:rPr lang="ru-RU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64151" y="692696"/>
            <a:ext cx="1679849" cy="148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b="28181"/>
          <a:stretch>
            <a:fillRect/>
          </a:stretch>
        </p:blipFill>
        <p:spPr bwMode="auto">
          <a:xfrm>
            <a:off x="179512" y="5489848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4513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Анкетирование показывает, что за время обучения в школе ребята хотят получить от школы хорошее образование 13 человек и хорошие знания 11 человек. 1 человек ответил ничего. 2 человека написали свой вариант: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1) чуть-чуть отменить форму;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2) цены в столовой понизить;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3) больше физической культуры в неделю;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4) уроки по 35 минут;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       5) хорошую работу.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15808" y="764704"/>
            <a:ext cx="1728192" cy="152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b="28181"/>
          <a:stretch>
            <a:fillRect/>
          </a:stretch>
        </p:blipFill>
        <p:spPr bwMode="auto">
          <a:xfrm>
            <a:off x="179512" y="5489848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768752" cy="676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31840" y="2636912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Segoe Script" pitchFamily="34" charset="0"/>
              </a:rPr>
              <a:t>Спасибо за внимание!</a:t>
            </a:r>
            <a:endParaRPr lang="ru-RU" sz="4000" dirty="0">
              <a:solidFill>
                <a:schemeClr val="bg1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52320" y="332656"/>
            <a:ext cx="1900051" cy="176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620688"/>
          <a:ext cx="8229600" cy="5327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 b="28181"/>
          <a:stretch>
            <a:fillRect/>
          </a:stretch>
        </p:blipFill>
        <p:spPr bwMode="auto">
          <a:xfrm>
            <a:off x="323528" y="5085184"/>
            <a:ext cx="2232248" cy="160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8229600" cy="564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52320" y="476672"/>
            <a:ext cx="1744662" cy="161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 b="28181"/>
          <a:stretch>
            <a:fillRect/>
          </a:stretch>
        </p:blipFill>
        <p:spPr bwMode="auto">
          <a:xfrm>
            <a:off x="539552" y="5157192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76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52320" y="476672"/>
            <a:ext cx="1744662" cy="161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b="28181"/>
          <a:stretch>
            <a:fillRect/>
          </a:stretch>
        </p:blipFill>
        <p:spPr bwMode="auto">
          <a:xfrm>
            <a:off x="467544" y="5229200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620688"/>
          <a:ext cx="8839200" cy="545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b="28181"/>
          <a:stretch>
            <a:fillRect/>
          </a:stretch>
        </p:blipFill>
        <p:spPr bwMode="auto">
          <a:xfrm>
            <a:off x="539552" y="5013176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620688"/>
          <a:ext cx="8686800" cy="545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24328" y="764704"/>
            <a:ext cx="138349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 b="28181"/>
          <a:stretch>
            <a:fillRect/>
          </a:stretch>
        </p:blipFill>
        <p:spPr bwMode="auto">
          <a:xfrm>
            <a:off x="395536" y="5157192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548680"/>
          <a:ext cx="8686800" cy="553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b="28181"/>
          <a:stretch>
            <a:fillRect/>
          </a:stretch>
        </p:blipFill>
        <p:spPr bwMode="auto">
          <a:xfrm>
            <a:off x="683568" y="5157192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548680"/>
          <a:ext cx="8686800" cy="553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20272" y="764704"/>
            <a:ext cx="154625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 b="28181"/>
          <a:stretch>
            <a:fillRect/>
          </a:stretch>
        </p:blipFill>
        <p:spPr bwMode="auto">
          <a:xfrm>
            <a:off x="395536" y="5301208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686800" cy="545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24328" y="764704"/>
            <a:ext cx="14648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b="28181"/>
          <a:stretch>
            <a:fillRect/>
          </a:stretch>
        </p:blipFill>
        <p:spPr bwMode="auto">
          <a:xfrm>
            <a:off x="395536" y="5229200"/>
            <a:ext cx="1905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233</Words>
  <Application>Microsoft Office PowerPoint</Application>
  <PresentationFormat>Экран (4:3)</PresentationFormat>
  <Paragraphs>42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 Что бы хотел получить от школы, пока в ней  обучаешься?  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13</cp:revision>
  <dcterms:modified xsi:type="dcterms:W3CDTF">2014-05-05T15:03:18Z</dcterms:modified>
</cp:coreProperties>
</file>