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58F50-8945-49F6-8BE0-5EF548713B3A}" type="datetimeFigureOut">
              <a:rPr lang="ru-RU"/>
              <a:pPr>
                <a:defRPr/>
              </a:pPr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52E80-ABE4-45CF-9BDA-73D64C6628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1A41B-C3BB-49EF-A098-9D935ECED504}" type="datetimeFigureOut">
              <a:rPr lang="ru-RU"/>
              <a:pPr>
                <a:defRPr/>
              </a:pPr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EF924-AF32-4804-9653-6E9EF072E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4389-27EA-455E-B43F-2EBBC28322AC}" type="datetimeFigureOut">
              <a:rPr lang="ru-RU"/>
              <a:pPr>
                <a:defRPr/>
              </a:pPr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4BC37-723B-4D10-BFED-6EFEBB7F3B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1D7393-F2FA-4B6C-8A3C-E21EA4BF8F19}" type="datetimeFigureOut">
              <a:rPr lang="ru-RU"/>
              <a:pPr>
                <a:defRPr/>
              </a:pPr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44698-0783-4C1D-AD8B-5E2AA31EF4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9AE88-4352-484E-9289-AE70033525CB}" type="datetimeFigureOut">
              <a:rPr lang="ru-RU"/>
              <a:pPr>
                <a:defRPr/>
              </a:pPr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CCBB2-7C21-4FCF-95D3-21041C554A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79E62-483F-4FC4-B26B-C2E046B40409}" type="datetimeFigureOut">
              <a:rPr lang="ru-RU"/>
              <a:pPr>
                <a:defRPr/>
              </a:pPr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85A4F-987C-4F8A-ACC7-9D1A189320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F7E5C-4B24-48F7-BA97-DC5D5B5EA52C}" type="datetimeFigureOut">
              <a:rPr lang="ru-RU"/>
              <a:pPr>
                <a:defRPr/>
              </a:pPr>
              <a:t>08.10.2013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9EAF3-BD6B-4FAD-A08B-027B945482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867D4-1CE4-447F-AEE3-3B0E6F443D89}" type="datetimeFigureOut">
              <a:rPr lang="ru-RU"/>
              <a:pPr>
                <a:defRPr/>
              </a:pPr>
              <a:t>08.10.2013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FA189-F9F2-44A0-9AC6-B6DEDF38A8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72165-CD27-4456-B2DD-314BB529EE19}" type="datetimeFigureOut">
              <a:rPr lang="ru-RU"/>
              <a:pPr>
                <a:defRPr/>
              </a:pPr>
              <a:t>08.10.2013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77D3C-8283-4DCA-9B5F-2CE65A6D84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2F10A-026C-4292-B026-3D78152D8E8D}" type="datetimeFigureOut">
              <a:rPr lang="ru-RU"/>
              <a:pPr>
                <a:defRPr/>
              </a:pPr>
              <a:t>08.10.2013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72B93-D291-4E30-A4D8-BD683D556E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0F42F-4716-494D-9915-95CA5435D8A4}" type="datetimeFigureOut">
              <a:rPr lang="ru-RU"/>
              <a:pPr>
                <a:defRPr/>
              </a:pPr>
              <a:t>08.10.2013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74D23-9398-46AB-9AE6-7D5A737081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F5C1D-15F7-46B5-A371-AC347CE3F53A}" type="datetimeFigureOut">
              <a:rPr lang="ru-RU"/>
              <a:pPr>
                <a:defRPr/>
              </a:pPr>
              <a:t>08.10.2013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5526F-7523-47F8-BC45-DCA6879BBC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9C3AD4-9951-49F9-AD45-27C3D24085BD}" type="datetimeFigureOut">
              <a:rPr lang="ru-RU"/>
              <a:pPr>
                <a:defRPr/>
              </a:pPr>
              <a:t>08.10.2013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A00654-3292-4579-873C-11F6F655C0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5"/>
          <p:cNvSpPr>
            <a:spLocks noChangeArrowheads="1" noChangeShapeType="1" noTextEdit="1"/>
          </p:cNvSpPr>
          <p:nvPr/>
        </p:nvSpPr>
        <p:spPr bwMode="auto">
          <a:xfrm>
            <a:off x="468313" y="836613"/>
            <a:ext cx="8496300" cy="4752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ЧУВСТВА И ЭМОЦИИ.</a:t>
            </a:r>
          </a:p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/>
            <a:endParaRPr lang="ru-RU" sz="36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/>
            <a:r>
              <a:rPr lang="ru-RU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Истоки негативных эмоций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4"/>
          <p:cNvSpPr>
            <a:spLocks noChangeArrowheads="1"/>
          </p:cNvSpPr>
          <p:nvPr/>
        </p:nvSpPr>
        <p:spPr bwMode="auto">
          <a:xfrm>
            <a:off x="395288" y="30163"/>
            <a:ext cx="8929687" cy="679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21. Есть люди, к которым я испытываю настоящую ненависть.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22. Многие люди мне завидуют. 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23. Если я злюсь, я могу выругаться.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24. Люди, увиливающие от работы, должны испытывать чувство вины.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25. Если не понимают слов, я применяю силу.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26. Иногда я хватаю первый попавшийся предмет и ломаю его.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27. Я могу нагрубить людям, которые мне не нравятся.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28. Если со мной разговаривают свысока, мне ничего не хочется делать.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29. Обычно я стараюсь скрывать плохое отношение к людям.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30. Иногда мне кажется, что надо мной смеются.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31. Если кто-то раздражает меня, я говорю все, что о нем думаю.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32. Я мало помогаю своим родителям.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33. На удар я отвечаю ударом.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34. В споре я часто повышаю голос.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35. Я раздражаюсь из-за мелочей.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36. Того, кто любит командовать, я стараюсь поставить на место.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37. Я заслуживаю больше похвал и внимания, чем получаю.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38. У меня есть враги, которые хотели бы мне навредить.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39. Я могу угрожать, хотя и не хочу приводить угрозы в исполнение.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40. Я часто совершаю поступки, о которых потом жалею.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1"/>
          <p:cNvSpPr>
            <a:spLocks noChangeArrowheads="1"/>
          </p:cNvSpPr>
          <p:nvPr/>
        </p:nvSpPr>
        <p:spPr bwMode="auto">
          <a:xfrm>
            <a:off x="827088" y="981075"/>
            <a:ext cx="696595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/>
              <a:t> </a:t>
            </a:r>
            <a:r>
              <a:rPr lang="ru-RU" b="1"/>
              <a:t>|                                                                                      </a:t>
            </a:r>
            <a:endParaRPr lang="ru-RU"/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/>
              <a:t>5+                                                                                    </a:t>
            </a:r>
            <a:endParaRPr lang="ru-RU"/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/>
              <a:t> |                                                                                       </a:t>
            </a:r>
            <a:endParaRPr lang="ru-RU"/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/>
              <a:t>4+                                                                                    </a:t>
            </a:r>
            <a:endParaRPr lang="ru-RU"/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/>
              <a:t> |                                                                                      </a:t>
            </a:r>
            <a:endParaRPr lang="ru-RU"/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/>
              <a:t>3+---------------------------------------------------------------------</a:t>
            </a:r>
            <a:endParaRPr lang="ru-RU"/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/>
              <a:t> |                                                                                      </a:t>
            </a:r>
            <a:endParaRPr lang="ru-RU"/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/>
              <a:t>2+                                                                                   </a:t>
            </a:r>
            <a:endParaRPr lang="ru-RU"/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/>
              <a:t> |                                                                                      </a:t>
            </a:r>
            <a:endParaRPr lang="ru-RU"/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/>
              <a:t>1+                                                                                   </a:t>
            </a:r>
            <a:endParaRPr lang="ru-RU"/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/>
              <a:t> |                                                                                     </a:t>
            </a:r>
            <a:endParaRPr lang="ru-RU"/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b="1"/>
              <a:t> |_____|_____|_____|_____|_____|_____|_____|_____ 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/>
              <a:t>    </a:t>
            </a:r>
            <a:r>
              <a:rPr lang="ru-RU" b="1"/>
              <a:t>Ф          К         Р        Н         О       П         В       Ч                       </a:t>
            </a:r>
          </a:p>
        </p:txBody>
      </p:sp>
      <p:sp>
        <p:nvSpPr>
          <p:cNvPr id="24578" name="Rectangle 22"/>
          <p:cNvSpPr>
            <a:spLocks noChangeArrowheads="1"/>
          </p:cNvSpPr>
          <p:nvPr/>
        </p:nvSpPr>
        <p:spPr bwMode="auto">
          <a:xfrm>
            <a:off x="2627313" y="333375"/>
            <a:ext cx="43926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600" b="1"/>
              <a:t>Строим график</a:t>
            </a:r>
            <a:r>
              <a:rPr lang="ru-RU" sz="3600"/>
              <a:t> </a:t>
            </a:r>
          </a:p>
        </p:txBody>
      </p:sp>
      <p:sp>
        <p:nvSpPr>
          <p:cNvPr id="24579" name="Rectangle 23"/>
          <p:cNvSpPr>
            <a:spLocks noChangeArrowheads="1"/>
          </p:cNvSpPr>
          <p:nvPr/>
        </p:nvSpPr>
        <p:spPr bwMode="auto">
          <a:xfrm>
            <a:off x="684213" y="4868863"/>
            <a:ext cx="73088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000" b="1"/>
              <a:t>Подсчитайте число обведенных номеров</a:t>
            </a:r>
          </a:p>
          <a:p>
            <a:pPr algn="ctr"/>
            <a:r>
              <a:rPr lang="ru-RU" sz="2000" b="1"/>
              <a:t> в каждой строчке.</a:t>
            </a:r>
          </a:p>
          <a:p>
            <a:pPr algn="ctr"/>
            <a:r>
              <a:rPr lang="ru-RU" sz="2000" b="1"/>
              <a:t> Отметьте на графике семь точек, </a:t>
            </a:r>
          </a:p>
          <a:p>
            <a:pPr algn="ctr"/>
            <a:r>
              <a:rPr lang="ru-RU" sz="2000" b="1"/>
              <a:t>каждая из которых соответствует </a:t>
            </a:r>
          </a:p>
          <a:p>
            <a:pPr algn="ctr"/>
            <a:r>
              <a:rPr lang="ru-RU" sz="2000" b="1"/>
              <a:t>разным формам проявления агрессии, и соедините их.</a:t>
            </a:r>
            <a:r>
              <a:rPr lang="ru-RU" sz="2400" b="1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Физическая агрессия</a:t>
            </a:r>
            <a:r>
              <a:rPr lang="ru-RU" smtClean="0"/>
              <a:t> - вы склонны к самому примитивному виду агрессии. Вам свойственно решать вопросы с позиции силы. Возможно, ваш образ жизни и личностные особенности мешают вам искать более эффективные методы взаимодействия. Вы рискуете нарваться на ответную агрессию.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eaLnBrk="1" hangingPunct="1"/>
            <a:r>
              <a:rPr lang="ru-RU" sz="2800" b="1" i="1" smtClean="0"/>
              <a:t>Косвенная агрессия</a:t>
            </a:r>
            <a:r>
              <a:rPr lang="ru-RU" sz="2800" smtClean="0"/>
              <a:t> - конечно, лучше ударить по столу, чем по голове партнера. Однако увлекаться этим не стоит. Пожалейте мебель, посуду. Ведь это прямые убытки. Кроме того, так недолго и пораниться. </a:t>
            </a:r>
          </a:p>
          <a:p>
            <a:pPr eaLnBrk="1" hangingPunct="1"/>
            <a:endParaRPr lang="ru-RU" sz="2800" b="1" i="1" smtClean="0"/>
          </a:p>
          <a:p>
            <a:pPr eaLnBrk="1" hangingPunct="1"/>
            <a:r>
              <a:rPr lang="ru-RU" sz="2800" b="1" i="1" smtClean="0"/>
              <a:t>Раздражение</a:t>
            </a:r>
            <a:r>
              <a:rPr lang="ru-RU" sz="2800" smtClean="0"/>
              <a:t> - плохо или даже хорошо скрываемая агрессия не сразу приведет к разрыву отношений с другим человеком, но будет разъедать вас изнутри, как серная кислота, пока не прорвется наружу. Когда прорвется - см. "физическая и косвенная агрессия".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/>
          </p:cNvSpPr>
          <p:nvPr>
            <p:ph type="body" idx="1"/>
          </p:nvPr>
        </p:nvSpPr>
        <p:spPr>
          <a:xfrm>
            <a:off x="468313" y="404813"/>
            <a:ext cx="8229600" cy="5749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b="1" i="1" smtClean="0"/>
              <a:t>Негативизм</a:t>
            </a:r>
            <a:r>
              <a:rPr lang="ru-RU" sz="2800" smtClean="0"/>
              <a:t> - реакция, типичная для подростка, совершающего бессмысленные и даже разрушительные для себя поступки из чувства протеста. Суть ее в пословице "выбью себе глаз, пусть у тещи будет зять кривой". </a:t>
            </a:r>
          </a:p>
          <a:p>
            <a:pPr eaLnBrk="1" hangingPunct="1">
              <a:lnSpc>
                <a:spcPct val="80000"/>
              </a:lnSpc>
            </a:pPr>
            <a:endParaRPr lang="ru-RU" sz="2800" b="1" i="1" smtClean="0"/>
          </a:p>
          <a:p>
            <a:pPr eaLnBrk="1" hangingPunct="1">
              <a:lnSpc>
                <a:spcPct val="80000"/>
              </a:lnSpc>
            </a:pPr>
            <a:r>
              <a:rPr lang="ru-RU" sz="2800" b="1" i="1" smtClean="0"/>
              <a:t>Обидчивость</a:t>
            </a:r>
            <a:r>
              <a:rPr lang="ru-RU" sz="2800" smtClean="0"/>
              <a:t> - готовность видеть в словах и поступках других людей насмешку, пренебрежение, желание унизить. Здорово отравляет жизнь. </a:t>
            </a:r>
          </a:p>
          <a:p>
            <a:pPr eaLnBrk="1" hangingPunct="1">
              <a:lnSpc>
                <a:spcPct val="80000"/>
              </a:lnSpc>
            </a:pPr>
            <a:endParaRPr lang="ru-RU" sz="2800" b="1" i="1" smtClean="0"/>
          </a:p>
          <a:p>
            <a:pPr eaLnBrk="1" hangingPunct="1">
              <a:lnSpc>
                <a:spcPct val="80000"/>
              </a:lnSpc>
            </a:pPr>
            <a:r>
              <a:rPr lang="ru-RU" sz="2800" b="1" i="1" smtClean="0"/>
              <a:t>Подозрительность</a:t>
            </a:r>
            <a:r>
              <a:rPr lang="ru-RU" sz="2800" smtClean="0"/>
              <a:t> - готовность видеть в словах и поступках других скрытый умысел, направленный против вас. В крайних проявлениях может быть симптомом нездоровья.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3"/>
          <p:cNvSpPr>
            <a:spLocks noGrp="1"/>
          </p:cNvSpPr>
          <p:nvPr>
            <p:ph type="body" idx="1"/>
          </p:nvPr>
        </p:nvSpPr>
        <p:spPr>
          <a:xfrm>
            <a:off x="468313" y="404813"/>
            <a:ext cx="8229600" cy="5749925"/>
          </a:xfrm>
        </p:spPr>
        <p:txBody>
          <a:bodyPr/>
          <a:lstStyle/>
          <a:p>
            <a:pPr eaLnBrk="1" hangingPunct="1"/>
            <a:r>
              <a:rPr lang="ru-RU" sz="2800" b="1" i="1" smtClean="0"/>
              <a:t>Вербальная агрессия</a:t>
            </a:r>
            <a:r>
              <a:rPr lang="ru-RU" sz="2800" smtClean="0"/>
              <a:t> - за словом в карман вы не полезете. А зря. Последствия необдуманного слова могут быть куда более разрушительны, чем последствия драки. Впрочем, одно другому не мешает. </a:t>
            </a:r>
          </a:p>
          <a:p>
            <a:pPr eaLnBrk="1" hangingPunct="1"/>
            <a:endParaRPr lang="ru-RU" sz="2800" b="1" i="1" smtClean="0"/>
          </a:p>
          <a:p>
            <a:pPr eaLnBrk="1" hangingPunct="1"/>
            <a:r>
              <a:rPr lang="ru-RU" sz="2800" b="1" i="1" smtClean="0"/>
              <a:t>Чувство вины</a:t>
            </a:r>
            <a:r>
              <a:rPr lang="ru-RU" sz="2800" smtClean="0"/>
              <a:t> - вы никого не ударили, ничего не разбили, ни на кого не накричали. Откуда тогда чувство дискомфорта, ощущение, будто вы в чем-то виноваты? Если вы чувствуете себя в ответе за свои эмоции, значит, способны ими управлять.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3"/>
          <p:cNvSpPr>
            <a:spLocks noGrp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marL="609600" indent="-609600" algn="ctr" eaLnBrk="1" hangingPunct="1">
              <a:buFont typeface="Arial" charset="0"/>
              <a:buNone/>
            </a:pPr>
            <a:r>
              <a:rPr lang="ru-RU" smtClean="0"/>
              <a:t>   </a:t>
            </a:r>
            <a:r>
              <a:rPr lang="ru-RU" sz="3600" b="1" smtClean="0"/>
              <a:t>Ученые выделяют три основных типа агрессивного поведения:</a:t>
            </a:r>
            <a:r>
              <a:rPr lang="ru-RU" b="1" smtClean="0"/>
              <a:t> </a:t>
            </a:r>
          </a:p>
          <a:p>
            <a:pPr marL="609600" indent="-609600" eaLnBrk="1" hangingPunct="1"/>
            <a:endParaRPr lang="ru-RU" b="1" smtClean="0"/>
          </a:p>
          <a:p>
            <a:pPr marL="609600" indent="-609600" eaLnBrk="1" hangingPunct="1">
              <a:buFont typeface="Arial" charset="0"/>
              <a:buAutoNum type="arabicPeriod"/>
            </a:pPr>
            <a:r>
              <a:rPr lang="ru-RU" b="1" smtClean="0"/>
              <a:t>Природная, врожденная агрессивность. </a:t>
            </a:r>
          </a:p>
          <a:p>
            <a:pPr marL="609600" indent="-609600" eaLnBrk="1" hangingPunct="1">
              <a:buFont typeface="Arial" charset="0"/>
              <a:buAutoNum type="arabicPeriod"/>
            </a:pPr>
            <a:endParaRPr lang="ru-RU" b="1" smtClean="0"/>
          </a:p>
          <a:p>
            <a:pPr marL="609600" indent="-609600" eaLnBrk="1" hangingPunct="1">
              <a:buFont typeface="Arial" charset="0"/>
              <a:buNone/>
            </a:pPr>
            <a:r>
              <a:rPr lang="ru-RU" b="1" smtClean="0"/>
              <a:t>2. Спровоцированная агрессия как реакция на внешние причины. </a:t>
            </a:r>
          </a:p>
          <a:p>
            <a:pPr marL="609600" indent="-609600" eaLnBrk="1" hangingPunct="1">
              <a:buFont typeface="Arial" charset="0"/>
              <a:buNone/>
            </a:pPr>
            <a:endParaRPr lang="ru-RU" b="1" smtClean="0"/>
          </a:p>
          <a:p>
            <a:pPr marL="609600" indent="-609600" eaLnBrk="1" hangingPunct="1">
              <a:buFont typeface="Arial" charset="0"/>
              <a:buNone/>
            </a:pPr>
            <a:r>
              <a:rPr lang="ru-RU" b="1" smtClean="0"/>
              <a:t>3. Агрессия как результат воспитания.</a:t>
            </a:r>
            <a:r>
              <a:rPr lang="ru-RU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ChangeArrowheads="1"/>
          </p:cNvSpPr>
          <p:nvPr/>
        </p:nvSpPr>
        <p:spPr bwMode="auto">
          <a:xfrm>
            <a:off x="0" y="1592263"/>
            <a:ext cx="9345613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600"/>
              <a:t>Чувства и эмоции – это выражение нашего </a:t>
            </a:r>
          </a:p>
          <a:p>
            <a:pPr algn="ctr"/>
            <a:r>
              <a:rPr lang="ru-RU" sz="3600"/>
              <a:t>отношения к людям, </a:t>
            </a:r>
          </a:p>
          <a:p>
            <a:pPr algn="ctr"/>
            <a:r>
              <a:rPr lang="ru-RU" sz="3600"/>
              <a:t>событиям, явлениям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/>
              <a:t>2 способа выражения эмоций: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>
          <a:xfrm>
            <a:off x="457200" y="2060575"/>
            <a:ext cx="8229600" cy="406558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ru-RU" sz="3600" b="1" smtClean="0"/>
              <a:t>Словесный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sz="3600" b="1" smtClean="0"/>
              <a:t>С помощью мимики</a:t>
            </a:r>
          </a:p>
          <a:p>
            <a:pPr algn="ctr" eaLnBrk="1" hangingPunct="1">
              <a:lnSpc>
                <a:spcPct val="90000"/>
              </a:lnSpc>
            </a:pPr>
            <a:endParaRPr lang="ru-RU" b="1" smtClean="0"/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b="1" smtClean="0"/>
              <a:t>Дети различают </a:t>
            </a:r>
            <a:r>
              <a:rPr lang="ru-RU" b="1" u="sng" smtClean="0"/>
              <a:t>смех</a:t>
            </a:r>
            <a:r>
              <a:rPr lang="ru-RU" b="1" smtClean="0"/>
              <a:t> на лице другого человека еще до 3 лет, </a:t>
            </a:r>
            <a:r>
              <a:rPr lang="ru-RU" b="1" u="sng" smtClean="0"/>
              <a:t>боль</a:t>
            </a:r>
            <a:r>
              <a:rPr lang="ru-RU" b="1" smtClean="0"/>
              <a:t> – только в 5-6 лет, </a:t>
            </a:r>
            <a:r>
              <a:rPr lang="ru-RU" b="1" u="sng" smtClean="0"/>
              <a:t>гнев</a:t>
            </a:r>
            <a:r>
              <a:rPr lang="ru-RU" b="1" smtClean="0"/>
              <a:t> - в с 7 лет, </a:t>
            </a:r>
            <a:r>
              <a:rPr lang="ru-RU" b="1" u="sng" smtClean="0"/>
              <a:t>страх и ужас</a:t>
            </a:r>
            <a:r>
              <a:rPr lang="ru-RU" b="1" smtClean="0"/>
              <a:t> - с 9-10, удивление - в 11 лет. </a:t>
            </a:r>
            <a:r>
              <a:rPr lang="ru-RU" b="1" u="sng" smtClean="0"/>
              <a:t>Презрение</a:t>
            </a:r>
            <a:r>
              <a:rPr lang="ru-RU" b="1" smtClean="0"/>
              <a:t> начинают узнавать к 14 годам.</a:t>
            </a:r>
            <a:r>
              <a:rPr lang="ru-RU" smtClean="0"/>
              <a:t> </a:t>
            </a:r>
            <a:endParaRPr lang="ru-RU" b="1" smtClean="0"/>
          </a:p>
          <a:p>
            <a:pPr algn="ctr" eaLnBrk="1" hangingPunct="1">
              <a:lnSpc>
                <a:spcPct val="90000"/>
              </a:lnSpc>
            </a:pPr>
            <a:endParaRPr lang="ru-RU" b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Задание №1. Мимика.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Нарисуйте в кружочках лица, выражающие радость, обиду, гнев, страх, удивление </a:t>
            </a:r>
          </a:p>
        </p:txBody>
      </p:sp>
      <p:pic>
        <p:nvPicPr>
          <p:cNvPr id="17411" name="Рисунок 7" descr="http://metodkabi.net.ru/img/ci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3030538"/>
            <a:ext cx="1655762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Рисунок 7" descr="http://metodkabi.net.ru/img/ci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2997200"/>
            <a:ext cx="1655762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Рисунок 7" descr="http://metodkabi.net.ru/img/ci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4300" y="2997200"/>
            <a:ext cx="1655763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Рисунок 7" descr="http://metodkabi.net.ru/img/ci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1500" y="2997200"/>
            <a:ext cx="1655763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Рисунок 7" descr="http://metodkabi.net.ru/img/ci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2997200"/>
            <a:ext cx="1655763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Задание №</a:t>
            </a:r>
            <a:r>
              <a:rPr lang="ru-RU" smtClean="0"/>
              <a:t> </a:t>
            </a:r>
            <a:r>
              <a:rPr lang="ru-RU" b="1" smtClean="0"/>
              <a:t>2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mtClean="0"/>
              <a:t>    </a:t>
            </a:r>
            <a:r>
              <a:rPr lang="ru-RU" sz="3600" b="1" smtClean="0"/>
              <a:t>Запишите в левую колонку чувства и эмоции, которые мешают человеку жить, делая его несчастным, а в правую – те, которые помогают жить в согласии с собой и другими людьми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5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sz="3200" b="1" smtClean="0"/>
              <a:t/>
            </a:r>
            <a:br>
              <a:rPr lang="ru-RU" sz="3200" b="1" smtClean="0"/>
            </a:br>
            <a:r>
              <a:rPr lang="ru-RU" sz="3200" b="1" smtClean="0"/>
              <a:t>Подчеркните те чувства и эмоции, которые вы испытываете по отношению к людям. И зачеркните те которые мешают вам общаться с людьми</a:t>
            </a:r>
          </a:p>
        </p:txBody>
      </p:sp>
      <p:sp>
        <p:nvSpPr>
          <p:cNvPr id="19458" name="Rectangle 7"/>
          <p:cNvSpPr>
            <a:spLocks noGrp="1"/>
          </p:cNvSpPr>
          <p:nvPr>
            <p:ph type="body" sz="half" idx="1"/>
          </p:nvPr>
        </p:nvSpPr>
        <p:spPr>
          <a:xfrm>
            <a:off x="468313" y="2420938"/>
            <a:ext cx="4038600" cy="40655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smtClean="0"/>
              <a:t>ЧТО ДЕЛАЕТ НЕСЧАСТНЫМ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/>
              <a:t>Ненависть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/>
              <a:t>Гнев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/>
              <a:t>Зависть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/>
              <a:t>Жадность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/>
              <a:t>Обидчивость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/>
              <a:t>Подозрительность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/>
              <a:t>Тщеславие</a:t>
            </a:r>
            <a:br>
              <a:rPr lang="ru-RU" sz="2400" b="1" smtClean="0"/>
            </a:br>
            <a:r>
              <a:rPr lang="ru-RU" sz="2400" b="1" smtClean="0"/>
              <a:t> </a:t>
            </a:r>
          </a:p>
        </p:txBody>
      </p:sp>
      <p:sp>
        <p:nvSpPr>
          <p:cNvPr id="19459" name="Rectangle 8"/>
          <p:cNvSpPr>
            <a:spLocks noGrp="1"/>
          </p:cNvSpPr>
          <p:nvPr>
            <p:ph type="body" sz="half" idx="2"/>
          </p:nvPr>
        </p:nvSpPr>
        <p:spPr>
          <a:xfrm>
            <a:off x="4643438" y="2420938"/>
            <a:ext cx="4038600" cy="39925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smtClean="0"/>
              <a:t>ЧТО ДЕЛАЕТ СЧАСТЛИВЫМ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/>
              <a:t>Любовь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/>
              <a:t>Доброта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/>
              <a:t>Великодушие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/>
              <a:t>Щедрость 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/>
              <a:t>Способность прощать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/>
              <a:t>Доверчивость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smtClean="0"/>
              <a:t>Скромность</a:t>
            </a:r>
            <a:br>
              <a:rPr lang="ru-RU" sz="2400" b="1" smtClean="0"/>
            </a:br>
            <a:r>
              <a:rPr lang="ru-RU" sz="2400" smtClean="0"/>
              <a:t>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/>
              <a:t>Задание №3. Тест эмоций</a:t>
            </a:r>
            <a:r>
              <a:rPr lang="ru-RU" sz="4000" smtClean="0"/>
              <a:t>. </a:t>
            </a:r>
            <a:r>
              <a:rPr lang="ru-RU" sz="4000" b="1" smtClean="0"/>
              <a:t>(тест Басса-Дарки)</a:t>
            </a:r>
            <a:r>
              <a:rPr lang="ru-RU" sz="4000" smtClean="0"/>
              <a:t> </a:t>
            </a:r>
          </a:p>
        </p:txBody>
      </p:sp>
      <p:sp>
        <p:nvSpPr>
          <p:cNvPr id="20482" name="Rectangle 4"/>
          <p:cNvSpPr>
            <a:spLocks noGrp="1"/>
          </p:cNvSpPr>
          <p:nvPr>
            <p:ph type="tbl" idx="1"/>
          </p:nvPr>
        </p:nvSpPr>
        <p:spPr>
          <a:xfrm>
            <a:off x="468313" y="1628775"/>
            <a:ext cx="8229600" cy="4525963"/>
          </a:xfrm>
        </p:spPr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>Каждый оказывался в ситуации, когда трудно сдерживать свои эмоции. Прочитайте следующие утверждения. Если вы реагируете похожим образом, обведите в бланке номер вопроса</a:t>
            </a:r>
          </a:p>
        </p:txBody>
      </p:sp>
      <p:graphicFrame>
        <p:nvGraphicFramePr>
          <p:cNvPr id="23871" name="Group 319"/>
          <p:cNvGraphicFramePr>
            <a:graphicFrameLocks noGrp="1"/>
          </p:cNvGraphicFramePr>
          <p:nvPr/>
        </p:nvGraphicFramePr>
        <p:xfrm>
          <a:off x="468313" y="2060575"/>
          <a:ext cx="8229600" cy="4022725"/>
        </p:xfrm>
        <a:graphic>
          <a:graphicData uri="http://schemas.openxmlformats.org/drawingml/2006/table">
            <a:tbl>
              <a:tblPr/>
              <a:tblGrid>
                <a:gridCol w="1889125"/>
                <a:gridCol w="1511300"/>
                <a:gridCol w="1322387"/>
                <a:gridCol w="1131888"/>
                <a:gridCol w="1133475"/>
                <a:gridCol w="1241425"/>
              </a:tblGrid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 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4"/>
          <p:cNvSpPr>
            <a:spLocks noChangeArrowheads="1"/>
          </p:cNvSpPr>
          <p:nvPr/>
        </p:nvSpPr>
        <p:spPr bwMode="auto">
          <a:xfrm>
            <a:off x="539750" y="31750"/>
            <a:ext cx="8743950" cy="679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1. Если я разозлюсь, я могу ударить кого-нибудь.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2. Иногда я раздражаюсь настолько, что швыряю какой-нибудь предмет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3. Я легко раздражаюсь, но быстро успокаиваюсь.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4. Пока меня не попросят по-хорошему, я не выполню просьбу.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5. Мне кажется, что судьба ко мне несправедлива.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6. Я знаю, что люди говорят обо мне за спиной.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7. Я не могу удержаться от спора, если со мной не согласны.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8. Если я кого-то обманываю, то испытываю угрызения совести.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9. Мне не раз приходилось драться.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10. Когда я раздражаюсь, я хлопаю дверьми. 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11. Иногда люди раздражают меня просто своим присутствием.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12. Я нарушаю законы и правила, которые мне не нравятся.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13. Иногда меня гложет зависть, хотя я этого не показываю.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14. Я думаю, что многие люди не любят меня.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15. Я требую, чтобы люди уважали мои права.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16. Иногда мне на ум приходят мысли, которых я стыжусь.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17. Я знаю людей, которые способны довести меня до драки.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18. Иногда я выражаю гнев тем, что стучу по столу.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19. Я часто чувствую, что могу взорваться, как пороховая бочка.</a:t>
            </a:r>
          </a:p>
          <a:p>
            <a:pPr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lang="ru-RU" sz="2000" b="1"/>
              <a:t>20. Если кто-то пытается мною командовать, я поступаю наперекор.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857</Words>
  <Application>Microsoft Office PowerPoint</Application>
  <PresentationFormat>Экран (4:3)</PresentationFormat>
  <Paragraphs>157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Тема Office</vt:lpstr>
      <vt:lpstr>Слайд 1</vt:lpstr>
      <vt:lpstr>Слайд 2</vt:lpstr>
      <vt:lpstr>2 способа выражения эмоций:</vt:lpstr>
      <vt:lpstr>Задание №1. Мимика.</vt:lpstr>
      <vt:lpstr>Задание № 2</vt:lpstr>
      <vt:lpstr> Подчеркните те чувства и эмоции, которые вы испытываете по отношению к людям. И зачеркните те которые мешают вам общаться с людьми</vt:lpstr>
      <vt:lpstr>Задание №3. Тест эмоций. (тест Басса-Дарки) </vt:lpstr>
      <vt:lpstr> Каждый оказывался в ситуации, когда трудно сдерживать свои эмоции. Прочитайте следующие утверждения. Если вы реагируете похожим образом, обведите в бланке номер вопроса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</dc:creator>
  <cp:lastModifiedBy>1</cp:lastModifiedBy>
  <cp:revision>3</cp:revision>
  <dcterms:created xsi:type="dcterms:W3CDTF">2012-08-07T05:11:48Z</dcterms:created>
  <dcterms:modified xsi:type="dcterms:W3CDTF">2013-10-08T16:38:28Z</dcterms:modified>
</cp:coreProperties>
</file>