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Книги\Kni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5688632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89239"/>
            <a:ext cx="5940152" cy="79208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28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4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ОБРАЗОВАНИЕ\Книги\Knigi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380288" y="65278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953735"/>
                </a:solidFill>
              </a:rPr>
              <a:t>Freeppt.ru</a:t>
            </a:r>
            <a:endParaRPr lang="ru-RU" smtClean="0">
              <a:solidFill>
                <a:srgbClr val="95373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reeppt.ru/load/knigi/1-1-0-2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50" y="764704"/>
            <a:ext cx="5688013" cy="30243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Правописание</a:t>
            </a:r>
            <a:br>
              <a:rPr lang="ru-RU" dirty="0" smtClean="0"/>
            </a:br>
            <a:r>
              <a:rPr lang="ru-RU" sz="7300" dirty="0" smtClean="0"/>
              <a:t>НЕ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 прилагательными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1020" y="6306279"/>
            <a:ext cx="8504259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Автор: Ершова Елена Геннадьевна, учитель русского языка и литературы МАОУ "Лицей 10" г. Каменска-Уральского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548680"/>
            <a:ext cx="774035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С краткими прилагательными отрицание </a:t>
            </a:r>
            <a:r>
              <a:rPr lang="ru-RU" sz="5400" b="1" u="sng" dirty="0">
                <a:solidFill>
                  <a:srgbClr val="0070C0"/>
                </a:solidFill>
              </a:rPr>
              <a:t>не </a:t>
            </a:r>
            <a:r>
              <a:rPr lang="ru-RU" sz="2800" b="1" u="sng" dirty="0"/>
              <a:t>пишется </a:t>
            </a:r>
            <a:r>
              <a:rPr lang="ru-RU" sz="2800" b="1" u="sng" dirty="0" smtClean="0"/>
              <a:t>так </a:t>
            </a:r>
            <a:r>
              <a:rPr lang="ru-RU" sz="2800" b="1" u="sng" dirty="0"/>
              <a:t>же, как с полными</a:t>
            </a:r>
            <a:endParaRPr lang="ru-RU" b="1" i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понятный </a:t>
            </a:r>
            <a:r>
              <a:rPr lang="ru-RU" sz="2400" b="1" dirty="0"/>
              <a:t>вопрос </a:t>
            </a:r>
            <a:r>
              <a:rPr lang="ru-RU" sz="2400" b="1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Вопрос </a:t>
            </a: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понятен.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Эта </a:t>
            </a:r>
            <a:r>
              <a:rPr lang="ru-RU" sz="2400" b="1" dirty="0"/>
              <a:t>река всегда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спокойна. </a:t>
            </a:r>
            <a:endParaRPr lang="ru-RU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Эта </a:t>
            </a:r>
            <a:r>
              <a:rPr lang="ru-RU" sz="2400" b="1" dirty="0"/>
              <a:t>река </a:t>
            </a:r>
            <a:r>
              <a:rPr lang="ru-RU" sz="2400" b="1" dirty="0">
                <a:solidFill>
                  <a:srgbClr val="0070C0"/>
                </a:solidFill>
              </a:rPr>
              <a:t>никогда не </a:t>
            </a:r>
            <a:r>
              <a:rPr lang="ru-RU" sz="2400" b="1" dirty="0"/>
              <a:t>спокойна</a:t>
            </a:r>
            <a:r>
              <a:rPr lang="ru-RU" sz="2400" b="1" dirty="0" smtClean="0"/>
              <a:t>.</a:t>
            </a:r>
          </a:p>
          <a:p>
            <a:endParaRPr lang="ru-RU" sz="2400" b="1" u="sng" dirty="0" smtClean="0">
              <a:solidFill>
                <a:srgbClr val="0070C0"/>
              </a:solidFill>
            </a:endParaRPr>
          </a:p>
          <a:p>
            <a:r>
              <a:rPr lang="ru-RU" sz="2400" b="1" u="sng" dirty="0" smtClean="0">
                <a:solidFill>
                  <a:srgbClr val="0070C0"/>
                </a:solidFill>
              </a:rPr>
              <a:t>Сравните: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Наша </a:t>
            </a:r>
            <a:r>
              <a:rPr lang="ru-RU" sz="2400" b="1" dirty="0"/>
              <a:t>семья </a:t>
            </a: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богата. </a:t>
            </a:r>
            <a:r>
              <a:rPr lang="ru-RU" sz="2400" i="1" dirty="0"/>
              <a:t>(примерно то же, что бедна) </a:t>
            </a:r>
            <a:endParaRPr lang="ru-RU" sz="24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Наша </a:t>
            </a:r>
            <a:r>
              <a:rPr lang="ru-RU" sz="2400" b="1" dirty="0"/>
              <a:t>семья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 </a:t>
            </a:r>
            <a:r>
              <a:rPr lang="ru-RU" sz="2400" b="1" dirty="0" smtClean="0"/>
              <a:t>богата. </a:t>
            </a:r>
            <a:r>
              <a:rPr lang="ru-RU" sz="2400" i="1" dirty="0"/>
              <a:t>(т. е. среднего достатка)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Адрес </a:t>
            </a: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известен. </a:t>
            </a:r>
            <a:r>
              <a:rPr lang="ru-RU" sz="2400" i="1" dirty="0"/>
              <a:t>(утверждается «неизвестность») </a:t>
            </a:r>
            <a:endParaRPr lang="ru-RU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Адрес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 </a:t>
            </a:r>
            <a:r>
              <a:rPr lang="ru-RU" sz="2400" b="1" dirty="0" smtClean="0"/>
              <a:t>известен. </a:t>
            </a:r>
            <a:r>
              <a:rPr lang="ru-RU" sz="2400" i="1" dirty="0"/>
              <a:t>(отрицается «известность</a:t>
            </a:r>
            <a:r>
              <a:rPr lang="ru-RU" sz="2400" i="1" dirty="0" smtClean="0"/>
              <a:t>»)</a:t>
            </a:r>
            <a:endParaRPr lang="ru-RU" sz="1600" i="1" dirty="0" smtClean="0"/>
          </a:p>
          <a:p>
            <a:endParaRPr lang="ru-RU" sz="2400" i="1" dirty="0" smtClean="0"/>
          </a:p>
          <a:p>
            <a:r>
              <a:rPr lang="ru-RU" sz="2800" b="1" u="sng" dirty="0"/>
              <a:t>Чаще встречается раздельное </a:t>
            </a:r>
            <a:r>
              <a:rPr lang="ru-RU" sz="2800" b="1" u="sng" dirty="0" smtClean="0"/>
              <a:t>написание.</a:t>
            </a:r>
            <a:endParaRPr lang="ru-RU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052736"/>
            <a:ext cx="774035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В </a:t>
            </a:r>
            <a:r>
              <a:rPr lang="ru-RU" sz="2800" b="1" u="sng" dirty="0"/>
              <a:t>вопросительном предложении, если отрицание логически подчеркивается</a:t>
            </a:r>
            <a:endParaRPr lang="ru-RU" i="1" u="sng" dirty="0" smtClean="0"/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u="sng" dirty="0">
                <a:solidFill>
                  <a:srgbClr val="0070C0"/>
                </a:solidFill>
              </a:rPr>
              <a:t>Сравните: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 </a:t>
            </a:r>
            <a:r>
              <a:rPr lang="ru-RU" sz="2400" b="1" dirty="0"/>
              <a:t>ясно ли это положение без всяких </a:t>
            </a:r>
            <a:r>
              <a:rPr lang="ru-RU" sz="2400" b="1" dirty="0" smtClean="0"/>
              <a:t>доказательств</a:t>
            </a:r>
            <a:r>
              <a:rPr lang="ru-RU" sz="2400" b="1" dirty="0"/>
              <a:t>? </a:t>
            </a:r>
            <a:endParaRPr lang="ru-RU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/>
              <a:t>Разве это положение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ясно? </a:t>
            </a:r>
            <a:endParaRPr lang="ru-RU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Кому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 известны имена наших космонавтов</a:t>
            </a:r>
            <a:r>
              <a:rPr lang="ru-RU" sz="2400" b="1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/>
              <a:t>Обстоятельства происшедшего </a:t>
            </a:r>
            <a:r>
              <a:rPr lang="ru-RU" sz="2400" b="1" dirty="0" smtClean="0">
                <a:solidFill>
                  <a:srgbClr val="0070C0"/>
                </a:solidFill>
              </a:rPr>
              <a:t>не</a:t>
            </a:r>
            <a:r>
              <a:rPr lang="ru-RU" sz="2400" b="1" dirty="0" smtClean="0"/>
              <a:t>известны?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dirty="0" smtClean="0">
                <a:hlinkClick r:id="rId2"/>
              </a:rPr>
              <a:t>http://freeppt.ru/load/knigi/1-1-0-265</a:t>
            </a:r>
            <a:r>
              <a:rPr lang="ru-RU" altLang="ru-RU" dirty="0" smtClean="0"/>
              <a:t> фон презентации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СЛИТНО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1052736"/>
            <a:ext cx="75243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Не </a:t>
            </a:r>
            <a:r>
              <a:rPr lang="ru-RU" sz="2800" b="1" u="sng" dirty="0"/>
              <a:t>употребляются без </a:t>
            </a:r>
            <a:r>
              <a:rPr lang="ru-RU" sz="5400" b="1" u="sng" dirty="0" smtClean="0">
                <a:solidFill>
                  <a:srgbClr val="FF0000"/>
                </a:solidFill>
              </a:rPr>
              <a:t>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брежный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взрачный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вежественный</a:t>
            </a:r>
            <a:r>
              <a:rPr lang="ru-RU" sz="2800" b="1" dirty="0"/>
              <a:t>, </a:t>
            </a:r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приязненный</a:t>
            </a:r>
            <a:r>
              <a:rPr lang="ru-RU" sz="28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СЛИТНО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908720"/>
            <a:ext cx="75243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В сочетании </a:t>
            </a:r>
            <a:r>
              <a:rPr lang="ru-RU" sz="2800" b="1" u="sng" dirty="0"/>
              <a:t>с </a:t>
            </a:r>
            <a:r>
              <a:rPr lang="ru-RU" sz="5400" b="1" u="sng" dirty="0">
                <a:solidFill>
                  <a:srgbClr val="FF0000"/>
                </a:solidFill>
              </a:rPr>
              <a:t>не</a:t>
            </a:r>
            <a:r>
              <a:rPr lang="ru-RU" sz="2800" b="1" u="sng" dirty="0"/>
              <a:t> приобретают противоположное значение; обычно такие слова можно заменить синонимами без </a:t>
            </a:r>
            <a:r>
              <a:rPr lang="ru-RU" sz="5400" b="1" u="sng" dirty="0" smtClean="0">
                <a:solidFill>
                  <a:srgbClr val="FF0000"/>
                </a:solidFill>
              </a:rPr>
              <a:t>не</a:t>
            </a:r>
            <a:endParaRPr lang="ru-RU" sz="2800" b="1" u="sng" dirty="0" smtClean="0"/>
          </a:p>
          <a:p>
            <a:pPr algn="ctr"/>
            <a:r>
              <a:rPr lang="ru-RU" sz="2800" dirty="0"/>
              <a:t> </a:t>
            </a:r>
            <a:endParaRPr lang="ru-RU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</a:rPr>
              <a:t>не</a:t>
            </a:r>
            <a:r>
              <a:rPr lang="ru-RU" sz="2800" b="1" dirty="0"/>
              <a:t>большой</a:t>
            </a:r>
            <a:r>
              <a:rPr lang="ru-RU" sz="2800" dirty="0"/>
              <a:t> </a:t>
            </a:r>
            <a:r>
              <a:rPr lang="ru-RU" sz="2800" dirty="0" smtClean="0"/>
              <a:t>=</a:t>
            </a:r>
            <a:r>
              <a:rPr lang="ru-RU" sz="2800" dirty="0"/>
              <a:t> </a:t>
            </a:r>
            <a:r>
              <a:rPr lang="ru-RU" sz="2800" dirty="0" smtClean="0"/>
              <a:t>маленький;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женатый</a:t>
            </a:r>
            <a:r>
              <a:rPr lang="ru-RU" sz="2800" dirty="0" smtClean="0"/>
              <a:t> = холостой;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настоящий</a:t>
            </a:r>
            <a:r>
              <a:rPr lang="ru-RU" sz="2800" dirty="0" smtClean="0"/>
              <a:t> =</a:t>
            </a:r>
            <a:r>
              <a:rPr lang="ru-RU" sz="2800" dirty="0"/>
              <a:t> </a:t>
            </a:r>
            <a:r>
              <a:rPr lang="ru-RU" sz="2800" dirty="0" smtClean="0"/>
              <a:t>ложный.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57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1052736"/>
            <a:ext cx="75243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Е</a:t>
            </a:r>
            <a:r>
              <a:rPr lang="ru-RU" sz="2800" b="1" u="sng" dirty="0" smtClean="0"/>
              <a:t>сли </a:t>
            </a:r>
            <a:r>
              <a:rPr lang="ru-RU" sz="2800" b="1" u="sng" dirty="0"/>
              <a:t>имеется или подразумевается </a:t>
            </a:r>
            <a:r>
              <a:rPr lang="ru-RU" sz="2800" b="1" u="sng" dirty="0" smtClean="0"/>
              <a:t>противопоставление  с союзом </a:t>
            </a:r>
            <a:r>
              <a:rPr lang="ru-RU" sz="4400" b="1" u="sng" dirty="0" smtClean="0">
                <a:solidFill>
                  <a:srgbClr val="0070C0"/>
                </a:solidFill>
              </a:rPr>
              <a:t>А</a:t>
            </a:r>
          </a:p>
          <a:p>
            <a:pPr algn="ctr"/>
            <a:r>
              <a:rPr lang="ru-RU" sz="2800" i="1" u="sng" dirty="0" smtClean="0"/>
              <a:t>(часто в роли сказуемого)</a:t>
            </a:r>
          </a:p>
          <a:p>
            <a:pPr algn="ctr"/>
            <a:endParaRPr lang="ru-RU" sz="2800" b="1" i="1" dirty="0"/>
          </a:p>
          <a:p>
            <a:pPr algn="ctr"/>
            <a:endParaRPr lang="ru-RU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Проблема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простая, </a:t>
            </a:r>
            <a:r>
              <a:rPr lang="ru-RU" sz="2800" b="1" i="1" dirty="0"/>
              <a:t>а </a:t>
            </a:r>
            <a:r>
              <a:rPr lang="ru-RU" sz="2800" b="1" i="1" dirty="0" smtClean="0"/>
              <a:t>сложная</a:t>
            </a:r>
            <a:r>
              <a:rPr lang="ru-RU" sz="2800" b="1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Отношения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враждебные.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С</a:t>
            </a:r>
            <a:r>
              <a:rPr lang="ru-RU" sz="2800" b="1" dirty="0" smtClean="0"/>
              <a:t>вет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резкий.</a:t>
            </a:r>
          </a:p>
          <a:p>
            <a:endParaRPr lang="ru-RU" sz="2800" dirty="0"/>
          </a:p>
          <a:p>
            <a:r>
              <a:rPr lang="ru-RU" sz="2800" b="1" u="sng" dirty="0" smtClean="0">
                <a:solidFill>
                  <a:srgbClr val="0070C0"/>
                </a:solidFill>
              </a:rPr>
              <a:t>Сравните: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Это </a:t>
            </a:r>
            <a:r>
              <a:rPr lang="ru-RU" sz="2800" b="1" dirty="0"/>
              <a:t>люди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здешние. </a:t>
            </a:r>
            <a:endParaRPr lang="ru-RU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Блистать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здешней </a:t>
            </a:r>
            <a:r>
              <a:rPr lang="ru-RU" sz="2800" b="1" dirty="0" smtClean="0"/>
              <a:t>красотой.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057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1052736"/>
            <a:ext cx="75243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С</a:t>
            </a:r>
            <a:r>
              <a:rPr lang="ru-RU" sz="2800" b="1" u="sng" dirty="0" smtClean="0"/>
              <a:t> </a:t>
            </a:r>
            <a:r>
              <a:rPr lang="ru-RU" sz="2800" b="1" u="sng" dirty="0"/>
              <a:t>относительными </a:t>
            </a:r>
            <a:r>
              <a:rPr lang="ru-RU" sz="2800" b="1" u="sng" dirty="0" smtClean="0"/>
              <a:t>прилагательными</a:t>
            </a:r>
          </a:p>
          <a:p>
            <a:pPr algn="ctr"/>
            <a:r>
              <a:rPr lang="ru-RU" sz="2800" i="1" u="sng" dirty="0"/>
              <a:t>(часто в роли сказуемого)</a:t>
            </a:r>
          </a:p>
          <a:p>
            <a:pPr algn="ctr"/>
            <a:endParaRPr lang="ru-RU" sz="2800" b="1" i="1" dirty="0"/>
          </a:p>
          <a:p>
            <a:pPr algn="ctr"/>
            <a:endParaRPr lang="ru-RU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Часы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золотые.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Мёд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липовый.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Небо </a:t>
            </a:r>
            <a:r>
              <a:rPr lang="ru-RU" sz="2800" b="1" dirty="0"/>
              <a:t>здесь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южное.</a:t>
            </a:r>
          </a:p>
          <a:p>
            <a:endParaRPr lang="ru-RU" sz="2800" dirty="0"/>
          </a:p>
          <a:p>
            <a:r>
              <a:rPr lang="ru-RU" sz="2800" b="1" u="sng" dirty="0" smtClean="0">
                <a:solidFill>
                  <a:srgbClr val="0070C0"/>
                </a:solidFill>
              </a:rPr>
              <a:t>Сравните: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Логика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женская.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Девушка </a:t>
            </a:r>
            <a:r>
              <a:rPr lang="ru-RU" sz="2800" b="1" dirty="0"/>
              <a:t>рассуждала с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женской </a:t>
            </a:r>
            <a:r>
              <a:rPr lang="ru-RU" sz="2800" b="1" dirty="0" smtClean="0"/>
              <a:t>логикой.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1052736"/>
            <a:ext cx="75243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С </a:t>
            </a:r>
            <a:r>
              <a:rPr lang="ru-RU" sz="2800" b="1" u="sng" dirty="0"/>
              <a:t>качественными прилагательными, которые обозначают </a:t>
            </a:r>
            <a:r>
              <a:rPr lang="ru-RU" sz="2800" b="1" u="sng" dirty="0" smtClean="0"/>
              <a:t>цвет</a:t>
            </a:r>
          </a:p>
          <a:p>
            <a:pPr algn="ctr"/>
            <a:r>
              <a:rPr lang="ru-RU" sz="2800" i="1" u="sng" dirty="0"/>
              <a:t>(часто в роли сказуемого)</a:t>
            </a:r>
          </a:p>
          <a:p>
            <a:endParaRPr lang="ru-RU" i="1" dirty="0" smtClean="0"/>
          </a:p>
          <a:p>
            <a:endParaRPr lang="ru-RU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Краска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синяя.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Переплёт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жёлтый.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Оттенок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серый</a:t>
            </a:r>
            <a:r>
              <a:rPr lang="ru-RU" sz="2800" b="1" dirty="0" smtClean="0"/>
              <a:t>.</a:t>
            </a:r>
          </a:p>
          <a:p>
            <a:endParaRPr lang="ru-RU" sz="2800" dirty="0"/>
          </a:p>
          <a:p>
            <a:r>
              <a:rPr lang="ru-RU" sz="2800" b="1" u="sng" dirty="0" smtClean="0">
                <a:solidFill>
                  <a:srgbClr val="0070C0"/>
                </a:solidFill>
              </a:rPr>
              <a:t>Сравните: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Форма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круглая.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Счёт </a:t>
            </a:r>
            <a:r>
              <a:rPr lang="ru-RU" sz="2800" b="1" dirty="0"/>
              <a:t>на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круглую сумму в 989 </a:t>
            </a:r>
            <a:r>
              <a:rPr lang="ru-RU" sz="2800" b="1" dirty="0" smtClean="0"/>
              <a:t>рублей.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836712"/>
            <a:ext cx="77403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 В некоторых случаях возможно двоякое толкование текста и, как следствие, двоякое </a:t>
            </a:r>
            <a:r>
              <a:rPr lang="ru-RU" sz="2800" b="1" u="sng" dirty="0" smtClean="0"/>
              <a:t>написание</a:t>
            </a:r>
          </a:p>
          <a:p>
            <a:pPr algn="ctr"/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Эта </a:t>
            </a:r>
            <a:r>
              <a:rPr lang="ru-RU" sz="2800" b="1" dirty="0"/>
              <a:t>задача </a:t>
            </a:r>
            <a:r>
              <a:rPr lang="ru-RU" sz="2800" b="1" dirty="0" smtClean="0">
                <a:solidFill>
                  <a:srgbClr val="0070C0"/>
                </a:solidFill>
              </a:rPr>
              <a:t>не</a:t>
            </a:r>
            <a:r>
              <a:rPr lang="ru-RU" sz="2800" b="1" dirty="0" smtClean="0"/>
              <a:t>трудная. </a:t>
            </a:r>
            <a:r>
              <a:rPr lang="ru-RU" sz="2800" i="1" dirty="0"/>
              <a:t>(утверждается «легкость») </a:t>
            </a:r>
            <a:endParaRPr lang="ru-RU" sz="28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Эта </a:t>
            </a:r>
            <a:r>
              <a:rPr lang="ru-RU" sz="2800" b="1" dirty="0"/>
              <a:t>задача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</a:t>
            </a:r>
            <a:r>
              <a:rPr lang="ru-RU" sz="2800" b="1" dirty="0" smtClean="0"/>
              <a:t>трудная. </a:t>
            </a:r>
            <a:r>
              <a:rPr lang="ru-RU" sz="2800" i="1" dirty="0"/>
              <a:t>(отрицается «трудность</a:t>
            </a:r>
            <a:r>
              <a:rPr lang="ru-RU" sz="2800" i="1" dirty="0" smtClean="0"/>
              <a:t>»)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Перед </a:t>
            </a:r>
            <a:r>
              <a:rPr lang="ru-RU" sz="2800" b="1" dirty="0"/>
              <a:t>нами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обычное </a:t>
            </a:r>
            <a:r>
              <a:rPr lang="ru-RU" sz="2800" b="1" dirty="0" smtClean="0"/>
              <a:t>явление. </a:t>
            </a:r>
            <a:r>
              <a:rPr lang="ru-RU" sz="2800" i="1" dirty="0"/>
              <a:t>(т. е. редкое</a:t>
            </a:r>
            <a:r>
              <a:rPr lang="ru-RU" sz="2800" i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 </a:t>
            </a:r>
            <a:r>
              <a:rPr lang="ru-RU" sz="2800" b="1" dirty="0" smtClean="0"/>
              <a:t>Перед </a:t>
            </a:r>
            <a:r>
              <a:rPr lang="ru-RU" sz="2800" b="1" dirty="0"/>
              <a:t>нами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обычное </a:t>
            </a:r>
            <a:r>
              <a:rPr lang="ru-RU" sz="2800" b="1" dirty="0" smtClean="0"/>
              <a:t>явление. </a:t>
            </a:r>
            <a:r>
              <a:rPr lang="ru-RU" sz="2800" i="1" dirty="0"/>
              <a:t>(мыслится противопоставление: … а исключительное, из ряда вон выходящее).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764704"/>
            <a:ext cx="766834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При </a:t>
            </a:r>
            <a:r>
              <a:rPr lang="ru-RU" sz="2800" b="1" u="sng" dirty="0"/>
              <a:t>наличии в качестве пояснительных слов отрицательных местоимений и наречий </a:t>
            </a:r>
            <a:r>
              <a:rPr lang="ru-RU" sz="2800" b="1" u="sng" dirty="0" smtClean="0"/>
              <a:t>с НИ</a:t>
            </a:r>
          </a:p>
          <a:p>
            <a:pPr algn="ctr"/>
            <a:r>
              <a:rPr lang="ru-RU" sz="2800" i="1" u="sng" dirty="0"/>
              <a:t>далеко не, </a:t>
            </a:r>
            <a:r>
              <a:rPr lang="ru-RU" sz="2800" i="1" u="sng" dirty="0" smtClean="0"/>
              <a:t>отнюдь не, нисколько не,</a:t>
            </a:r>
          </a:p>
          <a:p>
            <a:pPr algn="ctr"/>
            <a:r>
              <a:rPr lang="ru-RU" sz="2800" i="1" u="sng" dirty="0" smtClean="0"/>
              <a:t>ничуть не</a:t>
            </a:r>
            <a:r>
              <a:rPr lang="ru-RU" sz="2800" i="1" u="sng" dirty="0"/>
              <a:t>, вовсе </a:t>
            </a:r>
            <a:r>
              <a:rPr lang="ru-RU" sz="2800" i="1" u="sng" dirty="0" smtClean="0"/>
              <a:t>не </a:t>
            </a:r>
            <a:r>
              <a:rPr lang="ru-RU" sz="2000" i="1" u="sng" dirty="0" smtClean="0"/>
              <a:t>и</a:t>
            </a:r>
            <a:r>
              <a:rPr lang="ru-RU" sz="2800" i="1" u="sng" dirty="0" smtClean="0"/>
              <a:t> </a:t>
            </a:r>
            <a:r>
              <a:rPr lang="ru-RU" sz="2800" i="1" u="sng" dirty="0"/>
              <a:t>совсем </a:t>
            </a:r>
            <a:r>
              <a:rPr lang="ru-RU" sz="2800" i="1" u="sng" dirty="0" smtClean="0"/>
              <a:t>не = отнюдь, никому не </a:t>
            </a:r>
            <a:r>
              <a:rPr lang="ru-RU" sz="2000" i="1" u="sng" dirty="0" smtClean="0"/>
              <a:t>и т.д. </a:t>
            </a:r>
            <a:endParaRPr lang="ru-RU" sz="2800" i="1" u="sng" dirty="0"/>
          </a:p>
          <a:p>
            <a:pPr algn="ctr"/>
            <a:endParaRPr lang="ru-RU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70C0"/>
                </a:solidFill>
              </a:rPr>
              <a:t>Н</a:t>
            </a:r>
            <a:r>
              <a:rPr lang="ru-RU" sz="2400" b="1" dirty="0" smtClean="0">
                <a:solidFill>
                  <a:srgbClr val="0070C0"/>
                </a:solidFill>
              </a:rPr>
              <a:t>икому </a:t>
            </a:r>
            <a:r>
              <a:rPr lang="ru-RU" sz="2400" b="1" dirty="0">
                <a:solidFill>
                  <a:srgbClr val="0070C0"/>
                </a:solidFill>
              </a:rPr>
              <a:t>не </a:t>
            </a:r>
            <a:r>
              <a:rPr lang="ru-RU" sz="2400" b="1" dirty="0"/>
              <a:t>известный </a:t>
            </a:r>
            <a:r>
              <a:rPr lang="ru-RU" sz="2400" b="1" dirty="0" smtClean="0"/>
              <a:t>адрес.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Ни </a:t>
            </a:r>
            <a:r>
              <a:rPr lang="ru-RU" sz="2400" b="1" dirty="0">
                <a:solidFill>
                  <a:srgbClr val="0070C0"/>
                </a:solidFill>
              </a:rPr>
              <a:t>в чём не </a:t>
            </a:r>
            <a:r>
              <a:rPr lang="ru-RU" sz="2400" b="1" dirty="0"/>
              <a:t>повинные </a:t>
            </a:r>
            <a:r>
              <a:rPr lang="ru-RU" sz="2400" b="1" dirty="0" smtClean="0"/>
              <a:t>люди.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Далеко </a:t>
            </a:r>
            <a:r>
              <a:rPr lang="ru-RU" sz="2400" b="1" dirty="0">
                <a:solidFill>
                  <a:srgbClr val="0070C0"/>
                </a:solidFill>
              </a:rPr>
              <a:t>не </a:t>
            </a:r>
            <a:r>
              <a:rPr lang="ru-RU" sz="2400" b="1" dirty="0"/>
              <a:t>простое </a:t>
            </a:r>
            <a:r>
              <a:rPr lang="ru-RU" sz="2400" b="1" dirty="0" smtClean="0"/>
              <a:t>решение.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70C0"/>
                </a:solidFill>
              </a:rPr>
              <a:t>О</a:t>
            </a:r>
            <a:r>
              <a:rPr lang="ru-RU" sz="2400" b="1" dirty="0" smtClean="0">
                <a:solidFill>
                  <a:srgbClr val="0070C0"/>
                </a:solidFill>
              </a:rPr>
              <a:t>тнюдь </a:t>
            </a:r>
            <a:r>
              <a:rPr lang="ru-RU" sz="2400" b="1" dirty="0">
                <a:solidFill>
                  <a:srgbClr val="0070C0"/>
                </a:solidFill>
              </a:rPr>
              <a:t>не </a:t>
            </a:r>
            <a:r>
              <a:rPr lang="ru-RU" sz="2400" b="1" dirty="0"/>
              <a:t>новый </a:t>
            </a:r>
            <a:r>
              <a:rPr lang="ru-RU" sz="2400" b="1" dirty="0" smtClean="0"/>
              <a:t>сюжет.</a:t>
            </a:r>
          </a:p>
          <a:p>
            <a:endParaRPr lang="ru-RU" sz="1100" b="1" dirty="0" smtClean="0"/>
          </a:p>
          <a:p>
            <a:r>
              <a:rPr lang="ru-RU" sz="2800" b="1" u="sng" dirty="0" smtClean="0"/>
              <a:t>Кроме наречий </a:t>
            </a:r>
            <a:r>
              <a:rPr lang="ru-RU" sz="2800" b="1" u="sng" dirty="0"/>
              <a:t>меры и </a:t>
            </a:r>
            <a:r>
              <a:rPr lang="ru-RU" sz="2800" b="1" u="sng" dirty="0" smtClean="0"/>
              <a:t>степени </a:t>
            </a:r>
            <a:r>
              <a:rPr lang="ru-RU" sz="2800" i="1" u="sng" dirty="0" smtClean="0"/>
              <a:t>(очень, весьма, почти, совсем </a:t>
            </a:r>
            <a:r>
              <a:rPr lang="ru-RU" sz="2000" i="1" u="sng" dirty="0" smtClean="0"/>
              <a:t>и</a:t>
            </a:r>
            <a:r>
              <a:rPr lang="ru-RU" sz="2800" i="1" u="sng" dirty="0" smtClean="0"/>
              <a:t> вовсе = совершенно, абсолютно </a:t>
            </a:r>
            <a:r>
              <a:rPr lang="ru-RU" sz="2000" i="1" u="sng" dirty="0" smtClean="0"/>
              <a:t>и т.д</a:t>
            </a:r>
            <a:r>
              <a:rPr lang="ru-RU" sz="2800" i="1" u="sng" dirty="0" smtClean="0"/>
              <a:t>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Очень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0070C0"/>
                </a:solidFill>
              </a:rPr>
              <a:t>не</a:t>
            </a:r>
            <a:r>
              <a:rPr lang="ru-RU" sz="2400" b="1" dirty="0"/>
              <a:t>удачное </a:t>
            </a:r>
            <a:r>
              <a:rPr lang="ru-RU" sz="2400" b="1" dirty="0" smtClean="0"/>
              <a:t>выступление.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ОБРАЗОВАНИЕ\Книги\KnigiPrint3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4288"/>
            <a:ext cx="91344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619250" y="115888"/>
            <a:ext cx="7067550" cy="57626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РАЗДЕЛЬНО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1052736"/>
            <a:ext cx="7740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П</a:t>
            </a:r>
            <a:r>
              <a:rPr lang="ru-RU" sz="2800" b="1" u="sng" dirty="0" smtClean="0"/>
              <a:t>ри </a:t>
            </a:r>
            <a:r>
              <a:rPr lang="ru-RU" sz="2800" b="1" u="sng" dirty="0"/>
              <a:t>постановке прилагательного с зависимыми словами после определяемого </a:t>
            </a:r>
            <a:r>
              <a:rPr lang="ru-RU" sz="2800" b="1" u="sng" dirty="0" smtClean="0"/>
              <a:t>существительного</a:t>
            </a:r>
          </a:p>
          <a:p>
            <a:pPr algn="ctr"/>
            <a:r>
              <a:rPr lang="ru-RU" sz="2800" i="1" u="sng" dirty="0" smtClean="0"/>
              <a:t>(похоже на причастный оборот)</a:t>
            </a:r>
            <a:endParaRPr lang="ru-RU" i="1" u="sng" dirty="0"/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u="sng" dirty="0" smtClean="0">
                <a:solidFill>
                  <a:srgbClr val="0070C0"/>
                </a:solidFill>
              </a:rPr>
              <a:t>Сравните: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/>
              <a:t>Ш</a:t>
            </a:r>
            <a:r>
              <a:rPr lang="ru-RU" sz="2800" b="1" dirty="0" smtClean="0"/>
              <a:t>ахматист </a:t>
            </a:r>
            <a:r>
              <a:rPr lang="ru-RU" sz="2800" b="1" dirty="0"/>
              <a:t>играл в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свойственном ему </a:t>
            </a:r>
            <a:r>
              <a:rPr lang="ru-RU" sz="2800" b="1" dirty="0" smtClean="0"/>
              <a:t>стиле.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/>
              <a:t>Черты</a:t>
            </a:r>
            <a:r>
              <a:rPr lang="ru-RU" sz="2800" b="1" dirty="0"/>
              <a:t>, </a:t>
            </a:r>
            <a:r>
              <a:rPr lang="ru-RU" sz="2800" b="1" dirty="0">
                <a:solidFill>
                  <a:srgbClr val="0070C0"/>
                </a:solidFill>
              </a:rPr>
              <a:t>не</a:t>
            </a:r>
            <a:r>
              <a:rPr lang="ru-RU" sz="2800" b="1" dirty="0"/>
              <a:t> свойственные нашей молодёжи.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4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igi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440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Knigi</Template>
  <TotalTime>230</TotalTime>
  <Words>405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Knigi</vt:lpstr>
      <vt:lpstr>Правописание НЕ  с прилагательными</vt:lpstr>
      <vt:lpstr>СЛИТНО</vt:lpstr>
      <vt:lpstr>СЛИТНО</vt:lpstr>
      <vt:lpstr>РАЗДЕЛЬНО</vt:lpstr>
      <vt:lpstr>РАЗДЕЛЬНО</vt:lpstr>
      <vt:lpstr>РАЗДЕЛЬНО</vt:lpstr>
      <vt:lpstr>РАЗДЕЛЬНО</vt:lpstr>
      <vt:lpstr>РАЗДЕЛЬНО</vt:lpstr>
      <vt:lpstr>РАЗДЕЛЬНО</vt:lpstr>
      <vt:lpstr>РАЗДЕЛЬНО</vt:lpstr>
      <vt:lpstr>РАЗДЕЛЬНО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Ершова</dc:creator>
  <dc:description>http://freeppt.ru - Презентации по культуре и искусству. Шаблоны PowerPoint</dc:description>
  <cp:lastModifiedBy>Елена Ершова</cp:lastModifiedBy>
  <cp:revision>60</cp:revision>
  <dcterms:created xsi:type="dcterms:W3CDTF">2014-07-14T06:20:42Z</dcterms:created>
  <dcterms:modified xsi:type="dcterms:W3CDTF">2014-07-17T07:15:24Z</dcterms:modified>
</cp:coreProperties>
</file>