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69" r:id="rId11"/>
    <p:sldId id="270" r:id="rId12"/>
    <p:sldId id="275" r:id="rId13"/>
    <p:sldId id="271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49520-BC20-450F-8B5D-26092CB84A4D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B1E0F-0CD9-4204-8855-CA0082C1E5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49520-BC20-450F-8B5D-26092CB84A4D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B1E0F-0CD9-4204-8855-CA0082C1E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49520-BC20-450F-8B5D-26092CB84A4D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B1E0F-0CD9-4204-8855-CA0082C1E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49520-BC20-450F-8B5D-26092CB84A4D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B1E0F-0CD9-4204-8855-CA0082C1E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49520-BC20-450F-8B5D-26092CB84A4D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B1E0F-0CD9-4204-8855-CA0082C1E5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49520-BC20-450F-8B5D-26092CB84A4D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B1E0F-0CD9-4204-8855-CA0082C1E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49520-BC20-450F-8B5D-26092CB84A4D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B1E0F-0CD9-4204-8855-CA0082C1E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49520-BC20-450F-8B5D-26092CB84A4D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B1E0F-0CD9-4204-8855-CA0082C1E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49520-BC20-450F-8B5D-26092CB84A4D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B1E0F-0CD9-4204-8855-CA0082C1E5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49520-BC20-450F-8B5D-26092CB84A4D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B1E0F-0CD9-4204-8855-CA0082C1E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49520-BC20-450F-8B5D-26092CB84A4D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B1E0F-0CD9-4204-8855-CA0082C1E5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5649520-BC20-450F-8B5D-26092CB84A4D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7EB1E0F-0CD9-4204-8855-CA0082C1E5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43608" y="836712"/>
            <a:ext cx="7128792" cy="5256584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Фразеологизмы, их роль в речи.</a:t>
            </a:r>
          </a:p>
        </p:txBody>
      </p:sp>
    </p:spTree>
    <p:extLst>
      <p:ext uri="{BB962C8B-B14F-4D97-AF65-F5344CB8AC3E}">
        <p14:creationId xmlns:p14="http://schemas.microsoft.com/office/powerpoint/2010/main" val="243301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Правила работы в группах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76" y="2119257"/>
            <a:ext cx="6929486" cy="3603812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dirty="0" smtClean="0"/>
              <a:t>      1.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Критикуй идеи, но не человека.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    2. Поощряй участие каждого в обсуждении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    3. Выслушивай мнение каждого, даже если ты не согласен с ним.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   4. Стремись понять точку зрения других в дискуссии.    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     5. Сначала объяви вопросы, потом их разбирай.   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     6. Ищи рациональное в высказываниях других. </a:t>
            </a:r>
          </a:p>
          <a:p>
            <a:pPr marL="0" indent="0"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56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045683"/>
              </p:ext>
            </p:extLst>
          </p:nvPr>
        </p:nvGraphicFramePr>
        <p:xfrm>
          <a:off x="900113" y="785813"/>
          <a:ext cx="7343776" cy="4754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71888"/>
                <a:gridCol w="3671888"/>
              </a:tblGrid>
              <a:tr h="750094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/>
                        <a:t>Признаки свободных словосочетаний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/>
                        <a:t>Признаки фразеологизмов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0094">
                <a:tc>
                  <a:txBody>
                    <a:bodyPr/>
                    <a:lstStyle/>
                    <a:p>
                      <a:r>
                        <a:rPr lang="ru-RU" sz="2400" kern="1200" dirty="0" smtClean="0"/>
                        <a:t> Любое слово можно заменить другими словами.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/>
                        <a:t>В их составе НЕЛЬЗЯ заменять слова по своему желанию.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0094">
                <a:tc>
                  <a:txBody>
                    <a:bodyPr/>
                    <a:lstStyle/>
                    <a:p>
                      <a:r>
                        <a:rPr lang="ru-RU" sz="2400" kern="1200" dirty="0" smtClean="0"/>
                        <a:t>Слова сохраняют свою смысловую самостоятельность.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/>
                        <a:t>Слова ТЕРЯЮТ свою смысловую самостоятельность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0094">
                <a:tc>
                  <a:txBody>
                    <a:bodyPr/>
                    <a:lstStyle/>
                    <a:p>
                      <a:r>
                        <a:rPr lang="ru-RU" sz="2400" kern="1200" dirty="0" smtClean="0"/>
                        <a:t>Создаются в процессе речи, не требуют запоминания.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/>
                        <a:t>Не создаются в процессе речи, а используются готовыми, требуют запоминания.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04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642919"/>
            <a:ext cx="6965245" cy="500065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Ошибки в употреблении фразеологизмов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116475"/>
              </p:ext>
            </p:extLst>
          </p:nvPr>
        </p:nvGraphicFramePr>
        <p:xfrm>
          <a:off x="1143000" y="1214423"/>
          <a:ext cx="6858000" cy="50833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29000"/>
                <a:gridCol w="3429000"/>
              </a:tblGrid>
              <a:tr h="12323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1. </a:t>
                      </a:r>
                      <a:r>
                        <a:rPr lang="ru-RU" sz="2400" dirty="0"/>
                        <a:t>Искажение смысла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На выпускном вечере мы спели свою лебединую песню.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</a:tr>
              <a:tr h="16424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2</a:t>
                      </a:r>
                      <a:r>
                        <a:rPr lang="ru-RU" sz="2400" dirty="0" smtClean="0"/>
                        <a:t>. </a:t>
                      </a:r>
                      <a:r>
                        <a:rPr lang="ru-RU" sz="2400" dirty="0"/>
                        <a:t>Нарушение состава (включение лишних слов или исключение необходимых)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Идти в одну ногу со временем, </a:t>
                      </a:r>
                      <a:r>
                        <a:rPr lang="ru-RU" sz="2400" dirty="0" smtClean="0"/>
                        <a:t>успехи </a:t>
                      </a:r>
                      <a:r>
                        <a:rPr lang="ru-RU" sz="2400" dirty="0"/>
                        <a:t>желают много лучшего (</a:t>
                      </a:r>
                      <a:r>
                        <a:rPr lang="ru-RU" sz="2400" dirty="0" err="1"/>
                        <a:t>пропущ</a:t>
                      </a:r>
                      <a:r>
                        <a:rPr lang="ru-RU" sz="2400" dirty="0"/>
                        <a:t>. оставляют)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</a:tr>
              <a:tr h="8221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3</a:t>
                      </a:r>
                      <a:r>
                        <a:rPr lang="ru-RU" sz="2400" dirty="0" smtClean="0"/>
                        <a:t>. </a:t>
                      </a:r>
                      <a:r>
                        <a:rPr lang="ru-RU" sz="2400" dirty="0"/>
                        <a:t>Смешение двух фразеологизмов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У них всё было шито-крыто белыми нитками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</a:tr>
              <a:tr h="12323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4.Искажение </a:t>
                      </a:r>
                      <a:r>
                        <a:rPr lang="ru-RU" sz="2400" dirty="0"/>
                        <a:t>лексического состава (замена слов)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Не мудрствуя долго (надо "... лукаво")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17780" marR="17780" marT="17780" marB="1778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538" y="908720"/>
            <a:ext cx="7000924" cy="5020609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800" b="1" i="1" dirty="0" smtClean="0"/>
              <a:t>Нейтральные</a:t>
            </a:r>
            <a:r>
              <a:rPr lang="ru-RU" sz="2800" dirty="0" smtClean="0"/>
              <a:t> - употребляются во всех стилях речи (время от времени,          от мала до велика)</a:t>
            </a:r>
          </a:p>
          <a:p>
            <a:pPr lvl="0">
              <a:buNone/>
            </a:pPr>
            <a:r>
              <a:rPr lang="ru-RU" sz="2800" b="1" i="1" dirty="0" smtClean="0"/>
              <a:t>Книжные </a:t>
            </a:r>
            <a:r>
              <a:rPr lang="ru-RU" sz="2800" dirty="0" smtClean="0"/>
              <a:t>- употребляются в книжных стилях (зондировать почву, камень преткновения)</a:t>
            </a:r>
          </a:p>
          <a:p>
            <a:pPr lvl="0">
              <a:buNone/>
            </a:pPr>
            <a:r>
              <a:rPr lang="ru-RU" sz="2800" b="1" i="1" dirty="0" smtClean="0"/>
              <a:t>Разговорные</a:t>
            </a:r>
            <a:r>
              <a:rPr lang="ru-RU" sz="2800" dirty="0" smtClean="0"/>
              <a:t> - в устной форме (глаз радует, сквозь зубы)</a:t>
            </a:r>
          </a:p>
          <a:p>
            <a:pPr lvl="0">
              <a:buNone/>
            </a:pPr>
            <a:r>
              <a:rPr lang="ru-RU" sz="2800" b="1" i="1" dirty="0" smtClean="0"/>
              <a:t>Просторечные </a:t>
            </a:r>
            <a:r>
              <a:rPr lang="ru-RU" sz="2800" dirty="0" smtClean="0"/>
              <a:t>- сниженные, грубые (дурить голову, </a:t>
            </a:r>
            <a:r>
              <a:rPr lang="ru-RU" sz="2800" dirty="0" err="1" smtClean="0"/>
              <a:t>клёвое</a:t>
            </a:r>
            <a:r>
              <a:rPr lang="ru-RU" sz="2800" dirty="0" smtClean="0"/>
              <a:t> дело)</a:t>
            </a:r>
          </a:p>
          <a:p>
            <a:pPr marL="0" indent="0"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74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642919"/>
            <a:ext cx="6965245" cy="57150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Определить автора крылатого выражения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214422"/>
            <a:ext cx="6912768" cy="500066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Принцесса на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горошине.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2) Мертвые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души.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3) Рожденный ползать – летать не может.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) А судьи кто?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) С чувством, с толком, с расстановкой. </a:t>
            </a: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6) Счастливые часов не наблюдают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7) У сильного всегда бессильный виноват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8) Герой нашего времени.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9) Любви все возрасты покорны.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) Мы все учились понемногу,</a:t>
            </a: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     Чему-нибудь и как-нибудь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11) Не хочу учиться, а хочу жениться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12) Нет повести печальнее на свете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714356"/>
            <a:ext cx="7500990" cy="542928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Задание 1.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Укажите грамматически правильное продолжение предложения.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Говоря о богатстве языка,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 в аудитории началась дискуссия.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 у меня возник интерес к этой проблеме.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 требуются конкретные примеры.</a:t>
            </a:r>
          </a:p>
          <a:p>
            <a:pPr lvl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4)  мы имели в виду главным образом его словарный запас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85794"/>
            <a:ext cx="7286676" cy="5214974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Задание 2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Укажите пример с ошибкой в образовании формы слова.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1)  лягте (на пол)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2)  их работа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3)  горячие супы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4)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шестистами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учениками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714356"/>
            <a:ext cx="7429552" cy="542928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3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Какой фразеологический оборот имеет значение «безобидный, незаметный»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1) волк в овечьей шкуре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2) тише воды, ниже травы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3) вольная птица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4) заячья душа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85794"/>
            <a:ext cx="7072362" cy="5286412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4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каком ряду не все фразеологические обороты являются синонимами?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1) два сапога пара, одного поля ягоды, одним миром мазаны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2) душа уходит в пятки, душа в душу, душа нараспашку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3) выжимать соки, драть шкуру, тянуть жилы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4) прощупывать почву, закидывать удочки, пустить пробный шар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85794"/>
            <a:ext cx="7286676" cy="5214974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5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Какая пара фразеологизмов не является антонимами?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1) капля в море, хоть пруд пруди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2) воспрянуть духом, повесить голову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3) за тридевять земель, рукой подать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4) бить баклуши, лодыря гонять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14356"/>
            <a:ext cx="7286676" cy="535785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6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каком ряду во всех словах пропущена одна и та же буква?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1)  по..кладка, о..бойный, на..строчный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2)  пр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встать, пр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клеить, пр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школьный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3)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ммировать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4)  бар..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с..язвить,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обез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яна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14356"/>
            <a:ext cx="7286676" cy="542928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7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Определить тип подчинительной связи в словосочетании.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Заснувший ребенок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согласование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Выглядеть по-новому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примыкание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Поделиться с другом –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управление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620688"/>
            <a:ext cx="7215238" cy="5286412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8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каком варианте ответа правильно указаны все цифры, на месте которых в предложении должны стоять запятые?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Седой старик (1) в годы войны (2)  которому (3) было (4) только девятнадцать лет (5) рассказывал подробности этого сражения.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1)  2,4,5    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2) 1,5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3) 1,2,4,5              4) 1,3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11310499</TotalTime>
  <Words>642</Words>
  <Application>Microsoft Office PowerPoint</Application>
  <PresentationFormat>Экран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работы в группах</vt:lpstr>
      <vt:lpstr>Презентация PowerPoint</vt:lpstr>
      <vt:lpstr>Ошибки в употреблении фразеологизмов </vt:lpstr>
      <vt:lpstr>Презентация PowerPoint</vt:lpstr>
      <vt:lpstr>Определить автора крылатого выражения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Библиотека</cp:lastModifiedBy>
  <cp:revision>44</cp:revision>
  <dcterms:created xsi:type="dcterms:W3CDTF">2012-10-01T10:04:52Z</dcterms:created>
  <dcterms:modified xsi:type="dcterms:W3CDTF">2014-07-09T05:05:43Z</dcterms:modified>
</cp:coreProperties>
</file>