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custDataLst>
    <p:tags r:id="rId27"/>
  </p:custDataLst>
  <p:defaultTextStyle>
    <a:defPPr>
      <a:defRPr lang="en-GB"/>
    </a:defPPr>
    <a:lvl1pPr algn="l" defTabSz="46672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1pPr>
    <a:lvl2pPr marL="742950" indent="-285750" algn="l" defTabSz="46672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2pPr>
    <a:lvl3pPr marL="1143000" indent="-228600" algn="l" defTabSz="46672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3pPr>
    <a:lvl4pPr marL="1600200" indent="-228600" algn="l" defTabSz="46672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4pPr>
    <a:lvl5pPr marL="2057400" indent="-228600" algn="l" defTabSz="46672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37" name="Rectangle 12"/>
          <p:cNvSpPr>
            <a:spLocks noGrp="1" noChangeArrowheads="1"/>
          </p:cNvSpPr>
          <p:nvPr>
            <p:ph type="sldImg"/>
          </p:nvPr>
        </p:nvSpPr>
        <p:spPr bwMode="auto">
          <a:xfrm>
            <a:off x="1003300" y="695325"/>
            <a:ext cx="4829175" cy="340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109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7350" cy="409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57513" cy="438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68313" algn="l"/>
                <a:tab pos="936625" algn="l"/>
                <a:tab pos="1404938" algn="l"/>
                <a:tab pos="1873250" algn="l"/>
                <a:tab pos="2341563" algn="l"/>
                <a:tab pos="2809875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57512" cy="438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68313" algn="l"/>
                <a:tab pos="936625" algn="l"/>
                <a:tab pos="1404938" algn="l"/>
                <a:tab pos="1873250" algn="l"/>
                <a:tab pos="2341563" algn="l"/>
                <a:tab pos="2809875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57513" cy="438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68313" algn="l"/>
                <a:tab pos="936625" algn="l"/>
                <a:tab pos="1404938" algn="l"/>
                <a:tab pos="1873250" algn="l"/>
                <a:tab pos="2341563" algn="l"/>
                <a:tab pos="2809875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57512" cy="438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68313" algn="l"/>
                <a:tab pos="936625" algn="l"/>
                <a:tab pos="1404938" algn="l"/>
                <a:tab pos="1873250" algn="l"/>
                <a:tab pos="2341563" algn="l"/>
                <a:tab pos="2809875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90254D02-12EC-4DCB-B671-7554B0E84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667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667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667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667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667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7861FF4-FCC6-4A46-B29F-AB2991A0D2A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A932D46-0CC2-4D39-9835-D92BDF5CE8BC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C0DAEEB-97D9-43E8-9C7F-2262F3712272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38FC028-4003-4071-AE33-4AFF24176092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46CC9B3-C574-4AB6-A57A-05A8AE4D1C53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3044295-790C-4105-BE93-E4DC73F35AC4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9D6BC76-D808-4FA9-8188-3B5B36BE12A1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E7E7509-62F8-487E-A7E9-421388424A04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04155D2-D4C0-4F65-A236-AA15018E11D5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1DC4298-ACDC-44B6-A18D-71ED2DF8D6A0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6B6E178-2B9A-4BCD-BF49-E039AB51B657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E76FDF6-2E49-47BE-804D-188F3F38CA1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BEB5FB1-39FB-49B6-8121-708D399449D7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456AF09-CBBF-4227-B28E-2138B0B2460E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329329A-B0A2-420D-BE53-2C8639F73031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6F7E6E0-6555-4147-9255-069C19E79100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67F222C-A40C-48A8-A729-2E0F212072F0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67E604D-C9B2-4CFD-9F3F-E66A4340FDB1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2D63634-B53E-4629-852D-E6637D963FAC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288A2AB-9863-4265-84A1-0ABD5851FF30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AE7B513-6060-4DD3-9CC9-D2FBCCF6762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D00B80F-F9FB-4E8E-B144-62B09F455BEB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D8A69-556C-48EC-81BB-A55697C54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F932-FE04-4975-A059-9C6E037E2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4000" y="274638"/>
            <a:ext cx="2047875" cy="5816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4400" cy="5816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92DC4-29BD-4696-A46A-02A7CD64B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0FCDF-E56F-4F96-85D5-1AFA072F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EF2FB-DE30-4631-ACC3-B924DFD32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93AA5-DB28-411D-B7C8-F277144B0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54175"/>
            <a:ext cx="4027488" cy="395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7088" y="1654175"/>
            <a:ext cx="4029075" cy="395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EDDBC-E449-4CE5-9B71-720257244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AFEC6-02F1-4146-9D12-06B205E6E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5F558-3C56-4A68-AC62-46E50B2B2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5267-CF1A-4B42-B36F-22C03F07E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1115-3990-4D70-AE99-B3D0E8933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3A97B-11F1-4D2F-B95D-1A891153A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853C6-90BE-4EEB-AE2F-01B1EF4F8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8AABB-EDEB-46DF-915F-9D1CB4679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5113" y="260350"/>
            <a:ext cx="2051050" cy="5349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05513" cy="5349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6421C-6B01-4AA4-8395-C30F7CD6C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B864B-EB67-4A7F-88DF-CDF15B686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BF266-508F-45AF-BD3E-C04ED8030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0A8C7-BFEA-4243-8674-E8E23F4E4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66838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675" y="1366838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E8B82-0A3E-4F52-8378-53C864DAB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09144-AC4A-4203-A53B-7508E806E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AADDE-0615-4A63-822E-1BEA66D6A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64208-1E90-4872-A271-34F466D54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730F3-DBFD-465A-ABDA-CE5B13D52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34F14-779A-477D-AB8F-D49BCA6BA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F9B8-9201-4A3F-913C-58959CEB2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F60-ED44-4D91-8BE7-B287D3C9F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5113" y="273050"/>
            <a:ext cx="2052637" cy="5246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5513" cy="5246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87F3A-F9AA-410C-9E64-D5BE5EE8D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0550" cy="1125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D584-61C4-4803-9F8B-93E790D39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1138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0738" y="1600200"/>
            <a:ext cx="4021137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42C82-7E5F-4E1A-970D-9E3329B0E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2F2C7-552C-44FC-BA73-E6846919E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EB786-182B-4ED5-9983-BA3CDA9FC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30CAE-B23B-4E4F-B649-E0717C7EE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5D88F-DE84-4E84-AA78-09334BA31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CF8E0-5185-4E9D-A102-3854E177C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94675" cy="110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94675" cy="449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45238"/>
            <a:ext cx="2098675" cy="354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45238"/>
            <a:ext cx="2098675" cy="354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fld id="{BDA8566D-D869-4B2D-B359-B5D1DFF27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667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667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667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667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667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667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66725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66725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6672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6672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6672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6672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6672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6672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6672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7327900" cy="98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54175"/>
            <a:ext cx="8208963" cy="395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83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09788" cy="4524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68313" algn="l"/>
                <a:tab pos="936625" algn="l"/>
                <a:tab pos="1404938" algn="l"/>
                <a:tab pos="1873250" algn="l"/>
              </a:tabLst>
              <a:defRPr sz="14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78138" cy="4524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468313" algn="l"/>
                <a:tab pos="936625" algn="l"/>
                <a:tab pos="1404938" algn="l"/>
                <a:tab pos="1873250" algn="l"/>
                <a:tab pos="2341563" algn="l"/>
                <a:tab pos="2809875" algn="l"/>
              </a:tabLst>
              <a:defRPr sz="14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09788" cy="4524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68313" algn="l"/>
                <a:tab pos="936625" algn="l"/>
                <a:tab pos="1404938" algn="l"/>
                <a:tab pos="1873250" algn="l"/>
              </a:tabLst>
              <a:defRPr sz="14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7375BCBD-64A4-4F4A-B45A-044B5926F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6672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6672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2pPr>
      <a:lvl3pPr algn="ctr" defTabSz="46672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3pPr>
      <a:lvl4pPr algn="ctr" defTabSz="46672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4pPr>
      <a:lvl5pPr algn="ctr" defTabSz="46672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5pPr>
      <a:lvl6pPr marL="2514600" indent="-228600" algn="ctr" defTabSz="466725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6pPr>
      <a:lvl7pPr marL="2971800" indent="-228600" algn="ctr" defTabSz="466725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7pPr>
      <a:lvl8pPr marL="3429000" indent="-228600" algn="ctr" defTabSz="466725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8pPr>
      <a:lvl9pPr marL="3886200" indent="-228600" algn="ctr" defTabSz="466725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66725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66725" rtl="0" eaLnBrk="0" fontAlgn="base" hangingPunct="0">
        <a:lnSpc>
          <a:spcPct val="95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66725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66725" rtl="0" eaLnBrk="0" fontAlgn="base" hangingPunct="0">
        <a:lnSpc>
          <a:spcPct val="95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66725" rtl="0" eaLnBrk="0" fontAlgn="base" hangingPunct="0">
        <a:lnSpc>
          <a:spcPct val="95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66725" rtl="0" fontAlgn="base" hangingPunct="0">
        <a:lnSpc>
          <a:spcPct val="95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66725" rtl="0" fontAlgn="base" hangingPunct="0">
        <a:lnSpc>
          <a:spcPct val="95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66725" rtl="0" fontAlgn="base" hangingPunct="0">
        <a:lnSpc>
          <a:spcPct val="95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66725" rtl="0" fontAlgn="base" hangingPunct="0">
        <a:lnSpc>
          <a:spcPct val="95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0550" cy="1125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6838"/>
            <a:ext cx="8210550" cy="415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1137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68313" algn="l"/>
                <a:tab pos="936625" algn="l"/>
                <a:tab pos="1404938" algn="l"/>
                <a:tab pos="187325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797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468313" algn="l"/>
                <a:tab pos="936625" algn="l"/>
                <a:tab pos="1404938" algn="l"/>
                <a:tab pos="1873250" algn="l"/>
                <a:tab pos="2341563" algn="l"/>
                <a:tab pos="2809875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1137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68313" algn="l"/>
                <a:tab pos="936625" algn="l"/>
                <a:tab pos="1404938" algn="l"/>
                <a:tab pos="187325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920D947-C769-4E24-8BEA-E39CA01C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4667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667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2pPr>
      <a:lvl3pPr algn="ctr" defTabSz="4667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3pPr>
      <a:lvl4pPr algn="ctr" defTabSz="4667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4pPr>
      <a:lvl5pPr algn="ctr" defTabSz="4667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6672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6672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6672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6672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66725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66725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66725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66725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66725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66725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66725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66725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66725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85750" y="214313"/>
            <a:ext cx="8572500" cy="6429375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FF6600"/>
                </a:solidFill>
                <a:latin typeface="Times New Roman" pitchFamily="16" charset="0"/>
                <a:cs typeface="Times New Roman" pitchFamily="16" charset="0"/>
              </a:rPr>
              <a:t>ТЕСТ ПО ТЕМЕ </a:t>
            </a:r>
            <a:br>
              <a:rPr lang="ru-RU" sz="3200">
                <a:solidFill>
                  <a:srgbClr val="FF66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4000">
                <a:solidFill>
                  <a:srgbClr val="FF66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4000">
                <a:solidFill>
                  <a:srgbClr val="FF66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4000">
                <a:solidFill>
                  <a:srgbClr val="FF6600"/>
                </a:solidFill>
                <a:latin typeface="Times New Roman" pitchFamily="16" charset="0"/>
                <a:cs typeface="Times New Roman" pitchFamily="16" charset="0"/>
              </a:rPr>
              <a:t>«ВСЕЛЕННАЯ»</a:t>
            </a:r>
            <a:br>
              <a:rPr lang="ru-RU" sz="4000">
                <a:solidFill>
                  <a:srgbClr val="FF66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4000">
                <a:solidFill>
                  <a:srgbClr val="FF66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4000">
                <a:solidFill>
                  <a:srgbClr val="FF66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700">
                <a:solidFill>
                  <a:srgbClr val="FF6600"/>
                </a:solidFill>
                <a:latin typeface="Times New Roman" pitchFamily="16" charset="0"/>
                <a:cs typeface="Times New Roman" pitchFamily="16" charset="0"/>
              </a:rPr>
              <a:t>ПРИРОДОВЕДЕНИЕ</a:t>
            </a:r>
            <a:br>
              <a:rPr lang="ru-RU" sz="2700">
                <a:solidFill>
                  <a:srgbClr val="FF66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2700">
                <a:solidFill>
                  <a:srgbClr val="FF6600"/>
                </a:solidFill>
                <a:latin typeface="Times New Roman" pitchFamily="16" charset="0"/>
                <a:cs typeface="Times New Roman" pitchFamily="16" charset="0"/>
              </a:rPr>
              <a:t>5 КЛАСС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894013" y="5370513"/>
            <a:ext cx="6034087" cy="103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400">
                <a:solidFill>
                  <a:srgbClr val="FF6600"/>
                </a:solidFill>
              </a:rPr>
              <a:t>БОУ г.Омска «СОШ №31 с УИОП»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400">
                <a:solidFill>
                  <a:srgbClr val="FF6600"/>
                </a:solidFill>
              </a:rPr>
              <a:t>учитель Лазаревич Ирина Геннадьевна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715000" y="274638"/>
            <a:ext cx="2971800" cy="72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Вопрос № 5</a:t>
            </a:r>
          </a:p>
        </p:txBody>
      </p:sp>
      <p:sp>
        <p:nvSpPr>
          <p:cNvPr id="13315" name="Text Box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2924175"/>
            <a:ext cx="8229600" cy="3201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2.ОДИН МЕСЯЦ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3.ОДИН ГОД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214313" y="500063"/>
            <a:ext cx="7823200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 b="1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ОДИН ОБОРОТ 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 b="1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ВОКРУГ СВОЕЙ ОСИ  ЗЕМЛЯ ДЕЛАЕТ ЗА</a:t>
            </a:r>
            <a:r>
              <a:rPr lang="ru-RU" sz="2800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…</a:t>
            </a:r>
          </a:p>
        </p:txBody>
      </p:sp>
      <p:sp>
        <p:nvSpPr>
          <p:cNvPr id="13317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3238" y="1871663"/>
            <a:ext cx="3065462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hlinkClick r:id="rId5" action="ppaction://hlinksldjump"/>
              </a:rPr>
              <a:t>1.ОДНИ СУТКИ</a:t>
            </a:r>
            <a:endParaRPr lang="ru-RU" sz="3200" i="1">
              <a:solidFill>
                <a:srgbClr val="CCCCFF"/>
              </a:solidFill>
              <a:latin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800225" y="3141663"/>
            <a:ext cx="4929188" cy="1955800"/>
          </a:xfrm>
          <a:prstGeom prst="leftArrow">
            <a:avLst>
              <a:gd name="adj1" fmla="val 50000"/>
              <a:gd name="adj2" fmla="val 50021"/>
            </a:avLst>
          </a:prstGeom>
          <a:solidFill>
            <a:srgbClr val="FFFFFF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Oval 2"/>
          <p:cNvSpPr>
            <a:spLocks noChangeArrowheads="1"/>
          </p:cNvSpPr>
          <p:nvPr/>
        </p:nvSpPr>
        <p:spPr bwMode="auto">
          <a:xfrm>
            <a:off x="1214438" y="428625"/>
            <a:ext cx="6858000" cy="2000250"/>
          </a:xfrm>
          <a:prstGeom prst="ellipse">
            <a:avLst/>
          </a:prstGeom>
          <a:solidFill>
            <a:srgbClr val="FF66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714375" y="5715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4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ПОДУМАЙ!</a:t>
            </a:r>
          </a:p>
        </p:txBody>
      </p:sp>
      <p:sp>
        <p:nvSpPr>
          <p:cNvPr id="14341" name="Text Box 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371600" y="3886200"/>
            <a:ext cx="6400800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ВЕРНИСЬ К ВОПРОСУ</a:t>
            </a:r>
            <a:endParaRPr lang="ru-RU" sz="3200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500688" y="274638"/>
            <a:ext cx="3186112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Вопрос № 6</a:t>
            </a:r>
          </a:p>
        </p:txBody>
      </p:sp>
      <p:sp>
        <p:nvSpPr>
          <p:cNvPr id="15363" name="Text Box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1.ПРЕРЫВИСТАЯ ВОДНАЯ ОБОЛОЧКА ЗЕМЛИ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3.СФЕРА ЖИЗНИ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4.КАМЕННАЯ ОБОЛОЧКА ЗЕМНОГО ШАРА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14313" y="714375"/>
            <a:ext cx="583723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 b="1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АТМОСФЕРОЙ НАЗЫВАЕТСЯ…</a:t>
            </a:r>
          </a:p>
        </p:txBody>
      </p:sp>
      <p:sp>
        <p:nvSpPr>
          <p:cNvPr id="15365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2662238"/>
            <a:ext cx="6754813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hlinkClick r:id="rId5" action="ppaction://hlinksldjump"/>
              </a:rPr>
              <a:t>2.ВОЗДУШНАЯ ОБОЛОЧКА ЗЕМЛИ</a:t>
            </a:r>
            <a:endParaRPr lang="ru-RU" sz="3200" i="1">
              <a:solidFill>
                <a:srgbClr val="CCCCFF"/>
              </a:solidFill>
              <a:latin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44688" y="3240088"/>
            <a:ext cx="4929187" cy="1928812"/>
          </a:xfrm>
          <a:prstGeom prst="leftArrow">
            <a:avLst>
              <a:gd name="adj1" fmla="val 50000"/>
              <a:gd name="adj2" fmla="val 49999"/>
            </a:avLst>
          </a:prstGeom>
          <a:solidFill>
            <a:srgbClr val="FFFFFF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Oval 2"/>
          <p:cNvSpPr>
            <a:spLocks noChangeArrowheads="1"/>
          </p:cNvSpPr>
          <p:nvPr/>
        </p:nvSpPr>
        <p:spPr bwMode="auto">
          <a:xfrm>
            <a:off x="1214438" y="428625"/>
            <a:ext cx="6858000" cy="2000250"/>
          </a:xfrm>
          <a:prstGeom prst="ellipse">
            <a:avLst/>
          </a:prstGeom>
          <a:solidFill>
            <a:srgbClr val="FF66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714375" y="5715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4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ПОДУМАЙ!</a:t>
            </a:r>
          </a:p>
        </p:txBody>
      </p:sp>
      <p:sp>
        <p:nvSpPr>
          <p:cNvPr id="16389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371600" y="3886200"/>
            <a:ext cx="6400800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ВЕРНИСЬ К ВОПРОСУ</a:t>
            </a:r>
            <a:endParaRPr lang="ru-RU" sz="3200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643563" y="214313"/>
            <a:ext cx="3200400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Вопрос № 7</a:t>
            </a:r>
          </a:p>
        </p:txBody>
      </p:sp>
      <p:sp>
        <p:nvSpPr>
          <p:cNvPr id="17411" name="Text Box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14375" y="17145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1.АТМОСФЕРА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2.ЛИТОСФЕРА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4.ГИДРОСФЕРА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0" y="642938"/>
            <a:ext cx="8793163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 b="1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ОБОЛОЧКА  НАШЕЙ ПЛАНЕТЫ,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 b="1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ЗАСЕЛЁННАЯ ЖИВЫМИ ОРГАНИЗМАМИ,ЭТО…</a:t>
            </a:r>
          </a:p>
        </p:txBody>
      </p:sp>
      <p:sp>
        <p:nvSpPr>
          <p:cNvPr id="17413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20725" y="4032250"/>
            <a:ext cx="3024188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hlinkClick r:id="rId5" action="ppaction://hlinksldjump"/>
              </a:rPr>
              <a:t>3.БИОСФЕРА</a:t>
            </a:r>
            <a:endParaRPr lang="ru-RU" sz="3200" i="1">
              <a:solidFill>
                <a:srgbClr val="CCCCFF"/>
              </a:solidFill>
              <a:latin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1982788" y="3240088"/>
            <a:ext cx="4929187" cy="1928812"/>
          </a:xfrm>
          <a:prstGeom prst="leftArrow">
            <a:avLst>
              <a:gd name="adj1" fmla="val 50000"/>
              <a:gd name="adj2" fmla="val 49999"/>
            </a:avLst>
          </a:prstGeom>
          <a:solidFill>
            <a:srgbClr val="FFFFFF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Oval 2"/>
          <p:cNvSpPr>
            <a:spLocks noChangeArrowheads="1"/>
          </p:cNvSpPr>
          <p:nvPr/>
        </p:nvSpPr>
        <p:spPr bwMode="auto">
          <a:xfrm>
            <a:off x="1214438" y="428625"/>
            <a:ext cx="6858000" cy="2000250"/>
          </a:xfrm>
          <a:prstGeom prst="ellipse">
            <a:avLst/>
          </a:prstGeom>
          <a:solidFill>
            <a:srgbClr val="FF66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714375" y="5715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4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ПОДУМАЙ!</a:t>
            </a:r>
          </a:p>
        </p:txBody>
      </p:sp>
      <p:sp>
        <p:nvSpPr>
          <p:cNvPr id="18437" name="Text Box 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371600" y="3789363"/>
            <a:ext cx="6400800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ВЕРНИСЬ К ВОПРОСУ</a:t>
            </a:r>
            <a:endParaRPr lang="ru-RU" sz="3200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29313" y="0"/>
            <a:ext cx="2628900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Вопрос № 8</a:t>
            </a:r>
          </a:p>
        </p:txBody>
      </p:sp>
      <p:sp>
        <p:nvSpPr>
          <p:cNvPr id="19459" name="Text Box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42875" y="785813"/>
            <a:ext cx="9001125" cy="557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1.ПРЕРЫВИСТАЯ ВОДНАЯ ОБОЛОЧКА ЗЕМЛИ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2.ВОЗДУШНАЯ ОБОЛОЧКА ЗЕМЛИ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3.СФЕРА ЖИЗНИ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000125" y="214313"/>
            <a:ext cx="39671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 b="1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ЛИТОСФЕРА – ЭТО…</a:t>
            </a:r>
          </a:p>
        </p:txBody>
      </p:sp>
      <p:sp>
        <p:nvSpPr>
          <p:cNvPr id="19461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44463" y="4464050"/>
            <a:ext cx="8783637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hlinkClick r:id="rId5" action="ppaction://hlinksldjump"/>
              </a:rPr>
              <a:t>4.КАМЕННАЯ ОБОЛОЧКА ЗЕМЛИ</a:t>
            </a:r>
            <a:endParaRPr lang="ru-RU" sz="3200" i="1">
              <a:solidFill>
                <a:srgbClr val="CCCCFF"/>
              </a:solidFill>
              <a:latin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1911350" y="3182938"/>
            <a:ext cx="4929188" cy="1928812"/>
          </a:xfrm>
          <a:prstGeom prst="leftArrow">
            <a:avLst>
              <a:gd name="adj1" fmla="val 50000"/>
              <a:gd name="adj2" fmla="val 49999"/>
            </a:avLst>
          </a:prstGeom>
          <a:solidFill>
            <a:srgbClr val="FFFFFF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Oval 2"/>
          <p:cNvSpPr>
            <a:spLocks noChangeArrowheads="1"/>
          </p:cNvSpPr>
          <p:nvPr/>
        </p:nvSpPr>
        <p:spPr bwMode="auto">
          <a:xfrm>
            <a:off x="1214438" y="428625"/>
            <a:ext cx="6858000" cy="2000250"/>
          </a:xfrm>
          <a:prstGeom prst="ellipse">
            <a:avLst/>
          </a:prstGeom>
          <a:solidFill>
            <a:srgbClr val="FF66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14375" y="5715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4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ПОДУМАЙ!</a:t>
            </a:r>
          </a:p>
        </p:txBody>
      </p:sp>
      <p:sp>
        <p:nvSpPr>
          <p:cNvPr id="20485" name="Text Box 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476375" y="3860800"/>
            <a:ext cx="6400800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ВЕРНИСЬ К ВОПРОСУ</a:t>
            </a:r>
            <a:endParaRPr lang="ru-RU" sz="3200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000750" y="0"/>
            <a:ext cx="2914650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Вопрос № 9</a:t>
            </a:r>
          </a:p>
        </p:txBody>
      </p:sp>
      <p:sp>
        <p:nvSpPr>
          <p:cNvPr id="21507" name="Text Box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0" y="1785938"/>
            <a:ext cx="9215438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2.БЛИЖАЙШАЯ К ЗЕМЛЕ ЗВЕЗДА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3.АСТЕРОИД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0D0D0D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>
              <a:solidFill>
                <a:srgbClr val="0D0D0D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>
              <a:solidFill>
                <a:srgbClr val="0D0D0D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14313" y="500063"/>
            <a:ext cx="27019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 b="1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ЛУНА – ЭТО…</a:t>
            </a:r>
          </a:p>
        </p:txBody>
      </p:sp>
      <p:sp>
        <p:nvSpPr>
          <p:cNvPr id="21509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1944688"/>
            <a:ext cx="627062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hlinkClick r:id="rId5" action="ppaction://hlinksldjump"/>
              </a:rPr>
              <a:t>1.ПЛАНЕТА — СПУТНИК ЗЕМЛИ</a:t>
            </a:r>
            <a:endParaRPr lang="ru-RU" sz="3200" i="1">
              <a:solidFill>
                <a:srgbClr val="CCCCFF"/>
              </a:solidFill>
              <a:latin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1911350" y="3240088"/>
            <a:ext cx="4929188" cy="1928812"/>
          </a:xfrm>
          <a:prstGeom prst="leftArrow">
            <a:avLst>
              <a:gd name="adj1" fmla="val 50000"/>
              <a:gd name="adj2" fmla="val 49999"/>
            </a:avLst>
          </a:prstGeom>
          <a:solidFill>
            <a:srgbClr val="FFFFFF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Oval 2"/>
          <p:cNvSpPr>
            <a:spLocks noChangeArrowheads="1"/>
          </p:cNvSpPr>
          <p:nvPr/>
        </p:nvSpPr>
        <p:spPr bwMode="auto">
          <a:xfrm>
            <a:off x="1214438" y="428625"/>
            <a:ext cx="6858000" cy="2000250"/>
          </a:xfrm>
          <a:prstGeom prst="ellipse">
            <a:avLst/>
          </a:prstGeom>
          <a:solidFill>
            <a:srgbClr val="FF66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714375" y="5715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4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ПОДУМАЙ!</a:t>
            </a:r>
          </a:p>
        </p:txBody>
      </p:sp>
      <p:sp>
        <p:nvSpPr>
          <p:cNvPr id="22533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371600" y="3886200"/>
            <a:ext cx="6400800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ВЕРНИСЬ К ВОПРОСУ</a:t>
            </a:r>
            <a:endParaRPr lang="ru-RU" sz="3200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5870575" y="0"/>
            <a:ext cx="312896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Вопрос №1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1857375"/>
            <a:ext cx="9144000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>
              <a:solidFill>
                <a:srgbClr val="898989"/>
              </a:solidFill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214313" y="642938"/>
            <a:ext cx="8116887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b="1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ЧТО СОБОЙ ПРЕДСТАВЛЯЮТ ЗВЁЗДЫ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52525" y="2879725"/>
            <a:ext cx="7343775" cy="98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2.РАСКАЛЁННЫЕ ГАЗООБРАЗНЫЕ ТЕЛА ШАРОВИДНОЙ ФОРМЫ</a:t>
            </a:r>
            <a:endParaRPr lang="ru-RU" sz="28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2800" i="1">
              <a:solidFill>
                <a:srgbClr val="280099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28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28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126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81100" y="4168775"/>
            <a:ext cx="5802313" cy="94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5" action="ppaction://hlinksldjump"/>
              </a:rPr>
              <a:t>3.НЕБЕСНЫЕ ТЕЛА,СВЕТЯЩИЕ ОТРАЖЁННЫМ СВЕТОМ</a:t>
            </a:r>
            <a:endParaRPr lang="ru-RU" sz="28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988" y="1844675"/>
            <a:ext cx="7273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1.ОБЛОМКИ ПЛАНЕТ</a:t>
            </a:r>
            <a:endParaRPr lang="ru-RU" sz="2800" i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715000" y="0"/>
            <a:ext cx="2843213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Вопрос № 10</a:t>
            </a:r>
          </a:p>
        </p:txBody>
      </p:sp>
      <p:sp>
        <p:nvSpPr>
          <p:cNvPr id="23555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1438" y="1655763"/>
            <a:ext cx="8712200" cy="464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1.СЕМЬ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3.ДЕВЯТЬ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4.ДЕСЯТЬ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214313" y="428625"/>
            <a:ext cx="8420100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 b="1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СКОЛЬКО ПЛАНЕТ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 b="1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 ВХОДИТ В СОСТАВ СОЛНЕЧНОЙ СИСТЕМЫ?</a:t>
            </a:r>
          </a:p>
        </p:txBody>
      </p:sp>
      <p:sp>
        <p:nvSpPr>
          <p:cNvPr id="23557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1438" y="2879725"/>
            <a:ext cx="212725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hlinkClick r:id="rId5" action="ppaction://hlinksldjump"/>
              </a:rPr>
              <a:t>2.ВОСЕМЬ</a:t>
            </a:r>
            <a:endParaRPr lang="ru-RU" sz="3200" i="1">
              <a:solidFill>
                <a:srgbClr val="CCCCFF"/>
              </a:solidFill>
              <a:latin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1871663" y="3255963"/>
            <a:ext cx="4929187" cy="1928812"/>
          </a:xfrm>
          <a:prstGeom prst="leftArrow">
            <a:avLst>
              <a:gd name="adj1" fmla="val 50000"/>
              <a:gd name="adj2" fmla="val 49999"/>
            </a:avLst>
          </a:prstGeom>
          <a:solidFill>
            <a:srgbClr val="FFFFFF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Oval 2"/>
          <p:cNvSpPr>
            <a:spLocks noChangeArrowheads="1"/>
          </p:cNvSpPr>
          <p:nvPr/>
        </p:nvSpPr>
        <p:spPr bwMode="auto">
          <a:xfrm>
            <a:off x="1214438" y="428625"/>
            <a:ext cx="6858000" cy="2000250"/>
          </a:xfrm>
          <a:prstGeom prst="ellipse">
            <a:avLst/>
          </a:prstGeom>
          <a:solidFill>
            <a:srgbClr val="FF66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714375" y="5715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4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ПОДУМАЙ!</a:t>
            </a:r>
          </a:p>
        </p:txBody>
      </p:sp>
      <p:sp>
        <p:nvSpPr>
          <p:cNvPr id="24581" name="Text Box 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371600" y="3886200"/>
            <a:ext cx="6400800" cy="766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ВЕРНИСЬ К ВОПРОСУ</a:t>
            </a:r>
            <a:endParaRPr lang="ru-RU" sz="3200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14313" y="1285875"/>
            <a:ext cx="8501062" cy="528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4000">
                <a:solidFill>
                  <a:srgbClr val="984807"/>
                </a:solidFill>
                <a:latin typeface="Times New Roman" pitchFamily="16" charset="0"/>
                <a:cs typeface="Times New Roman" pitchFamily="16" charset="0"/>
              </a:rPr>
              <a:t>ТЕСТ ПРОЙДЕН!</a:t>
            </a:r>
            <a:br>
              <a:rPr lang="ru-RU" sz="4000">
                <a:solidFill>
                  <a:srgbClr val="984807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4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4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ОЦЕНИ СВОИ ЗНАНИЯ САМОСТОЯТЕЛЬНО:</a:t>
            </a:r>
            <a:b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         10 ОТВЕТОВ – ОЧЕНЬ ХОРОШО!</a:t>
            </a:r>
            <a:b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8-9 ОТВЕТОВ – ХОРОШО!</a:t>
            </a:r>
            <a:b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        5-7 ОТВЕТОВ – ПОВТОРИ ТЕМУ!</a:t>
            </a:r>
            <a:b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МЕНЬШЕ 5 – К СОЖАЛЕНИЮ,ТЫ НЕ СПРАВИЛСЯ!</a:t>
            </a:r>
            <a:b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sz="32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1909763" y="3254375"/>
            <a:ext cx="4929187" cy="1928813"/>
          </a:xfrm>
          <a:prstGeom prst="leftArrow">
            <a:avLst>
              <a:gd name="adj1" fmla="val 50000"/>
              <a:gd name="adj2" fmla="val 49999"/>
            </a:avLst>
          </a:prstGeom>
          <a:solidFill>
            <a:srgbClr val="FFFFFF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Oval 2"/>
          <p:cNvSpPr>
            <a:spLocks noChangeArrowheads="1"/>
          </p:cNvSpPr>
          <p:nvPr/>
        </p:nvSpPr>
        <p:spPr bwMode="auto">
          <a:xfrm>
            <a:off x="1214438" y="428625"/>
            <a:ext cx="6858000" cy="2000250"/>
          </a:xfrm>
          <a:prstGeom prst="ellipse">
            <a:avLst/>
          </a:prstGeom>
          <a:solidFill>
            <a:srgbClr val="FF66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714375" y="5715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4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ПОДУМАЙ!</a:t>
            </a:r>
          </a:p>
        </p:txBody>
      </p:sp>
      <p:sp>
        <p:nvSpPr>
          <p:cNvPr id="6149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439863" y="3860800"/>
            <a:ext cx="64008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ВЕРНИСЬ К ВОПРОСУ</a:t>
            </a:r>
            <a:endParaRPr lang="ru-RU" sz="3200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929313" y="0"/>
            <a:ext cx="2900362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Вопрос №2</a:t>
            </a:r>
          </a:p>
        </p:txBody>
      </p:sp>
      <p:sp>
        <p:nvSpPr>
          <p:cNvPr id="7171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0363" y="1439863"/>
            <a:ext cx="8064500" cy="465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2.ЮГ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3.ВОСТОК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4.ЗАПАД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214313" y="357188"/>
            <a:ext cx="6489700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 b="1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ПОЛЯРНАЯ ЗВЕЗДА 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 b="1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ПОКАЗЫВАЕТ НАПРАВЛЕНИЕ НА</a:t>
            </a:r>
            <a:r>
              <a:rPr lang="ru-RU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…</a:t>
            </a:r>
          </a:p>
        </p:txBody>
      </p:sp>
      <p:sp>
        <p:nvSpPr>
          <p:cNvPr id="7173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07988" y="1654175"/>
            <a:ext cx="17526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hlinkClick r:id="rId5" action="ppaction://hlinksldjump"/>
              </a:rPr>
              <a:t>1.СЕВЕР</a:t>
            </a:r>
            <a:endParaRPr lang="ru-RU" sz="3200" i="1">
              <a:solidFill>
                <a:srgbClr val="CCCCFF"/>
              </a:solidFill>
              <a:latin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 noChangeArrowheads="1"/>
          </p:cNvSpPr>
          <p:nvPr/>
        </p:nvSpPr>
        <p:spPr bwMode="auto">
          <a:xfrm>
            <a:off x="1871663" y="3168650"/>
            <a:ext cx="4929187" cy="1928813"/>
          </a:xfrm>
          <a:prstGeom prst="leftArrow">
            <a:avLst>
              <a:gd name="adj1" fmla="val 50000"/>
              <a:gd name="adj2" fmla="val 49999"/>
            </a:avLst>
          </a:prstGeom>
          <a:solidFill>
            <a:srgbClr val="FFFFFF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Oval 2"/>
          <p:cNvSpPr>
            <a:spLocks noChangeArrowheads="1"/>
          </p:cNvSpPr>
          <p:nvPr/>
        </p:nvSpPr>
        <p:spPr bwMode="auto">
          <a:xfrm>
            <a:off x="1214438" y="428625"/>
            <a:ext cx="6858000" cy="2000250"/>
          </a:xfrm>
          <a:prstGeom prst="ellipse">
            <a:avLst/>
          </a:prstGeom>
          <a:solidFill>
            <a:srgbClr val="FF66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714375" y="5715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4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ПОДУМАЙ!</a:t>
            </a:r>
          </a:p>
        </p:txBody>
      </p:sp>
      <p:sp>
        <p:nvSpPr>
          <p:cNvPr id="819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371600" y="3716338"/>
            <a:ext cx="6400800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ВЕРНИСЬ К ВОПРОСУ</a:t>
            </a:r>
            <a:endParaRPr lang="ru-RU" sz="3200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786438" y="0"/>
            <a:ext cx="3043237" cy="58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Вопрос № 3</a:t>
            </a:r>
          </a:p>
        </p:txBody>
      </p:sp>
      <p:sp>
        <p:nvSpPr>
          <p:cNvPr id="9219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8463" y="1655763"/>
            <a:ext cx="8229600" cy="216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1.КАРТА 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2.КОМПАС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>
              <a:solidFill>
                <a:srgbClr val="800000"/>
              </a:solidFill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>
              <a:solidFill>
                <a:srgbClr val="800000"/>
              </a:solidFill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85750" y="500063"/>
            <a:ext cx="43862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 b="1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МОДЕЛЬ ЗЕМЛИ-ЭТО…</a:t>
            </a:r>
          </a:p>
        </p:txBody>
      </p:sp>
      <p:sp>
        <p:nvSpPr>
          <p:cNvPr id="9221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46088" y="4173538"/>
            <a:ext cx="22891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hlinkClick r:id="rId5" action="ppaction://hlinksldjump"/>
              </a:rPr>
              <a:t>3.ГЛОБУС</a:t>
            </a:r>
            <a:endParaRPr lang="ru-RU" sz="3200" i="1">
              <a:solidFill>
                <a:srgbClr val="CCCCFF"/>
              </a:solidFill>
              <a:latin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1800225" y="3168650"/>
            <a:ext cx="4929188" cy="1928813"/>
          </a:xfrm>
          <a:prstGeom prst="leftArrow">
            <a:avLst>
              <a:gd name="adj1" fmla="val 50000"/>
              <a:gd name="adj2" fmla="val 49999"/>
            </a:avLst>
          </a:prstGeom>
          <a:solidFill>
            <a:srgbClr val="FFFFFF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2"/>
          <p:cNvSpPr>
            <a:spLocks noChangeArrowheads="1"/>
          </p:cNvSpPr>
          <p:nvPr/>
        </p:nvSpPr>
        <p:spPr bwMode="auto">
          <a:xfrm>
            <a:off x="1214438" y="428625"/>
            <a:ext cx="6858000" cy="2000250"/>
          </a:xfrm>
          <a:prstGeom prst="ellipse">
            <a:avLst/>
          </a:prstGeom>
          <a:solidFill>
            <a:srgbClr val="FF66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714375" y="5715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4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ПОДУМАЙ!</a:t>
            </a:r>
          </a:p>
        </p:txBody>
      </p:sp>
      <p:sp>
        <p:nvSpPr>
          <p:cNvPr id="10245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371600" y="3644900"/>
            <a:ext cx="64008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ВЕРНИСЬ К ВОПРОСУ</a:t>
            </a:r>
            <a:endParaRPr lang="ru-RU" sz="3200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5929313" y="0"/>
            <a:ext cx="2971800" cy="72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Вопрос № 4</a:t>
            </a:r>
          </a:p>
        </p:txBody>
      </p:sp>
      <p:sp>
        <p:nvSpPr>
          <p:cNvPr id="11267" name="Text Box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2549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>
              <a:solidFill>
                <a:srgbClr val="C5000B"/>
              </a:solidFill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1.ОДНИ СУТКИ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2.ОДИН МЕСЯЦ</a:t>
            </a:r>
            <a:endParaRPr lang="ru-RU" sz="3200" i="1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endParaRPr lang="ru-RU" sz="3200" i="1">
              <a:solidFill>
                <a:srgbClr val="C5000B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14313" y="571500"/>
            <a:ext cx="8324850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 b="1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ВРЕМЯ ОДНОГО ОБОРОТА ЗЕМЛИ</a:t>
            </a:r>
          </a:p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2800" b="1">
                <a:solidFill>
                  <a:srgbClr val="800000"/>
                </a:solidFill>
                <a:latin typeface="Times New Roman" pitchFamily="16" charset="0"/>
                <a:cs typeface="Times New Roman" pitchFamily="16" charset="0"/>
              </a:rPr>
              <a:t> ПО ОРБИТЕ ВОКРУГ СОЛНЦА  СОСТАВЛЯЕТ</a:t>
            </a:r>
          </a:p>
        </p:txBody>
      </p:sp>
      <p:sp>
        <p:nvSpPr>
          <p:cNvPr id="11269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3238" y="4535488"/>
            <a:ext cx="25146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 i="1">
                <a:solidFill>
                  <a:srgbClr val="CCCCFF"/>
                </a:solidFill>
                <a:latin typeface="Times New Roman" pitchFamily="16" charset="0"/>
                <a:hlinkClick r:id="rId5" action="ppaction://hlinksldjump"/>
              </a:rPr>
              <a:t>3.ОДИН ГОД</a:t>
            </a:r>
            <a:endParaRPr lang="ru-RU" sz="3200" i="1">
              <a:solidFill>
                <a:srgbClr val="CCCCFF"/>
              </a:solidFill>
              <a:latin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>
            <a:off x="1909763" y="3182938"/>
            <a:ext cx="4929187" cy="1928812"/>
          </a:xfrm>
          <a:prstGeom prst="leftArrow">
            <a:avLst>
              <a:gd name="adj1" fmla="val 50000"/>
              <a:gd name="adj2" fmla="val 49999"/>
            </a:avLst>
          </a:prstGeom>
          <a:solidFill>
            <a:srgbClr val="FFFFFF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Oval 2"/>
          <p:cNvSpPr>
            <a:spLocks noChangeArrowheads="1"/>
          </p:cNvSpPr>
          <p:nvPr/>
        </p:nvSpPr>
        <p:spPr bwMode="auto">
          <a:xfrm>
            <a:off x="1214438" y="428625"/>
            <a:ext cx="6858000" cy="2000250"/>
          </a:xfrm>
          <a:prstGeom prst="ellipse">
            <a:avLst/>
          </a:prstGeom>
          <a:solidFill>
            <a:srgbClr val="FF6600"/>
          </a:solidFill>
          <a:ln w="25560" cap="sq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714375" y="5715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4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ПОДУМАЙ!</a:t>
            </a:r>
          </a:p>
        </p:txBody>
      </p:sp>
      <p:sp>
        <p:nvSpPr>
          <p:cNvPr id="12293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371600" y="3716338"/>
            <a:ext cx="64008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65138" algn="l"/>
                <a:tab pos="931863" algn="l"/>
                <a:tab pos="1398588" algn="l"/>
                <a:tab pos="1865313" algn="l"/>
                <a:tab pos="2332038" algn="l"/>
                <a:tab pos="2798763" algn="l"/>
                <a:tab pos="3265488" algn="l"/>
                <a:tab pos="3732213" algn="l"/>
                <a:tab pos="4198938" algn="l"/>
                <a:tab pos="4665663" algn="l"/>
                <a:tab pos="5132388" algn="l"/>
                <a:tab pos="5599113" algn="l"/>
                <a:tab pos="6065838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</a:pPr>
            <a:r>
              <a:rPr lang="ru-RU" sz="3200">
                <a:solidFill>
                  <a:srgbClr val="CCCCFF"/>
                </a:solidFill>
                <a:latin typeface="Times New Roman" pitchFamily="16" charset="0"/>
                <a:cs typeface="Times New Roman" pitchFamily="16" charset="0"/>
                <a:hlinkClick r:id="rId4" action="ppaction://hlinksldjump"/>
              </a:rPr>
              <a:t>ВЕРНИСЬ К ВОПРОСУ</a:t>
            </a:r>
            <a:endParaRPr lang="ru-RU" sz="3200">
              <a:solidFill>
                <a:srgbClr val="CCCCFF"/>
              </a:solidFill>
              <a:latin typeface="Times New Roman" pitchFamily="16" charset="0"/>
              <a:cs typeface="Times New Roman" pitchFamily="16" charset="0"/>
              <a:hlinkClick r:id="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7fdbb424c7e1ca3c72af0149d50857221ce3670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roid Sans Fallback"/>
        <a:cs typeface="Droid Sans Fallback"/>
      </a:majorFont>
      <a:minorFont>
        <a:latin typeface="Times New Roman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66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254</Words>
  <Application>Microsoft Office PowerPoint</Application>
  <PresentationFormat>Экран (4:3)</PresentationFormat>
  <Paragraphs>136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Calibri</vt:lpstr>
      <vt:lpstr>Microsoft YaHei</vt:lpstr>
      <vt:lpstr>Times New Roman</vt:lpstr>
      <vt:lpstr>Arial</vt:lpstr>
      <vt:lpstr>Droid Sans Fallback</vt:lpstr>
      <vt:lpstr>Arial Unicode MS</vt:lpstr>
      <vt:lpstr>Segoe UI</vt:lpstr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ТЕМЕ   «ВСЕЛЕННАЯ»  ПРИРОДОВЕДЕНИЕ 5 КЛАСС</dc:title>
  <dc:creator>Ирина</dc:creator>
  <cp:lastModifiedBy>Ирина</cp:lastModifiedBy>
  <cp:lastPrinted>1601-01-01T00:00:00Z</cp:lastPrinted>
  <dcterms:created xsi:type="dcterms:W3CDTF">2014-04-06T06:49:40Z</dcterms:created>
  <dcterms:modified xsi:type="dcterms:W3CDTF">2015-01-21T19:22:21Z</dcterms:modified>
</cp:coreProperties>
</file>