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901A2B7-8610-4E8C-8DEA-CBEEEFA763D6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74" d="100"/>
          <a:sy n="74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19F43-E918-416A-99CD-32866A29C9BF}" type="datetimeFigureOut">
              <a:rPr lang="ru-RU" smtClean="0"/>
              <a:t>17.07.2014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5437D-86B4-4E78-A349-8057E5605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9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37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37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3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37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37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37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37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37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5437D-86B4-4E78-A349-8057E560529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7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EE448-0A3F-4783-BDBA-6500A2A0A817}" type="datetime1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3818-A4E6-48DC-8D3B-B063F82268FE}" type="datetime1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985F-B13E-4DDC-A23A-2B901F57D2F6}" type="datetime1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F83E-DC81-442E-AEAD-E19B6651C03C}" type="datetime1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9E89-3F50-45A3-97CC-F0256DE6A741}" type="datetime1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573C-276A-46E3-9DEE-83C80006533B}" type="datetime1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62C8-90C7-4058-9159-80B8CD719532}" type="datetime1">
              <a:rPr lang="ru-RU" smtClean="0"/>
              <a:t>17.07.2014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E19D-8EEA-4494-8424-1310B6D2CB25}" type="datetime1">
              <a:rPr lang="ru-RU" smtClean="0"/>
              <a:t>17.07.2014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9390-7431-4107-81B4-3CFDCF0398BD}" type="datetime1">
              <a:rPr lang="ru-RU" smtClean="0"/>
              <a:t>17.07.2014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C50CA-2A54-43F3-88ED-B593085FD9A6}" type="datetime1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B12AC-5682-4A2E-AC7A-C8837A2FE630}" type="datetime1">
              <a:rPr lang="ru-RU" smtClean="0"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02D2-25BC-47D4-94EC-DC7CDCF02BAA}" type="datetime1">
              <a:rPr lang="ru-RU" smtClean="0"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1;&#1095;&#1077;&#1073;&#1085;&#1099;&#1077;&#1087;&#1088;&#1077;&#1079;&#1077;&#1085;&#1090;&#1072;&#1094;&#1080;&#1080;.&#1088;&#1092;/file/2250-shablon-starye-knigi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4.xml"/><Relationship Id="rId4" Type="http://schemas.openxmlformats.org/officeDocument/2006/relationships/slide" Target="slide8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учной ввод 3"/>
          <p:cNvSpPr/>
          <p:nvPr/>
        </p:nvSpPr>
        <p:spPr>
          <a:xfrm>
            <a:off x="404010" y="1340768"/>
            <a:ext cx="8349407" cy="2209458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1" y="1613118"/>
            <a:ext cx="82089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Алгоритм определения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отглагольных прилагательных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страдательных причастий прошедшего времени.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Блок-схема: ручной ввод 7"/>
          <p:cNvSpPr/>
          <p:nvPr/>
        </p:nvSpPr>
        <p:spPr>
          <a:xfrm>
            <a:off x="1" y="5733256"/>
            <a:ext cx="9143999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48499" y="5832152"/>
            <a:ext cx="8460431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" charset="0"/>
              </a:rPr>
              <a:t>Автор: Ершова Елена Геннадьевна, учитель русского языка и литературы МАОУ "Лицей 10" г. Каменска-Уральского</a:t>
            </a:r>
          </a:p>
        </p:txBody>
      </p:sp>
    </p:spTree>
    <p:extLst>
      <p:ext uri="{BB962C8B-B14F-4D97-AF65-F5344CB8AC3E}">
        <p14:creationId xmlns:p14="http://schemas.microsoft.com/office/powerpoint/2010/main" val="11790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ручной ввод 10"/>
          <p:cNvSpPr/>
          <p:nvPr/>
        </p:nvSpPr>
        <p:spPr>
          <a:xfrm>
            <a:off x="8005978" y="5877272"/>
            <a:ext cx="113802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ручной ввод 12"/>
          <p:cNvSpPr/>
          <p:nvPr/>
        </p:nvSpPr>
        <p:spPr>
          <a:xfrm>
            <a:off x="0" y="260648"/>
            <a:ext cx="9323122" cy="936104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639107" y="508320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Заголовок слайда</a:t>
            </a:r>
            <a:endParaRPr lang="ru-RU" sz="3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Прямоугольник с двумя усеченными противолежащими углами 14"/>
          <p:cNvSpPr/>
          <p:nvPr/>
        </p:nvSpPr>
        <p:spPr>
          <a:xfrm>
            <a:off x="755576" y="1444424"/>
            <a:ext cx="7488832" cy="4896544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15616" y="191683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http://xn--80ablbaanka7beun6ae4de9e.xn--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p1ai/file/2250-shablon-starye-knigi.html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18140" y="6104035"/>
            <a:ext cx="576064" cy="365125"/>
          </a:xfrm>
        </p:spPr>
        <p:txBody>
          <a:bodyPr/>
          <a:lstStyle/>
          <a:p>
            <a:fld id="{B19B0651-EE4F-4900-A07F-96A6BFA9D0F0}" type="slidenum">
              <a:rPr lang="ru-RU" sz="1600" smtClean="0"/>
              <a:t>10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668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11560" y="404664"/>
            <a:ext cx="7848872" cy="6048672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11560" y="548680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 ПРИЧАСТИЕ                      ПРИЛАГАТЕЛЬНОЕ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66886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hlinkClick r:id="rId3" action="ppaction://hlinksldjump"/>
              </a:rPr>
              <a:t>С приставкой, кроме НЕ</a:t>
            </a:r>
            <a:r>
              <a:rPr lang="ru-RU" sz="2400" b="1" dirty="0" smtClean="0"/>
              <a:t>            </a:t>
            </a:r>
            <a:r>
              <a:rPr lang="ru-RU" sz="2400" b="1" dirty="0" smtClean="0">
                <a:hlinkClick r:id="rId4" action="ppaction://hlinksldjump"/>
              </a:rPr>
              <a:t>От глагола несов. вида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>
                <a:hlinkClick r:id="rId5" action="ppaction://hlinksldjump"/>
              </a:rPr>
              <a:t>Слова на -</a:t>
            </a:r>
            <a:r>
              <a:rPr lang="ru-RU" sz="2400" b="1" dirty="0" err="1" smtClean="0">
                <a:hlinkClick r:id="rId5" action="ppaction://hlinksldjump"/>
              </a:rPr>
              <a:t>ОВАнн</a:t>
            </a:r>
            <a:r>
              <a:rPr lang="ru-RU" sz="2400" b="1" dirty="0" smtClean="0">
                <a:hlinkClick r:id="rId5" action="ppaction://hlinksldjump"/>
              </a:rPr>
              <a:t>-/-</a:t>
            </a:r>
            <a:r>
              <a:rPr lang="ru-RU" sz="2400" b="1" dirty="0" err="1" smtClean="0">
                <a:hlinkClick r:id="rId5" action="ppaction://hlinksldjump"/>
              </a:rPr>
              <a:t>ЕВАнн</a:t>
            </a:r>
            <a:r>
              <a:rPr lang="ru-RU" sz="2400" b="1" dirty="0" smtClean="0">
                <a:hlinkClick r:id="rId5" action="ppaction://hlinksldjump"/>
              </a:rPr>
              <a:t>-</a:t>
            </a:r>
            <a:r>
              <a:rPr lang="ru-RU" sz="2400" b="1" dirty="0" smtClean="0"/>
              <a:t>       </a:t>
            </a:r>
            <a:r>
              <a:rPr lang="ru-RU" sz="2400" b="1" dirty="0" smtClean="0">
                <a:hlinkClick r:id="rId6" action="ppaction://hlinksldjump"/>
              </a:rPr>
              <a:t>Имеет постоянный признак</a:t>
            </a:r>
            <a:r>
              <a:rPr lang="ru-RU" sz="2400" b="1" dirty="0" smtClean="0"/>
              <a:t>                   </a:t>
            </a:r>
          </a:p>
          <a:p>
            <a:endParaRPr lang="ru-RU" sz="2400" b="1" dirty="0"/>
          </a:p>
          <a:p>
            <a:r>
              <a:rPr lang="ru-RU" sz="2400" b="1" dirty="0" smtClean="0">
                <a:hlinkClick r:id="rId7" action="ppaction://hlinksldjump"/>
              </a:rPr>
              <a:t>Имеет зависимое слово  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smtClean="0">
                <a:hlinkClick r:id="rId8" action="ppaction://hlinksldjump"/>
              </a:rPr>
              <a:t>От глагола сов. вида   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>
                <a:hlinkClick r:id="rId9" action="ppaction://hlinksldjump"/>
              </a:rPr>
              <a:t>Имеет временный признак</a:t>
            </a:r>
            <a:endParaRPr lang="ru-RU" sz="2400" b="1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491880" y="1668864"/>
            <a:ext cx="504056" cy="44179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32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ручной ввод 7"/>
          <p:cNvSpPr/>
          <p:nvPr/>
        </p:nvSpPr>
        <p:spPr>
          <a:xfrm>
            <a:off x="1259632" y="260648"/>
            <a:ext cx="568863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ПРИЧАСТИЕ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83568" y="1268760"/>
            <a:ext cx="7704856" cy="5112568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141277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Если слово имеет в своем составе приставку, кроме приставки НЕ.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852936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r>
              <a:rPr lang="ru-RU" sz="2800" dirty="0" smtClean="0"/>
              <a:t>вязанный;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</a:rPr>
              <a:t>вы</a:t>
            </a:r>
            <a:r>
              <a:rPr lang="ru-RU" sz="2800" dirty="0" smtClean="0"/>
              <a:t>сушенный;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</a:rPr>
              <a:t>по</a:t>
            </a:r>
            <a:r>
              <a:rPr lang="ru-RU" sz="2800" dirty="0" smtClean="0"/>
              <a:t>крашенный;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r>
              <a:rPr lang="ru-RU" sz="2800" dirty="0" smtClean="0"/>
              <a:t>ломанный.</a:t>
            </a:r>
            <a:endParaRPr lang="ru-RU" sz="2800" dirty="0"/>
          </a:p>
        </p:txBody>
      </p:sp>
      <p:sp>
        <p:nvSpPr>
          <p:cNvPr id="5" name="Выгнутая влево стрелка 4">
            <a:hlinkClick r:id="rId3" action="ppaction://hlinksldjump"/>
          </p:cNvPr>
          <p:cNvSpPr/>
          <p:nvPr/>
        </p:nvSpPr>
        <p:spPr>
          <a:xfrm>
            <a:off x="6804248" y="5229200"/>
            <a:ext cx="1368152" cy="1008112"/>
          </a:xfrm>
          <a:prstGeom prst="curvedRightArrow">
            <a:avLst>
              <a:gd name="adj1" fmla="val 35270"/>
              <a:gd name="adj2" fmla="val 50000"/>
              <a:gd name="adj3" fmla="val 569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8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ручной ввод 7"/>
          <p:cNvSpPr/>
          <p:nvPr/>
        </p:nvSpPr>
        <p:spPr>
          <a:xfrm>
            <a:off x="1259632" y="260648"/>
            <a:ext cx="568863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ПРИЧАСТИЕ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83568" y="1268760"/>
            <a:ext cx="7704856" cy="5112568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141277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Если слово образовано от глагола с суффиксом –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ОВАнн</a:t>
            </a:r>
            <a:r>
              <a:rPr lang="ru-RU" sz="2800" b="1" u="sng" dirty="0" smtClean="0">
                <a:solidFill>
                  <a:srgbClr val="C00000"/>
                </a:solidFill>
              </a:rPr>
              <a:t>-/-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ЕВАнн</a:t>
            </a:r>
            <a:r>
              <a:rPr lang="ru-RU" sz="2800" b="1" u="sng" dirty="0" smtClean="0">
                <a:solidFill>
                  <a:srgbClr val="C00000"/>
                </a:solidFill>
              </a:rPr>
              <a:t>-.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852936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асфальтир</a:t>
            </a:r>
            <a:r>
              <a:rPr lang="ru-RU" sz="2800" b="1" dirty="0" smtClean="0">
                <a:solidFill>
                  <a:srgbClr val="C00000"/>
                </a:solidFill>
              </a:rPr>
              <a:t>ованн</a:t>
            </a:r>
            <a:r>
              <a:rPr lang="ru-RU" sz="2800" dirty="0" smtClean="0"/>
              <a:t>ый;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марин</a:t>
            </a:r>
            <a:r>
              <a:rPr lang="ru-RU" sz="2800" b="1" dirty="0" smtClean="0">
                <a:solidFill>
                  <a:srgbClr val="C00000"/>
                </a:solidFill>
              </a:rPr>
              <a:t>ованн</a:t>
            </a:r>
            <a:r>
              <a:rPr lang="ru-RU" sz="2800" dirty="0" smtClean="0"/>
              <a:t>ый;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корч</a:t>
            </a:r>
            <a:r>
              <a:rPr lang="ru-RU" sz="2800" b="1" dirty="0" smtClean="0">
                <a:solidFill>
                  <a:srgbClr val="C00000"/>
                </a:solidFill>
              </a:rPr>
              <a:t>ёванн</a:t>
            </a:r>
            <a:r>
              <a:rPr lang="ru-RU" sz="2800" dirty="0" smtClean="0"/>
              <a:t>ый;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арест</a:t>
            </a:r>
            <a:r>
              <a:rPr lang="ru-RU" sz="2800" b="1" dirty="0" smtClean="0">
                <a:solidFill>
                  <a:srgbClr val="C00000"/>
                </a:solidFill>
              </a:rPr>
              <a:t>ованн</a:t>
            </a:r>
            <a:r>
              <a:rPr lang="ru-RU" sz="2800" dirty="0" smtClean="0"/>
              <a:t>ый.</a:t>
            </a:r>
            <a:endParaRPr lang="ru-RU" sz="2800" dirty="0"/>
          </a:p>
        </p:txBody>
      </p:sp>
      <p:sp>
        <p:nvSpPr>
          <p:cNvPr id="6" name="Выгнутая влево стрелка 5">
            <a:hlinkClick r:id="rId3" action="ppaction://hlinksldjump"/>
          </p:cNvPr>
          <p:cNvSpPr/>
          <p:nvPr/>
        </p:nvSpPr>
        <p:spPr>
          <a:xfrm>
            <a:off x="6804248" y="5229200"/>
            <a:ext cx="1368152" cy="1008112"/>
          </a:xfrm>
          <a:prstGeom prst="curvedRightArrow">
            <a:avLst>
              <a:gd name="adj1" fmla="val 35270"/>
              <a:gd name="adj2" fmla="val 50000"/>
              <a:gd name="adj3" fmla="val 569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ручной ввод 7"/>
          <p:cNvSpPr/>
          <p:nvPr/>
        </p:nvSpPr>
        <p:spPr>
          <a:xfrm>
            <a:off x="1259632" y="260648"/>
            <a:ext cx="568863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ПРИЧАСТИЕ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83568" y="1268760"/>
            <a:ext cx="7704856" cy="5112568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141277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Если </a:t>
            </a:r>
            <a:r>
              <a:rPr lang="ru-RU" sz="2800" b="1" u="sng" dirty="0">
                <a:solidFill>
                  <a:srgbClr val="C00000"/>
                </a:solidFill>
              </a:rPr>
              <a:t>слово </a:t>
            </a:r>
            <a:r>
              <a:rPr lang="ru-RU" sz="2800" b="1" u="sng" dirty="0" smtClean="0">
                <a:solidFill>
                  <a:srgbClr val="C00000"/>
                </a:solidFill>
              </a:rPr>
              <a:t>имеет при себе </a:t>
            </a:r>
            <a:r>
              <a:rPr lang="ru-RU" sz="2800" b="1" u="sng" dirty="0">
                <a:solidFill>
                  <a:srgbClr val="C00000"/>
                </a:solidFill>
              </a:rPr>
              <a:t>зависимые </a:t>
            </a:r>
            <a:r>
              <a:rPr lang="ru-RU" sz="2800" b="1" u="sng" dirty="0" smtClean="0">
                <a:solidFill>
                  <a:srgbClr val="C00000"/>
                </a:solidFill>
              </a:rPr>
              <a:t>слова.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852936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сушенные </a:t>
            </a:r>
            <a:r>
              <a:rPr lang="ru-RU" sz="2800" b="1" dirty="0" smtClean="0">
                <a:solidFill>
                  <a:srgbClr val="C00000"/>
                </a:solidFill>
              </a:rPr>
              <a:t>в печке </a:t>
            </a:r>
            <a:r>
              <a:rPr lang="ru-RU" sz="2800" dirty="0" smtClean="0"/>
              <a:t>грибы;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крашенный </a:t>
            </a:r>
            <a:r>
              <a:rPr lang="ru-RU" sz="2800" b="1" dirty="0" smtClean="0">
                <a:solidFill>
                  <a:srgbClr val="C00000"/>
                </a:solidFill>
              </a:rPr>
              <a:t>вчера</a:t>
            </a:r>
            <a:r>
              <a:rPr lang="ru-RU" sz="2800" dirty="0" smtClean="0"/>
              <a:t> забор;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вязанный </a:t>
            </a:r>
            <a:r>
              <a:rPr lang="ru-RU" sz="2800" b="1" dirty="0" smtClean="0">
                <a:solidFill>
                  <a:srgbClr val="C00000"/>
                </a:solidFill>
              </a:rPr>
              <a:t>бабушкой</a:t>
            </a:r>
            <a:r>
              <a:rPr lang="ru-RU" sz="2800" dirty="0" smtClean="0"/>
              <a:t> шарф;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</a:rPr>
              <a:t>ещё</a:t>
            </a:r>
            <a:r>
              <a:rPr lang="ru-RU" sz="2800" dirty="0" smtClean="0"/>
              <a:t> не кошенный луг.</a:t>
            </a:r>
            <a:endParaRPr lang="ru-RU" sz="2800" dirty="0"/>
          </a:p>
        </p:txBody>
      </p:sp>
      <p:sp>
        <p:nvSpPr>
          <p:cNvPr id="6" name="Выгнутая влево стрелка 5">
            <a:hlinkClick r:id="rId3" action="ppaction://hlinksldjump"/>
          </p:cNvPr>
          <p:cNvSpPr/>
          <p:nvPr/>
        </p:nvSpPr>
        <p:spPr>
          <a:xfrm>
            <a:off x="6804248" y="5229200"/>
            <a:ext cx="1368152" cy="1008112"/>
          </a:xfrm>
          <a:prstGeom prst="curvedRightArrow">
            <a:avLst>
              <a:gd name="adj1" fmla="val 35270"/>
              <a:gd name="adj2" fmla="val 50000"/>
              <a:gd name="adj3" fmla="val 569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ручной ввод 7"/>
          <p:cNvSpPr/>
          <p:nvPr/>
        </p:nvSpPr>
        <p:spPr>
          <a:xfrm>
            <a:off x="1259632" y="260648"/>
            <a:ext cx="568863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ПРИЧАСТИЕ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83568" y="1268760"/>
            <a:ext cx="7704856" cy="5112568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141277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Если </a:t>
            </a:r>
            <a:r>
              <a:rPr lang="ru-RU" sz="2800" b="1" u="sng" dirty="0">
                <a:solidFill>
                  <a:srgbClr val="C00000"/>
                </a:solidFill>
              </a:rPr>
              <a:t>слово образовалось </a:t>
            </a:r>
            <a:r>
              <a:rPr lang="ru-RU" sz="2800" b="1" u="sng" dirty="0" smtClean="0">
                <a:solidFill>
                  <a:srgbClr val="C00000"/>
                </a:solidFill>
              </a:rPr>
              <a:t>от бесприставочного  </a:t>
            </a:r>
            <a:r>
              <a:rPr lang="ru-RU" sz="2800" b="1" u="sng" dirty="0">
                <a:solidFill>
                  <a:srgbClr val="C00000"/>
                </a:solidFill>
              </a:rPr>
              <a:t>глагола совершенного вида.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2852936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решённая задача </a:t>
            </a:r>
            <a:r>
              <a:rPr lang="ru-RU" sz="2400" i="1" dirty="0" smtClean="0"/>
              <a:t>(решить – сов., вид);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брошенный камень </a:t>
            </a:r>
            <a:r>
              <a:rPr lang="ru-RU" sz="2400" i="1" dirty="0" smtClean="0"/>
              <a:t>(бросить – сов., вид);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купленная книга </a:t>
            </a:r>
            <a:r>
              <a:rPr lang="ru-RU" sz="2400" i="1" dirty="0" smtClean="0"/>
              <a:t>(купить – сов., вид);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лишённый сил </a:t>
            </a:r>
            <a:r>
              <a:rPr lang="ru-RU" sz="2400" i="1" dirty="0" smtClean="0"/>
              <a:t>(лишить – </a:t>
            </a:r>
            <a:r>
              <a:rPr lang="ru-RU" sz="2400" i="1" smtClean="0"/>
              <a:t>сов., </a:t>
            </a:r>
            <a:r>
              <a:rPr lang="ru-RU" sz="2400" i="1" dirty="0" smtClean="0"/>
              <a:t>вид).</a:t>
            </a:r>
            <a:endParaRPr lang="ru-RU" sz="2800" dirty="0"/>
          </a:p>
        </p:txBody>
      </p:sp>
      <p:sp>
        <p:nvSpPr>
          <p:cNvPr id="6" name="Выгнутая влево стрелка 5">
            <a:hlinkClick r:id="rId3" action="ppaction://hlinksldjump"/>
          </p:cNvPr>
          <p:cNvSpPr/>
          <p:nvPr/>
        </p:nvSpPr>
        <p:spPr>
          <a:xfrm>
            <a:off x="6804248" y="5229200"/>
            <a:ext cx="1368152" cy="1008112"/>
          </a:xfrm>
          <a:prstGeom prst="curvedRightArrow">
            <a:avLst>
              <a:gd name="adj1" fmla="val 35270"/>
              <a:gd name="adj2" fmla="val 50000"/>
              <a:gd name="adj3" fmla="val 569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ручной ввод 7"/>
          <p:cNvSpPr/>
          <p:nvPr/>
        </p:nvSpPr>
        <p:spPr>
          <a:xfrm>
            <a:off x="1259632" y="260648"/>
            <a:ext cx="5688632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ПРИЧАСТИЕ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83568" y="1268760"/>
            <a:ext cx="7704856" cy="5112568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141277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Если </a:t>
            </a:r>
            <a:r>
              <a:rPr lang="ru-RU" sz="2800" b="1" u="sng" dirty="0">
                <a:solidFill>
                  <a:srgbClr val="C00000"/>
                </a:solidFill>
              </a:rPr>
              <a:t>слово </a:t>
            </a:r>
            <a:r>
              <a:rPr lang="ru-RU" sz="2800" b="1" u="sng" dirty="0" smtClean="0">
                <a:solidFill>
                  <a:srgbClr val="C00000"/>
                </a:solidFill>
              </a:rPr>
              <a:t>имеет временный признак.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276872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Сравните:</a:t>
            </a:r>
          </a:p>
          <a:p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</a:t>
            </a:r>
            <a:r>
              <a:rPr lang="ru-RU" sz="1400" b="1" dirty="0" smtClean="0">
                <a:solidFill>
                  <a:srgbClr val="C00000"/>
                </a:solidFill>
              </a:rPr>
              <a:t>временный признак</a:t>
            </a:r>
            <a:endParaRPr lang="ru-RU" sz="1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она </a:t>
            </a:r>
            <a:r>
              <a:rPr lang="ru-RU" sz="2800" b="1" dirty="0" smtClean="0">
                <a:solidFill>
                  <a:srgbClr val="C00000"/>
                </a:solidFill>
              </a:rPr>
              <a:t>воспитана</a:t>
            </a:r>
            <a:r>
              <a:rPr lang="ru-RU" sz="2800" dirty="0" smtClean="0"/>
              <a:t> бабушкой </a:t>
            </a:r>
            <a:r>
              <a:rPr lang="ru-RU" sz="2400" i="1" dirty="0" smtClean="0"/>
              <a:t>(</a:t>
            </a:r>
            <a:r>
              <a:rPr lang="ru-RU" sz="2400" i="1" dirty="0" err="1" smtClean="0"/>
              <a:t>Тв</a:t>
            </a:r>
            <a:r>
              <a:rPr lang="ru-RU" sz="2400" i="1" dirty="0" smtClean="0"/>
              <a:t>. п);</a:t>
            </a:r>
            <a:endParaRPr lang="ru-RU" sz="2800" i="1" dirty="0" smtClean="0"/>
          </a:p>
          <a:p>
            <a:endParaRPr lang="ru-RU" sz="1400" dirty="0" smtClean="0"/>
          </a:p>
          <a:p>
            <a:r>
              <a:rPr lang="ru-RU" sz="1400" b="1" dirty="0" smtClean="0">
                <a:solidFill>
                  <a:srgbClr val="C00000"/>
                </a:solidFill>
              </a:rPr>
              <a:t>                                                     постоянный </a:t>
            </a:r>
            <a:r>
              <a:rPr lang="ru-RU" sz="1400" b="1" dirty="0">
                <a:solidFill>
                  <a:srgbClr val="C00000"/>
                </a:solidFill>
              </a:rPr>
              <a:t>признак</a:t>
            </a:r>
            <a:endParaRPr lang="ru-RU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она </a:t>
            </a:r>
            <a:r>
              <a:rPr lang="ru-RU" sz="2800" b="1" dirty="0" err="1" smtClean="0">
                <a:solidFill>
                  <a:srgbClr val="C00000"/>
                </a:solidFill>
              </a:rPr>
              <a:t>воспитанна</a:t>
            </a:r>
            <a:r>
              <a:rPr lang="ru-RU" sz="2800" dirty="0" smtClean="0"/>
              <a:t> и </a:t>
            </a:r>
            <a:r>
              <a:rPr lang="ru-RU" sz="2800" b="1" dirty="0" smtClean="0">
                <a:solidFill>
                  <a:srgbClr val="C00000"/>
                </a:solidFill>
              </a:rPr>
              <a:t>образованна</a:t>
            </a:r>
            <a:r>
              <a:rPr lang="ru-RU" sz="2800" dirty="0" smtClean="0"/>
              <a:t> </a:t>
            </a:r>
            <a:r>
              <a:rPr lang="ru-RU" sz="2400" i="1" dirty="0" smtClean="0"/>
              <a:t>(воспитанная и образованная).</a:t>
            </a:r>
            <a:endParaRPr lang="ru-RU" sz="2800" i="1" dirty="0"/>
          </a:p>
        </p:txBody>
      </p:sp>
      <p:sp>
        <p:nvSpPr>
          <p:cNvPr id="6" name="Выгнутая влево стрелка 5">
            <a:hlinkClick r:id="rId3" action="ppaction://hlinksldjump"/>
          </p:cNvPr>
          <p:cNvSpPr/>
          <p:nvPr/>
        </p:nvSpPr>
        <p:spPr>
          <a:xfrm>
            <a:off x="6804248" y="5229200"/>
            <a:ext cx="1368152" cy="1008112"/>
          </a:xfrm>
          <a:prstGeom prst="curvedRightArrow">
            <a:avLst>
              <a:gd name="adj1" fmla="val 35270"/>
              <a:gd name="adj2" fmla="val 50000"/>
              <a:gd name="adj3" fmla="val 569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ручной ввод 7"/>
          <p:cNvSpPr/>
          <p:nvPr/>
        </p:nvSpPr>
        <p:spPr>
          <a:xfrm>
            <a:off x="467544" y="260648"/>
            <a:ext cx="7920880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ОТГЛАГОЛЬНОЕ ПРИЛАГАТЕЛЬНОЕ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83568" y="1268760"/>
            <a:ext cx="7704856" cy="5112568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3568" y="1268760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Если слово образовано </a:t>
            </a:r>
            <a:r>
              <a:rPr lang="ru-RU" sz="2800" b="1" u="sng" dirty="0">
                <a:solidFill>
                  <a:srgbClr val="C00000"/>
                </a:solidFill>
              </a:rPr>
              <a:t>от </a:t>
            </a:r>
            <a:r>
              <a:rPr lang="ru-RU" sz="2800" b="1" u="sng" dirty="0" smtClean="0">
                <a:solidFill>
                  <a:srgbClr val="C00000"/>
                </a:solidFill>
              </a:rPr>
              <a:t>глагола </a:t>
            </a:r>
            <a:r>
              <a:rPr lang="ru-RU" sz="2800" b="1" u="sng" dirty="0">
                <a:solidFill>
                  <a:srgbClr val="C00000"/>
                </a:solidFill>
              </a:rPr>
              <a:t>несовершенного </a:t>
            </a:r>
            <a:r>
              <a:rPr lang="ru-RU" sz="2800" b="1" u="sng" dirty="0" smtClean="0">
                <a:solidFill>
                  <a:srgbClr val="C00000"/>
                </a:solidFill>
              </a:rPr>
              <a:t>вида (не имеющего </a:t>
            </a:r>
            <a:r>
              <a:rPr lang="ru-RU" sz="2800" b="1" u="sng" dirty="0">
                <a:solidFill>
                  <a:srgbClr val="C00000"/>
                </a:solidFill>
              </a:rPr>
              <a:t>приставок</a:t>
            </a:r>
            <a:r>
              <a:rPr lang="ru-RU" sz="2800" b="1" u="sng" dirty="0" smtClean="0">
                <a:solidFill>
                  <a:srgbClr val="C00000"/>
                </a:solidFill>
              </a:rPr>
              <a:t>, не на –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ОВАнн</a:t>
            </a:r>
            <a:r>
              <a:rPr lang="ru-RU" sz="2800" b="1" u="sng" dirty="0" smtClean="0">
                <a:solidFill>
                  <a:srgbClr val="C00000"/>
                </a:solidFill>
              </a:rPr>
              <a:t>-/-</a:t>
            </a:r>
            <a:r>
              <a:rPr lang="ru-RU" sz="2800" b="1" u="sng" dirty="0" err="1" smtClean="0">
                <a:solidFill>
                  <a:srgbClr val="C00000"/>
                </a:solidFill>
              </a:rPr>
              <a:t>ЕВАнн</a:t>
            </a:r>
            <a:r>
              <a:rPr lang="ru-RU" sz="2800" b="1" u="sng" dirty="0" smtClean="0">
                <a:solidFill>
                  <a:srgbClr val="C00000"/>
                </a:solidFill>
              </a:rPr>
              <a:t>-, без зависимых слов).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717466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Сравните:</a:t>
            </a:r>
          </a:p>
          <a:p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</a:t>
            </a:r>
            <a:r>
              <a:rPr lang="ru-RU" sz="1400" b="1" dirty="0" smtClean="0">
                <a:solidFill>
                  <a:srgbClr val="C00000"/>
                </a:solidFill>
              </a:rPr>
              <a:t>прилагательное                                        причастие</a:t>
            </a:r>
            <a:endParaRPr lang="ru-RU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мощёная </a:t>
            </a:r>
            <a:r>
              <a:rPr lang="ru-RU" sz="2000" i="1" dirty="0" smtClean="0"/>
              <a:t>(мостить – несов., вид)</a:t>
            </a:r>
            <a:r>
              <a:rPr lang="ru-RU" sz="2800" dirty="0" smtClean="0"/>
              <a:t> улица – мощённая </a:t>
            </a:r>
            <a:r>
              <a:rPr lang="ru-RU" sz="2800" b="1" dirty="0" smtClean="0">
                <a:solidFill>
                  <a:srgbClr val="C00000"/>
                </a:solidFill>
              </a:rPr>
              <a:t>булыжником</a:t>
            </a:r>
            <a:r>
              <a:rPr lang="ru-RU" sz="2800" dirty="0" smtClean="0"/>
              <a:t> улица;</a:t>
            </a:r>
          </a:p>
          <a:p>
            <a:endParaRPr lang="ru-RU" sz="1400" dirty="0" smtClean="0"/>
          </a:p>
          <a:p>
            <a:r>
              <a:rPr lang="ru-RU" sz="1400" b="1" dirty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</a:rPr>
              <a:t>            прилагательное                                     причастие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кошеный</a:t>
            </a:r>
            <a:r>
              <a:rPr lang="ru-RU" sz="2000" i="1" dirty="0" smtClean="0"/>
              <a:t> (косить – несов., вид)</a:t>
            </a:r>
            <a:r>
              <a:rPr lang="ru-RU" sz="2800" dirty="0" smtClean="0"/>
              <a:t> луг – </a:t>
            </a:r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r>
              <a:rPr lang="ru-RU" sz="2800" dirty="0" smtClean="0"/>
              <a:t>кошенный луг.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/>
          </a:p>
        </p:txBody>
      </p:sp>
      <p:sp>
        <p:nvSpPr>
          <p:cNvPr id="6" name="Выгнутая влево стрелка 5">
            <a:hlinkClick r:id="rId3" action="ppaction://hlinksldjump"/>
          </p:cNvPr>
          <p:cNvSpPr/>
          <p:nvPr/>
        </p:nvSpPr>
        <p:spPr>
          <a:xfrm>
            <a:off x="6804248" y="5229200"/>
            <a:ext cx="1368152" cy="1008112"/>
          </a:xfrm>
          <a:prstGeom prst="curvedRightArrow">
            <a:avLst>
              <a:gd name="adj1" fmla="val 35270"/>
              <a:gd name="adj2" fmla="val 50000"/>
              <a:gd name="adj3" fmla="val 569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683568" y="1268760"/>
            <a:ext cx="7704856" cy="5112568"/>
          </a:xfrm>
          <a:prstGeom prst="snip2DiagRect">
            <a:avLst>
              <a:gd name="adj1" fmla="val 0"/>
              <a:gd name="adj2" fmla="val 7785"/>
            </a:avLst>
          </a:prstGeom>
          <a:solidFill>
            <a:schemeClr val="lt1">
              <a:alpha val="67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ручной ввод 3"/>
          <p:cNvSpPr/>
          <p:nvPr/>
        </p:nvSpPr>
        <p:spPr>
          <a:xfrm>
            <a:off x="467544" y="260648"/>
            <a:ext cx="7920880" cy="720080"/>
          </a:xfrm>
          <a:prstGeom prst="flowChartManualInput">
            <a:avLst/>
          </a:prstGeom>
          <a:solidFill>
            <a:schemeClr val="lt1">
              <a:alpha val="67000"/>
            </a:schemeClr>
          </a:solidFill>
          <a:ln w="571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ОТГЛАГОЛЬНОЕ ПРИЛАГАТЕЛЬНОЕ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Если </a:t>
            </a:r>
            <a:r>
              <a:rPr lang="ru-RU" sz="2800" b="1" u="sng" dirty="0">
                <a:solidFill>
                  <a:srgbClr val="C00000"/>
                </a:solidFill>
              </a:rPr>
              <a:t>слово </a:t>
            </a:r>
            <a:r>
              <a:rPr lang="ru-RU" sz="2800" b="1" u="sng" dirty="0" smtClean="0">
                <a:solidFill>
                  <a:srgbClr val="C00000"/>
                </a:solidFill>
              </a:rPr>
              <a:t>имеет постоянный признак.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276872"/>
            <a:ext cx="77048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</a:rPr>
              <a:t>Сравните:</a:t>
            </a:r>
          </a:p>
          <a:p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           </a:t>
            </a:r>
            <a:r>
              <a:rPr lang="ru-RU" sz="1400" b="1" dirty="0" smtClean="0">
                <a:solidFill>
                  <a:srgbClr val="C00000"/>
                </a:solidFill>
              </a:rPr>
              <a:t>временный признак</a:t>
            </a:r>
            <a:endParaRPr lang="ru-RU" sz="16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акция </a:t>
            </a:r>
            <a:r>
              <a:rPr lang="ru-RU" sz="2800" b="1" dirty="0" smtClean="0">
                <a:solidFill>
                  <a:srgbClr val="C00000"/>
                </a:solidFill>
              </a:rPr>
              <a:t>организована</a:t>
            </a:r>
            <a:r>
              <a:rPr lang="ru-RU" sz="2800" dirty="0" smtClean="0"/>
              <a:t> нашим клубом </a:t>
            </a:r>
            <a:r>
              <a:rPr lang="ru-RU" sz="2400" i="1" dirty="0" smtClean="0"/>
              <a:t>(</a:t>
            </a:r>
            <a:r>
              <a:rPr lang="ru-RU" sz="2400" i="1" dirty="0" err="1" smtClean="0"/>
              <a:t>Тв</a:t>
            </a:r>
            <a:r>
              <a:rPr lang="ru-RU" sz="2400" i="1" dirty="0" smtClean="0"/>
              <a:t>. п);</a:t>
            </a:r>
            <a:endParaRPr lang="ru-RU" sz="2800" i="1" dirty="0" smtClean="0"/>
          </a:p>
          <a:p>
            <a:endParaRPr lang="ru-RU" sz="1400" dirty="0" smtClean="0"/>
          </a:p>
          <a:p>
            <a:r>
              <a:rPr lang="ru-RU" sz="1400" b="1" dirty="0" smtClean="0">
                <a:solidFill>
                  <a:srgbClr val="C00000"/>
                </a:solidFill>
              </a:rPr>
              <a:t>                                                                      постоянный </a:t>
            </a:r>
            <a:r>
              <a:rPr lang="ru-RU" sz="1400" b="1" dirty="0">
                <a:solidFill>
                  <a:srgbClr val="C00000"/>
                </a:solidFill>
              </a:rPr>
              <a:t>признак</a:t>
            </a:r>
            <a:endParaRPr lang="ru-RU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девушка </a:t>
            </a:r>
            <a:r>
              <a:rPr lang="ru-RU" sz="2800" b="1" dirty="0" err="1" smtClean="0">
                <a:solidFill>
                  <a:srgbClr val="C00000"/>
                </a:solidFill>
              </a:rPr>
              <a:t>собранна</a:t>
            </a:r>
            <a:r>
              <a:rPr lang="ru-RU" sz="2800" dirty="0" smtClean="0"/>
              <a:t> и </a:t>
            </a:r>
            <a:r>
              <a:rPr lang="ru-RU" sz="2800" b="1" dirty="0" smtClean="0">
                <a:solidFill>
                  <a:srgbClr val="C00000"/>
                </a:solidFill>
              </a:rPr>
              <a:t>организованна</a:t>
            </a:r>
            <a:r>
              <a:rPr lang="ru-RU" sz="2800" dirty="0" smtClean="0"/>
              <a:t> </a:t>
            </a:r>
            <a:r>
              <a:rPr lang="ru-RU" sz="2400" i="1" dirty="0" smtClean="0"/>
              <a:t>(собранная и организованная).</a:t>
            </a:r>
            <a:endParaRPr lang="ru-RU" sz="2800" i="1" dirty="0"/>
          </a:p>
        </p:txBody>
      </p:sp>
      <p:sp>
        <p:nvSpPr>
          <p:cNvPr id="7" name="Выгнутая влево стрелка 6">
            <a:hlinkClick r:id="rId3" action="ppaction://hlinksldjump"/>
          </p:cNvPr>
          <p:cNvSpPr/>
          <p:nvPr/>
        </p:nvSpPr>
        <p:spPr>
          <a:xfrm>
            <a:off x="6804248" y="5229200"/>
            <a:ext cx="1368152" cy="1008112"/>
          </a:xfrm>
          <a:prstGeom prst="curvedRightArrow">
            <a:avLst>
              <a:gd name="adj1" fmla="val 35270"/>
              <a:gd name="adj2" fmla="val 50000"/>
              <a:gd name="adj3" fmla="val 56938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C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322</Words>
  <Application>Microsoft Office PowerPoint</Application>
  <PresentationFormat>Экран (4:3)</PresentationFormat>
  <Paragraphs>78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Елена Ершова</cp:lastModifiedBy>
  <cp:revision>44</cp:revision>
  <dcterms:created xsi:type="dcterms:W3CDTF">2012-12-11T13:21:37Z</dcterms:created>
  <dcterms:modified xsi:type="dcterms:W3CDTF">2014-07-17T09:43:56Z</dcterms:modified>
</cp:coreProperties>
</file>