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7" r:id="rId9"/>
    <p:sldId id="263" r:id="rId10"/>
    <p:sldId id="264" r:id="rId11"/>
    <p:sldId id="265" r:id="rId12"/>
    <p:sldId id="266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12.04.2014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12.04.2014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images.yandex.ru/yandsearch?source=wiz&amp;fp=27&amp;img_url=http://www.vampodarok.com/cards/pictures/everyday/neboley_16.gif&amp;uinfo=ww-1349-wh-617-fw-1124-fh-448-pd-1&amp;p=27&amp;text=%D0%B7%D0%B4%D0%BE%D1%80%D0%BE%D0%B2%D1%8C%D0%B5%20%D0%BA%D0%B0%D1%80%D1%82%D0%B8%D0%BD%D0%BA%D0%B8&amp;noreask=1&amp;pos=818&amp;rpt=simage&amp;lr=10895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D0%92%D1%81%D0%B5%D0%BC%D0%B8%D1%80%D0%BD%D1%8B%D0%B9_%D0%B4%D0%B5%D0%BD%D1%8C_%D0%B7%D0%B4%D0%BE%D1%80%D0%BE%D0%B2%D1%8C%D1%8F" TargetMode="External"/><Relationship Id="rId2" Type="http://schemas.openxmlformats.org/officeDocument/2006/relationships/hyperlink" Target="http://ru.wikipedia.org/wiki/%D0%97%D0%B4%D1%80%D0%B0%D0%B2%D0%BE%D0%BE%D1%85%D1%80%D0%B0%D0%BD%D0%B5%D0%BD%D0%B8%D0%B5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5" Type="http://schemas.openxmlformats.org/officeDocument/2006/relationships/hyperlink" Target="http://images.yandex.ru/yandsearch?source=wiz&amp;fp=11&amp;img_url=http://www.wnd.com/images/UnitedNations1.jpg&amp;uinfo=ww-1349-wh-617-fw-1124-fh-448-pd-1&amp;p=11&amp;text=%D0%B7%D0%B4%D0%BE%D1%80%D0%BE%D0%B2%D1%8C%D0%B5%20%D0%BA%D0%B0%D1%80%D1%82%D0%B8%D0%BD%D0%BA%D0%B8&amp;noreask=1&amp;pos=353&amp;rpt=simage&amp;lr=10895" TargetMode="External"/><Relationship Id="rId4" Type="http://schemas.openxmlformats.org/officeDocument/2006/relationships/hyperlink" Target="http://ru.wikipedia.org/wiki/%D0%92%D1%81%D0%B5%D0%BC%D0%B8%D1%80%D0%BD%D1%8B%D0%B9_%D0%B4%D0%B5%D0%BD%D1%8C_%D0%BF%D1%81%D0%B8%D1%85%D0%B8%D1%87%D0%B5%D1%81%D0%BA%D0%BE%D0%B3%D0%BE_%D0%B7%D0%B4%D0%BE%D1%80%D0%BE%D0%B2%D1%8C%D1%8F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http://images.yandex.ru/yandsearch?source=wiz&amp;fp=0&amp;img_url=http://forum.materinstvo.ru/uploads/1296476411/post-61202-1296478324.jpg&amp;text=%D0%B7%D0%B4%D0%BE%D1%80%D0%BE%D0%B2%D1%8C%D0%B5%20%D0%BA%D0%B0%D1%80%D1%82%D0%B8%D0%BD%D0%BA%D0%B8&amp;noreask=1&amp;pos=2&amp;lr=10895&amp;rpt=simage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images.yandex.ru/yandsearch?source=wiz&amp;fp=3&amp;img_url=http://mdoy5.caduk.ru/images/p20_clip_image001.jpg&amp;uinfo=ww-1349-wh-617-fw-1124-fh-448-pd-1&amp;p=3&amp;text=%D0%B7%D0%B4%D0%BE%D1%80%D0%BE%D0%B2%D1%8C%D0%B5%20%D0%BA%D0%B0%D1%80%D1%82%D0%B8%D0%BD%D0%BA%D0%B8&amp;noreask=1&amp;pos=101&amp;rpt=simage&amp;lr=10895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romantic-poems.ru/stixi-o-druzhbe-i-druzyax.html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images.yandex.ru/yandsearch?source=wiz&amp;fp=28&amp;uinfo=ww-1349-wh-617-fw-1124-fh-448-pd-1&amp;p=28&amp;text=%D0%B7%D0%B4%D0%BE%D1%80%D0%BE%D0%B2%D1%8C%D0%B5%20%D0%BA%D0%B0%D1%80%D1%82%D0%B8%D0%BD%D0%BA%D0%B8&amp;noreask=1&amp;pos=855&amp;rpt=simage&amp;lr=10895&amp;img_url=http://world-pharmacy-directory.com/wp-content/uploads/2009/12/buy_tramadol-9312.jpg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images.yandex.ru/yandsearch?source=wiz&amp;fp=4&amp;img_url=http://file.mobilmusic.ru/da/f2/68/818249.gif&amp;uinfo=ww-1349-wh-617-fw-1124-fh-448-pd-1&amp;p=4&amp;text=%D0%B7%D0%B4%D0%BE%D1%80%D0%BE%D0%B2%D1%8C%D0%B5%20%D0%BA%D0%B0%D1%80%D1%82%D0%B8%D0%BD%D0%BA%D0%B8&amp;noreask=1&amp;pos=135&amp;rpt=simage&amp;lr=10895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images.yandex.ru/yandsearch?source=wiz&amp;fp=1&amp;img_url=http://fashiontribes.typepad.com/.a/6a00d834515e6669e20147e14b9e8d970b-800wi&amp;uinfo=ww-1349-wh-617-fw-1124-fh-448-pd-1&amp;p=1&amp;text=%D0%B7%D0%B4%D0%BE%D1%80%D0%BE%D0%B2%D1%8C%D0%B5%20%D0%BA%D0%B0%D1%80%D1%82%D0%B8%D0%BD%D0%BA%D0%B8&amp;noreask=1&amp;pos=46&amp;rpt=simage&amp;lr=10895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images.yandex.ru/yandsearch?source=wiz&amp;fp=15&amp;img_url=http://www.balloonsgaloreandmore.com/images/everyday-smiley-face_large.jpg&amp;uinfo=ww-1349-wh-617-fw-1124-fh-448-pd-1&amp;p=15&amp;text=%D0%B7%D0%B4%D0%BE%D1%80%D0%BE%D0%B2%D1%8C%D0%B5%20%D0%BA%D0%B0%D1%80%D1%82%D0%B8%D0%BD%D0%BA%D0%B8&amp;noreask=1&amp;pos=479&amp;rpt=simage&amp;lr=10895" TargetMode="Externa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images.yandex.ru/yandsearch?source=wiz&amp;fp=1&amp;uinfo=ww-1349-wh-617-fw-1124-fh-448-pd-1&amp;p=1&amp;text=%D0%B7%D0%B4%D0%BE%D1%80%D0%BE%D0%B2%D1%8C%D0%B5%20%D0%BA%D0%B0%D1%80%D1%82%D0%B8%D0%BD%D0%BA%D0%B8&amp;noreask=1&amp;pos=48&amp;rpt=simage&amp;lr=10895&amp;img_url=http://www.rastut-goda.ru/images/image/image1/zdor1.jpg" TargetMode="Externa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images.yandex.ru/yandsearch?source=wiz&amp;fp=25&amp;img_url=http://akak.ru/steps/pictures/000/083/300_large.jpg&amp;uinfo=ww-1349-wh-617-fw-1124-fh-448-pd-1&amp;p=25&amp;text=%D0%B7%D0%B4%D0%BE%D1%80%D0%BE%D0%B2%D1%8C%D0%B5%20%D0%BA%D0%B0%D1%80%D1%82%D0%B8%D0%BD%D0%BA%D0%B8&amp;noreask=1&amp;pos=779&amp;rpt=simage&amp;lr=10895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Здравствуйте!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Урок здоровья в 5 классе</a:t>
            </a:r>
          </a:p>
          <a:p>
            <a:r>
              <a:rPr lang="ru-RU" dirty="0" smtClean="0"/>
              <a:t>Учитель </a:t>
            </a:r>
            <a:r>
              <a:rPr lang="ru-RU" dirty="0" smtClean="0"/>
              <a:t>химии и биологии </a:t>
            </a:r>
            <a:endParaRPr lang="ru-RU" dirty="0" smtClean="0"/>
          </a:p>
          <a:p>
            <a:r>
              <a:rPr lang="ru-RU" dirty="0" err="1" smtClean="0"/>
              <a:t>Томарович</a:t>
            </a:r>
            <a:r>
              <a:rPr lang="ru-RU" dirty="0" smtClean="0"/>
              <a:t> </a:t>
            </a:r>
            <a:r>
              <a:rPr lang="ru-RU" dirty="0" smtClean="0"/>
              <a:t>Л.А.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829444" cy="1143000"/>
          </a:xfrm>
        </p:spPr>
        <p:txBody>
          <a:bodyPr/>
          <a:lstStyle/>
          <a:p>
            <a:r>
              <a:rPr lang="ru-RU" dirty="0" smtClean="0"/>
              <a:t>Ответьте на вопросы: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ru-RU" dirty="0" smtClean="0"/>
              <a:t>Тема данного урока важна для вас? </a:t>
            </a:r>
          </a:p>
          <a:p>
            <a:pPr lvl="0"/>
            <a:r>
              <a:rPr lang="ru-RU" dirty="0" smtClean="0"/>
              <a:t>Узнали ли вы что-то новое?</a:t>
            </a:r>
          </a:p>
          <a:p>
            <a:pPr lvl="0"/>
            <a:r>
              <a:rPr lang="ru-RU" dirty="0" smtClean="0"/>
              <a:t> Понравилось ли вам работать самостоятельно или в группах?</a:t>
            </a:r>
          </a:p>
          <a:p>
            <a:pPr lvl="0"/>
            <a:r>
              <a:rPr lang="ru-RU" dirty="0" smtClean="0"/>
              <a:t> Какие вопросы мы не рассмотрели, но очень бы хотелось получить знания на подобных занятиях? </a:t>
            </a:r>
          </a:p>
          <a:p>
            <a:pPr lvl="0"/>
            <a:r>
              <a:rPr lang="ru-RU" dirty="0" smtClean="0"/>
              <a:t>Поставьте оценку себе и своей команде за урок.</a:t>
            </a:r>
          </a:p>
          <a:p>
            <a:endParaRPr lang="ru-RU" dirty="0"/>
          </a:p>
        </p:txBody>
      </p:sp>
      <p:pic>
        <p:nvPicPr>
          <p:cNvPr id="25602" name="Picture 2" descr="http://im3-tub-ru.yandex.net/i?id=24467813-48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93731" y="0"/>
            <a:ext cx="2250269" cy="214311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14480" y="571480"/>
            <a:ext cx="6972320" cy="1714512"/>
          </a:xfrm>
        </p:spPr>
        <p:txBody>
          <a:bodyPr>
            <a:normAutofit fontScale="90000"/>
          </a:bodyPr>
          <a:lstStyle/>
          <a:p>
            <a:pPr algn="r"/>
            <a:r>
              <a:rPr lang="ru-RU" dirty="0" smtClean="0"/>
              <a:t>Охрана здоровья человека (</a:t>
            </a:r>
            <a:r>
              <a:rPr lang="ru-RU" u="sng" dirty="0" smtClean="0">
                <a:hlinkClick r:id="rId2" tooltip="Здравоохранение"/>
              </a:rPr>
              <a:t>здравоохранение</a:t>
            </a:r>
            <a:r>
              <a:rPr lang="ru-RU" dirty="0" smtClean="0"/>
              <a:t>) — одна из функций государства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571744"/>
            <a:ext cx="8229600" cy="3554419"/>
          </a:xfrm>
        </p:spPr>
        <p:txBody>
          <a:bodyPr/>
          <a:lstStyle/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Всемирный </a:t>
            </a:r>
            <a:r>
              <a:rPr lang="ru-RU" sz="4400" u="sng" dirty="0" smtClean="0">
                <a:latin typeface="Times New Roman" pitchFamily="18" charset="0"/>
                <a:cs typeface="Times New Roman" pitchFamily="18" charset="0"/>
                <a:hlinkClick r:id="rId3" tooltip="Всемирный день здоровья"/>
              </a:rPr>
              <a:t>день здоровья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отмечается ежегодно 7 апреля, </a:t>
            </a:r>
          </a:p>
          <a:p>
            <a:r>
              <a:rPr lang="ru-RU" sz="4400" u="sng" dirty="0" smtClean="0">
                <a:latin typeface="Times New Roman" pitchFamily="18" charset="0"/>
                <a:cs typeface="Times New Roman" pitchFamily="18" charset="0"/>
                <a:hlinkClick r:id="rId4" tooltip="Всемирный день психического здоровья"/>
              </a:rPr>
              <a:t>Всемирный день психического здоровья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 — 10 октября.</a:t>
            </a:r>
          </a:p>
          <a:p>
            <a:endParaRPr lang="ru-RU" dirty="0"/>
          </a:p>
        </p:txBody>
      </p:sp>
      <p:pic>
        <p:nvPicPr>
          <p:cNvPr id="24578" name="Picture 2" descr="http://im4-tub-ru.yandex.net/i?id=381465606-23-72&amp;n=21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0"/>
            <a:ext cx="1712706" cy="170564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http://im3-tub-ru.yandex.net/i?id=78603728-24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00100" y="714356"/>
            <a:ext cx="7193330" cy="521497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14356"/>
            <a:ext cx="6900882" cy="1285884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Цель урока: 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определение </a:t>
            </a:r>
            <a:r>
              <a:rPr lang="ru-RU" b="1" dirty="0" smtClean="0"/>
              <a:t>факторов, влияющих на здоровье учеников школы.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643182"/>
            <a:ext cx="8229600" cy="348298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Задачи:</a:t>
            </a:r>
          </a:p>
          <a:p>
            <a:pPr>
              <a:buNone/>
            </a:pPr>
            <a:r>
              <a:rPr lang="ru-RU" dirty="0" smtClean="0"/>
              <a:t> - выяснить, что такое здоровье;</a:t>
            </a:r>
          </a:p>
          <a:p>
            <a:pPr>
              <a:buNone/>
            </a:pPr>
            <a:r>
              <a:rPr lang="ru-RU" dirty="0" smtClean="0"/>
              <a:t> - определить факторы здоровья;</a:t>
            </a:r>
          </a:p>
          <a:p>
            <a:pPr>
              <a:buNone/>
            </a:pPr>
            <a:r>
              <a:rPr lang="ru-RU" dirty="0" smtClean="0"/>
              <a:t> - выяснить зависимость здоровья от некоторых факторов;</a:t>
            </a:r>
          </a:p>
          <a:p>
            <a:pPr>
              <a:buNone/>
            </a:pPr>
            <a:r>
              <a:rPr lang="ru-RU" dirty="0" smtClean="0"/>
              <a:t> - разработать ряд мероприятий по сохранению и укреплению здоровья.</a:t>
            </a:r>
          </a:p>
          <a:p>
            <a:endParaRPr lang="ru-RU" dirty="0"/>
          </a:p>
        </p:txBody>
      </p:sp>
      <p:pic>
        <p:nvPicPr>
          <p:cNvPr id="5122" name="Picture 2" descr="http://im5-tub-ru.yandex.net/i?id=432778227-12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88644" y="0"/>
            <a:ext cx="1855356" cy="221457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14348" y="285728"/>
            <a:ext cx="7715304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/>
              <a:t>Здравствуйте, я говорю вам, здравствуйте!</a:t>
            </a:r>
            <a:br>
              <a:rPr lang="ru-RU" sz="3200" dirty="0" smtClean="0"/>
            </a:br>
            <a:r>
              <a:rPr lang="ru-RU" sz="3200" dirty="0" smtClean="0"/>
              <a:t>Доброго здоровья люди вам.</a:t>
            </a:r>
            <a:br>
              <a:rPr lang="ru-RU" sz="3200" dirty="0" smtClean="0"/>
            </a:br>
            <a:r>
              <a:rPr lang="ru-RU" sz="3200" dirty="0" smtClean="0"/>
              <a:t>Каждый день и час желаю – здравствуйте!</a:t>
            </a:r>
            <a:br>
              <a:rPr lang="ru-RU" sz="3200" dirty="0" smtClean="0"/>
            </a:br>
            <a:r>
              <a:rPr lang="ru-RU" sz="3200" dirty="0" smtClean="0"/>
              <a:t>Я для вас тепло души отдам.</a:t>
            </a:r>
          </a:p>
          <a:p>
            <a:r>
              <a:rPr lang="ru-RU" sz="3200" dirty="0" smtClean="0"/>
              <a:t>Солнца луч пусть дарит вам здоровье,</a:t>
            </a:r>
            <a:br>
              <a:rPr lang="ru-RU" sz="3200" dirty="0" smtClean="0"/>
            </a:br>
            <a:r>
              <a:rPr lang="ru-RU" sz="3200" dirty="0" smtClean="0"/>
              <a:t>Летний дождик силой напоит.</a:t>
            </a:r>
            <a:br>
              <a:rPr lang="ru-RU" sz="3200" dirty="0" smtClean="0"/>
            </a:br>
            <a:r>
              <a:rPr lang="ru-RU" sz="3200" dirty="0" smtClean="0"/>
              <a:t>Матушка – Земля пусть хлебом – солью</a:t>
            </a:r>
            <a:br>
              <a:rPr lang="ru-RU" sz="3200" dirty="0" smtClean="0"/>
            </a:br>
            <a:r>
              <a:rPr lang="ru-RU" sz="3200" dirty="0" smtClean="0"/>
              <a:t>За труды вас щедро наградит.</a:t>
            </a:r>
          </a:p>
          <a:p>
            <a:r>
              <a:rPr lang="ru-RU" sz="3200" dirty="0" smtClean="0"/>
              <a:t>Здравствуйте, я говорю вам, здравствуйте!</a:t>
            </a:r>
            <a:br>
              <a:rPr lang="ru-RU" sz="3200" dirty="0" smtClean="0"/>
            </a:br>
            <a:r>
              <a:rPr lang="ru-RU" sz="3200" dirty="0" smtClean="0"/>
              <a:t>Всем родным, знакомым и</a:t>
            </a:r>
            <a:r>
              <a:rPr lang="ru-RU" sz="3200" u="sng" dirty="0" smtClean="0">
                <a:solidFill>
                  <a:schemeClr val="bg1"/>
                </a:solidFill>
                <a:hlinkClick r:id="rId2" tooltip=" друзьям"/>
              </a:rPr>
              <a:t> друзьям</a:t>
            </a:r>
            <a:r>
              <a:rPr lang="ru-RU" sz="3200" dirty="0" smtClean="0"/>
              <a:t>.</a:t>
            </a:r>
            <a:br>
              <a:rPr lang="ru-RU" sz="3200" dirty="0" smtClean="0"/>
            </a:br>
            <a:r>
              <a:rPr lang="ru-RU" sz="3200" dirty="0" smtClean="0"/>
              <a:t>Будьте счастливы, и просто, здравствуйте,</a:t>
            </a:r>
            <a:br>
              <a:rPr lang="ru-RU" sz="3200" dirty="0" smtClean="0"/>
            </a:br>
            <a:r>
              <a:rPr lang="ru-RU" sz="3200" dirty="0" smtClean="0"/>
              <a:t>Мира, радости и процветанья вам!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Здоровье - это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  состояние полного физического, духовного и социального благополучия, а не только отсутствие болезней и физических дефектов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6" name="Picture 4" descr="http://ic.pics.livejournal.com/ge_shem/15314363/9479/9479_640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21642" y="4500570"/>
            <a:ext cx="3322357" cy="235743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Данные медицинского </a:t>
            </a:r>
            <a:br>
              <a:rPr lang="ru-RU" dirty="0" smtClean="0"/>
            </a:br>
            <a:r>
              <a:rPr lang="ru-RU" dirty="0" smtClean="0"/>
              <a:t>кабинета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   количество детей с нарушениями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зрения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увеличилось с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98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в 2010 году до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119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в 2013, </a:t>
            </a:r>
          </a:p>
          <a:p>
            <a:pPr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  органов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пищеварения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– с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5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до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8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дыхания –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19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до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24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нервной системы –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27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до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28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 с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аллергическими проблемами –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12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до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19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человек соответственно. </a:t>
            </a:r>
          </a:p>
          <a:p>
            <a:endParaRPr lang="ru-RU" dirty="0"/>
          </a:p>
        </p:txBody>
      </p:sp>
      <p:pic>
        <p:nvPicPr>
          <p:cNvPr id="2052" name="Picture 4" descr="http://im4-tub-ru.yandex.net/i?id=174467357-50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20" y="0"/>
            <a:ext cx="1428760" cy="17859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Факторы здоровья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-1" y="1142984"/>
          <a:ext cx="9144000" cy="5646510"/>
        </p:xfrm>
        <a:graphic>
          <a:graphicData uri="http://schemas.openxmlformats.org/drawingml/2006/table">
            <a:tbl>
              <a:tblPr/>
              <a:tblGrid>
                <a:gridCol w="3049533"/>
                <a:gridCol w="3049533"/>
                <a:gridCol w="3044934"/>
              </a:tblGrid>
              <a:tr h="294726">
                <a:tc rowSpan="2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Сфера влияния факторов</a:t>
                      </a:r>
                      <a:endParaRPr lang="ru-RU" sz="12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59" marR="55959" marT="27979" marB="27979">
                    <a:lnL w="1270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EF8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Факторы</a:t>
                      </a:r>
                      <a:endParaRPr lang="ru-RU" sz="12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59" marR="55959" marT="27979" marB="27979">
                    <a:lnL w="1270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E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9472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Укрепляющие здоровье</a:t>
                      </a:r>
                      <a:endParaRPr lang="ru-RU" sz="12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59" marR="55959" marT="27979" marB="27979">
                    <a:lnL w="1270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EF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Ухудшающие здоровье</a:t>
                      </a:r>
                      <a:endParaRPr lang="ru-RU" sz="12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59" marR="55959" marT="27979" marB="27979">
                    <a:lnL w="1270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EF8"/>
                    </a:solidFill>
                  </a:tcPr>
                </a:tc>
              </a:tr>
              <a:tr h="48211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Генетические (15-20%)</a:t>
                      </a:r>
                      <a:endParaRPr lang="ru-RU" sz="12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59" marR="55959" marT="27979" marB="27979">
                    <a:lnL w="1270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EF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Здоровая наследственность. Отсутствие морфо- функциональных предпосылок возникновения заболеваний</a:t>
                      </a:r>
                      <a:endParaRPr lang="ru-RU" sz="12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59" marR="55959" marT="27979" marB="27979">
                    <a:lnL w="1270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EF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Наследственные заболевания и нарушения. Наследственная предрасположенность к заболеваниям</a:t>
                      </a:r>
                      <a:endParaRPr lang="ru-RU" sz="12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59" marR="55959" marT="27979" marB="27979">
                    <a:lnL w="1270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EF8"/>
                    </a:solidFill>
                  </a:tcPr>
                </a:tc>
              </a:tr>
              <a:tr h="67410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Состояние окружающей среды (20-25%)</a:t>
                      </a:r>
                      <a:endParaRPr lang="ru-RU" sz="12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59" marR="55959" marT="27979" marB="27979">
                    <a:lnL w="1270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EF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Хорошие бытовые и производственные условия, благоприятные климатические и природные условия, экологически благоприятная среда обитания</a:t>
                      </a:r>
                      <a:endParaRPr lang="ru-RU" sz="12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59" marR="55959" marT="27979" marB="27979">
                    <a:lnL w="1270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EF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Вредные условия быта и производства, неблагоприятные климатические и природные условия, нарушение экологической обстановки</a:t>
                      </a:r>
                      <a:endParaRPr lang="ru-RU" sz="12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59" marR="55959" marT="27979" marB="27979">
                    <a:lnL w="1270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EF8"/>
                    </a:solidFill>
                  </a:tcPr>
                </a:tc>
              </a:tr>
              <a:tr h="718761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Медицинское обеспечение (10-15%)</a:t>
                      </a:r>
                      <a:endParaRPr lang="ru-RU" sz="12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59" marR="55959" marT="27979" marB="27979">
                    <a:lnL w="1270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EF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Медицинский скрининг, высокий уровень профилактических мероприятий, своевременная и полноценная медицинская помощь</a:t>
                      </a:r>
                      <a:endParaRPr lang="ru-RU" sz="12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59" marR="55959" marT="27979" marB="27979">
                    <a:lnL w="1270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EF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Отсутствие постоянного медицинского контроля за динамикой здоровья, низкий уровень первичной профилактики, некачественное медицинское обслуживание</a:t>
                      </a:r>
                      <a:endParaRPr lang="ru-RU" sz="12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59" marR="55959" marT="27979" marB="27979">
                    <a:lnL w="1270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EF8"/>
                    </a:solidFill>
                  </a:tcPr>
                </a:tc>
              </a:tr>
              <a:tr h="893152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Условия и образ жизни (50-55%)</a:t>
                      </a:r>
                      <a:endParaRPr lang="ru-RU" sz="12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59" marR="55959" marT="27979" marB="27979">
                    <a:lnL w="1270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EF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Рациональная организация жизнедеятельности, оседлый образ жизни, адекватная двигательная активность, социальный и психологический комфорт. полноценное и рациональное питание, отсутствие вредных привычек, валеологическое образование и пр.</a:t>
                      </a:r>
                      <a:endParaRPr lang="ru-RU" sz="120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59" marR="55959" marT="27979" marB="27979">
                    <a:lnL w="1270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EF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Отсутствие рационального режима жизнедеятельности, миграционные процессы, </a:t>
                      </a:r>
                      <a:r>
                        <a:rPr lang="ru-RU" sz="1200" dirty="0" err="1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гипо</a:t>
                      </a: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 или </a:t>
                      </a:r>
                      <a:r>
                        <a:rPr lang="ru-RU" sz="1200" dirty="0" err="1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гипердинамия</a:t>
                      </a: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, социальный и психологический дискомфорт. неправильное питание, вредные привычки, недостаточный уровень </a:t>
                      </a:r>
                      <a:r>
                        <a:rPr lang="ru-RU" sz="1200" dirty="0" err="1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валеологических</a:t>
                      </a:r>
                      <a:r>
                        <a:rPr lang="ru-RU" sz="120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знаний</a:t>
                      </a:r>
                      <a:endParaRPr lang="ru-RU" sz="12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959" marR="55959" marT="27979" marB="27979">
                    <a:lnL w="1270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D8D8D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FEF8"/>
                    </a:solidFill>
                  </a:tcPr>
                </a:tc>
              </a:tr>
            </a:tbl>
          </a:graphicData>
        </a:graphic>
      </p:graphicFrame>
      <p:pic>
        <p:nvPicPr>
          <p:cNvPr id="5" name="Picture 2" descr="http://im6-tub-ru.yandex.net/i?id=20969133-54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500166" cy="121442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Факторы здоровья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536565"/>
          </a:xfrm>
        </p:spPr>
        <p:txBody>
          <a:bodyPr/>
          <a:lstStyle/>
          <a:p>
            <a:r>
              <a:rPr lang="ru-RU" dirty="0" smtClean="0"/>
              <a:t>хорошо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ru-RU" dirty="0" smtClean="0"/>
              <a:t>плохо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2"/>
          </p:nvPr>
        </p:nvSpPr>
        <p:spPr>
          <a:xfrm>
            <a:off x="457200" y="2000241"/>
            <a:ext cx="4040188" cy="3929090"/>
          </a:xfrm>
        </p:spPr>
        <p:txBody>
          <a:bodyPr/>
          <a:lstStyle/>
          <a:p>
            <a:r>
              <a:rPr lang="ru-RU" dirty="0" smtClean="0"/>
              <a:t>Свежий воздух</a:t>
            </a:r>
          </a:p>
          <a:p>
            <a:r>
              <a:rPr lang="ru-RU" dirty="0" smtClean="0"/>
              <a:t>Режим дня</a:t>
            </a:r>
          </a:p>
          <a:p>
            <a:r>
              <a:rPr lang="ru-RU" dirty="0" smtClean="0"/>
              <a:t>Занятие физкультурой и спортом</a:t>
            </a:r>
          </a:p>
          <a:p>
            <a:r>
              <a:rPr lang="ru-RU" dirty="0" smtClean="0"/>
              <a:t>Правильное питание</a:t>
            </a:r>
          </a:p>
          <a:p>
            <a:r>
              <a:rPr lang="ru-RU" dirty="0" smtClean="0"/>
              <a:t>Отсутствие вредных привычек</a:t>
            </a:r>
          </a:p>
          <a:p>
            <a:r>
              <a:rPr lang="ru-RU" dirty="0" smtClean="0"/>
              <a:t>Хорошее настроение</a:t>
            </a:r>
          </a:p>
          <a:p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ru-RU" dirty="0" smtClean="0"/>
              <a:t>Чрезмерное использование компьютера</a:t>
            </a:r>
          </a:p>
          <a:p>
            <a:r>
              <a:rPr lang="ru-RU" dirty="0" smtClean="0"/>
              <a:t>Малая подвижность – гиподинамия</a:t>
            </a:r>
          </a:p>
          <a:p>
            <a:r>
              <a:rPr lang="ru-RU" dirty="0" smtClean="0"/>
              <a:t>Неправильное питание (</a:t>
            </a:r>
            <a:r>
              <a:rPr lang="ru-RU" dirty="0" err="1" smtClean="0"/>
              <a:t>фастфуды</a:t>
            </a:r>
            <a:r>
              <a:rPr lang="ru-RU" dirty="0" smtClean="0"/>
              <a:t>, лимонады, перекусы…)</a:t>
            </a:r>
          </a:p>
          <a:p>
            <a:r>
              <a:rPr lang="ru-RU" dirty="0" smtClean="0"/>
              <a:t>Вредные привычки</a:t>
            </a:r>
            <a:endParaRPr lang="ru-RU" dirty="0"/>
          </a:p>
        </p:txBody>
      </p:sp>
      <p:pic>
        <p:nvPicPr>
          <p:cNvPr id="21508" name="Picture 4" descr="http://im3-tub-ru.yandex.net/i?id=311466809-47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429250"/>
            <a:ext cx="1790700" cy="14287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s005.radikal.ru/i210/1212/7c/9a34b8e29f3c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00100" y="428604"/>
            <a:ext cx="7286676" cy="614366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0" y="973012"/>
            <a:ext cx="9144000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Здравствуйте — желаю Вам здоровья!</a:t>
            </a:r>
            <a:b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слове этом — мудрость, доброта,</a:t>
            </a:r>
            <a:b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Что всегда соседствуют с любовью,</a:t>
            </a:r>
            <a:b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 души славянской красота!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483" name="Picture 3" descr="http://im3-tub-ru.yandex.net/i?id=867003002-10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14546" y="3786190"/>
            <a:ext cx="3312818" cy="264320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37</TotalTime>
  <Words>420</Words>
  <Application>Microsoft Office PowerPoint</Application>
  <PresentationFormat>Экран (4:3)</PresentationFormat>
  <Paragraphs>60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Апекс</vt:lpstr>
      <vt:lpstr>Здравствуйте! </vt:lpstr>
      <vt:lpstr>Цель урока:  определение факторов, влияющих на здоровье учеников школы. </vt:lpstr>
      <vt:lpstr>Слайд 3</vt:lpstr>
      <vt:lpstr>Здоровье - это</vt:lpstr>
      <vt:lpstr>Данные медицинского  кабинета</vt:lpstr>
      <vt:lpstr>Факторы здоровья</vt:lpstr>
      <vt:lpstr>Факторы здоровья</vt:lpstr>
      <vt:lpstr>Слайд 8</vt:lpstr>
      <vt:lpstr>Слайд 9</vt:lpstr>
      <vt:lpstr>Ответьте на вопросы:</vt:lpstr>
      <vt:lpstr>Охрана здоровья человека (здравоохранение) — одна из функций государства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Здравствуйте! </dc:title>
  <dc:creator>Админ</dc:creator>
  <cp:lastModifiedBy>Админ</cp:lastModifiedBy>
  <cp:revision>6</cp:revision>
  <dcterms:created xsi:type="dcterms:W3CDTF">2014-04-09T08:41:56Z</dcterms:created>
  <dcterms:modified xsi:type="dcterms:W3CDTF">2014-04-12T10:06:07Z</dcterms:modified>
</cp:coreProperties>
</file>