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Default Extension="ppt" ContentType="application/vnd.ms-powerpoi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080625" cy="7559675"/>
  <p:notesSz cx="7559675" cy="10691813"/>
  <p:custDataLst>
    <p:tags r:id="rId19"/>
  </p:custDataLst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12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0" y="-11339513"/>
            <a:ext cx="0" cy="243014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0F3708C7-3DFB-422A-809A-1DED97D5D4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6B1E3F-9D1A-4BD5-A7D0-A273E3570C60}" type="slidenum">
              <a:rPr lang="ru-RU"/>
              <a:pPr/>
              <a:t>1</a:t>
            </a:fld>
            <a:endParaRPr lang="ru-RU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F8094D-B31A-40C8-96AB-59CD8301BB7E}" type="slidenum">
              <a:rPr lang="ru-RU"/>
              <a:pPr/>
              <a:t>10</a:t>
            </a:fld>
            <a:endParaRPr lang="ru-RU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9C8BC5-95D6-4740-ACB5-7479C9B712C9}" type="slidenum">
              <a:rPr lang="ru-RU"/>
              <a:pPr/>
              <a:t>11</a:t>
            </a:fld>
            <a:endParaRPr lang="ru-RU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2389B0-4009-4A34-9B25-B78A0A194E5E}" type="slidenum">
              <a:rPr lang="ru-RU"/>
              <a:pPr/>
              <a:t>12</a:t>
            </a:fld>
            <a:endParaRPr lang="ru-RU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A4C146-512B-4FA3-9811-E451A8AB9D9D}" type="slidenum">
              <a:rPr lang="ru-RU"/>
              <a:pPr/>
              <a:t>13</a:t>
            </a:fld>
            <a:endParaRPr lang="ru-RU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A48B82-B1A7-406E-B7E0-3CF9FE226F93}" type="slidenum">
              <a:rPr lang="ru-RU"/>
              <a:pPr/>
              <a:t>14</a:t>
            </a:fld>
            <a:endParaRPr lang="ru-RU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6B8353-F12B-43D0-8459-44F6451397DD}" type="slidenum">
              <a:rPr lang="ru-RU"/>
              <a:pPr/>
              <a:t>15</a:t>
            </a:fld>
            <a:endParaRPr lang="ru-RU"/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600ECF-4D5A-41C8-8E2C-199B88F54296}" type="slidenum">
              <a:rPr lang="ru-RU"/>
              <a:pPr/>
              <a:t>2</a:t>
            </a:fld>
            <a:endParaRPr lang="ru-RU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C5A237-702D-4701-B0A7-F86CEA3DC782}" type="slidenum">
              <a:rPr lang="ru-RU"/>
              <a:pPr/>
              <a:t>3</a:t>
            </a:fld>
            <a:endParaRPr lang="ru-RU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BE0229-A974-4E80-8296-6A1331E030CB}" type="slidenum">
              <a:rPr lang="ru-RU"/>
              <a:pPr/>
              <a:t>4</a:t>
            </a:fld>
            <a:endParaRPr lang="ru-RU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81E0D4-F6CA-4833-965E-EE1426658FE2}" type="slidenum">
              <a:rPr lang="ru-RU"/>
              <a:pPr/>
              <a:t>5</a:t>
            </a:fld>
            <a:endParaRPr lang="ru-RU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0BEFD-6D63-41C4-B83D-65D8D78C4058}" type="slidenum">
              <a:rPr lang="ru-RU"/>
              <a:pPr/>
              <a:t>6</a:t>
            </a:fld>
            <a:endParaRPr lang="ru-RU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C25EA8-5915-4788-A7DE-CE8C52022C82}" type="slidenum">
              <a:rPr lang="ru-RU"/>
              <a:pPr/>
              <a:t>7</a:t>
            </a:fld>
            <a:endParaRPr lang="ru-RU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4BB00B-90EF-44DD-B32B-BEE3115701DE}" type="slidenum">
              <a:rPr lang="ru-RU"/>
              <a:pPr/>
              <a:t>8</a:t>
            </a:fld>
            <a:endParaRPr lang="ru-RU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788F87-499E-43C0-BE7C-1BEEFB266586}" type="slidenum">
              <a:rPr lang="ru-RU"/>
              <a:pPr/>
              <a:t>9</a:t>
            </a:fld>
            <a:endParaRPr lang="ru-RU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81280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07F758-F5DF-4092-9329-C34091290B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DFBD3B-698C-4E2E-B44A-450A628C26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5293C4-ECE6-4350-9E70-AB70972D7B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D4FB1F-A740-4B8D-90D5-E8E9783EE4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071971-7D4D-4798-8AFB-3FF571D0D5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95DBB6-43F8-47A3-938E-5B2F59D9CB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2095500"/>
            <a:ext cx="43561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1738" y="2095500"/>
            <a:ext cx="435768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4DD281-74D3-4BC6-B230-C421F5064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3B04A9-7719-4FE1-A06B-99813ACC43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053CCD-7065-42CA-943C-A35C2B76E7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499B2C-C3D1-444E-AF11-1DE16FA5BA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D4DCCE-150C-4C7B-8EAA-D428691D17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ECBE59-99FB-4575-8030-A450D3D5EC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C13557-5627-49A0-84F0-18797ADCA4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B664C3-9D8B-4529-95D3-C390DFA1BD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35813" y="460375"/>
            <a:ext cx="2233612" cy="6016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31800" y="460375"/>
            <a:ext cx="6551613" cy="6016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C95008-06BE-42FE-8B41-9E295C4C3B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460375"/>
            <a:ext cx="7053263" cy="1019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551613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8050" y="6551613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7888" y="6534150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fld id="{222AE19E-731A-4313-8A8B-2948BF6E83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35B0E0-D342-45CA-8D90-727132862D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61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1738" y="1768475"/>
            <a:ext cx="435768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DFE770-B387-4AD6-8442-D46AAD351F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6C32D4-620D-4C48-9E70-FA1C2A235A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1A8FFB-6617-41AC-914C-5463BE4D9C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80C179-1A03-4F22-BF15-45C5DCB462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CD12E5-A8AF-4714-875F-ADFFEF077B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05F8D7-F604-4CA1-B85B-C272D9CDC3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6187" cy="4381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86820501-DA2E-427E-894E-177A1F23060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60375"/>
            <a:ext cx="7053263" cy="1019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095500"/>
            <a:ext cx="8866187" cy="4381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551613"/>
            <a:ext cx="2344737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551613"/>
            <a:ext cx="3192463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534150"/>
            <a:ext cx="2344737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6647F86A-2385-4CC1-9EE2-4FCD3E1DAB9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33"/>
          </a:solidFill>
          <a:latin typeface="Arial" charset="0"/>
          <a:ea typeface="Droid Sans Fallback" charset="0"/>
          <a:cs typeface="Droid Sans Fallback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33"/>
          </a:solidFill>
          <a:latin typeface="Arial" charset="0"/>
          <a:ea typeface="Droid Sans Fallback" charset="0"/>
          <a:cs typeface="Droid Sans Fallback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33"/>
          </a:solidFill>
          <a:latin typeface="Arial" charset="0"/>
          <a:ea typeface="Droid Sans Fallback" charset="0"/>
          <a:cs typeface="Droid Sans Fallback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33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33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33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33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33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edicalplant.ru/index.s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oleObject" Target="../embeddings/____________Microsoft_Office_PowerPoint_97-20031.pp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646238" y="647700"/>
            <a:ext cx="5553075" cy="601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76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99284C"/>
                </a:solidFill>
              </a:rPr>
              <a:t>Лекарственные растения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90600" y="2219325"/>
            <a:ext cx="6694488" cy="4548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26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355E00"/>
                </a:solidFill>
              </a:rPr>
              <a:t>Презентация к уроку природоведения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355E00"/>
                </a:solidFill>
              </a:rPr>
              <a:t> 5 класс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355E00"/>
                </a:solidFill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355E00"/>
                </a:solidFill>
              </a:rPr>
              <a:t>     «Лекарственные растения»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>
              <a:solidFill>
                <a:srgbClr val="355E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355E00"/>
                </a:solidFill>
              </a:rPr>
              <a:t>    БОУ г.Омска «СОШ № 31 с УИОП»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355E00"/>
                </a:solidFill>
              </a:rPr>
              <a:t>Учитель И.Г.Лазаревич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>
              <a:solidFill>
                <a:srgbClr val="355E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>
              <a:solidFill>
                <a:srgbClr val="355E00"/>
              </a:solidFill>
            </a:endParaRPr>
          </a:p>
        </p:txBody>
      </p:sp>
    </p:spTree>
  </p:cSld>
  <p:clrMapOvr>
    <a:masterClrMapping/>
  </p:clrMapOvr>
  <p:transition spd="slow" advTm="7168">
    <p:pull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6264275" y="1871663"/>
            <a:ext cx="1743075" cy="6016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76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99284C"/>
                </a:solidFill>
              </a:rPr>
              <a:t>Рябина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616575" y="2828925"/>
            <a:ext cx="3371850" cy="1274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  </a:t>
            </a:r>
            <a:r>
              <a:rPr lang="ru-RU" sz="2800">
                <a:solidFill>
                  <a:srgbClr val="355E00"/>
                </a:solidFill>
              </a:rPr>
              <a:t>С лечебной целью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355E00"/>
                </a:solidFill>
              </a:rPr>
              <a:t> используют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355E00"/>
                </a:solidFill>
              </a:rPr>
              <a:t> плоды дерева.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25" y="1944688"/>
            <a:ext cx="3311525" cy="4679950"/>
          </a:xfrm>
          <a:prstGeom prst="rect">
            <a:avLst/>
          </a:prstGeom>
          <a:noFill/>
          <a:ln w="252000" cap="rnd">
            <a:solidFill>
              <a:srgbClr val="94BD5E"/>
            </a:solidFill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90700" y="647700"/>
            <a:ext cx="5553075" cy="601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76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99284C"/>
                </a:solidFill>
              </a:rPr>
              <a:t>Лекарственные растения</a:t>
            </a:r>
          </a:p>
        </p:txBody>
      </p:sp>
    </p:spTree>
  </p:cSld>
  <p:clrMapOvr>
    <a:masterClrMapping/>
  </p:clrMapOvr>
  <p:transition spd="slow" advTm="7168">
    <p:pull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2016125" y="620713"/>
            <a:ext cx="5553075" cy="60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6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99284C"/>
                </a:solidFill>
              </a:rPr>
              <a:t>Лекарственные растения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025525" y="1757363"/>
            <a:ext cx="7897813" cy="546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99284C"/>
                </a:solidFill>
              </a:rPr>
              <a:t>Правила сбора лекарственных растений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79500" y="2592388"/>
            <a:ext cx="7981950" cy="3162300"/>
          </a:xfrm>
          <a:prstGeom prst="rect">
            <a:avLst/>
          </a:prstGeom>
          <a:noFill/>
          <a:ln w="252000" cap="rnd">
            <a:solidFill>
              <a:srgbClr val="94BD5E"/>
            </a:solidFill>
            <a:round/>
            <a:headEnd/>
            <a:tailEnd/>
          </a:ln>
          <a:effectLst/>
        </p:spPr>
        <p:txBody>
          <a:bodyPr wrap="none" lIns="216000" tIns="186840" rIns="216000" bIns="171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1. Важно уметь отличить лекарственные растения от близких с ними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по виду, но не лекарственных.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2. Необходимо знать какие части растений являются лекарственными.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3. В какой период нужно собирать лекарственные растения.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slow" advTm="7168">
    <p:pull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935163" y="647700"/>
            <a:ext cx="5553075" cy="60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6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99284C"/>
                </a:solidFill>
              </a:rPr>
              <a:t>Лекарственные растения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89088" y="1871663"/>
            <a:ext cx="6257925" cy="546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99284C"/>
                </a:solidFill>
              </a:rPr>
              <a:t>Сушка лекарственных растений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47700" y="2652713"/>
            <a:ext cx="8777288" cy="4187825"/>
          </a:xfrm>
          <a:prstGeom prst="rect">
            <a:avLst/>
          </a:prstGeom>
          <a:noFill/>
          <a:ln w="252000" cap="rnd">
            <a:solidFill>
              <a:srgbClr val="94BD5E"/>
            </a:solidFill>
            <a:round/>
            <a:headEnd/>
            <a:tailEnd/>
          </a:ln>
          <a:effectLst/>
        </p:spPr>
        <p:txBody>
          <a:bodyPr wrap="none" lIns="216000" tIns="186840" rIns="216000" bIns="171000"/>
          <a:lstStyle/>
          <a:p>
            <a:pPr>
              <a:buSzPct val="58000"/>
              <a:buFont typeface="Times New Roman" pitchFamily="16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  Растения сушат на воздухе, в тени, под навесом в хорошо проветриваемых </a:t>
            </a:r>
          </a:p>
          <a:p>
            <a:pPr>
              <a:buClrTx/>
              <a:buSzPct val="58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помещениях.</a:t>
            </a:r>
          </a:p>
          <a:p>
            <a:pPr>
              <a:buClrTx/>
              <a:buSzPct val="58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SzPct val="58000"/>
              <a:buFont typeface="Times New Roman" pitchFamily="16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   Растения раскладывают тонким слоем на стелажи.</a:t>
            </a:r>
          </a:p>
          <a:p>
            <a:pPr>
              <a:buClrTx/>
              <a:buSzPct val="58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SzPct val="58000"/>
              <a:buFont typeface="Times New Roman" pitchFamily="16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   Растения необходимо беречь от ветра, дождя и росы.</a:t>
            </a:r>
          </a:p>
          <a:p>
            <a:pPr>
              <a:buClrTx/>
              <a:buSzPct val="58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SzPct val="58000"/>
              <a:buFont typeface="Times New Roman" pitchFamily="16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   Листья, травы сушить под лучами солнца нельзя так как растения теряют </a:t>
            </a:r>
          </a:p>
          <a:p>
            <a:pPr>
              <a:buClrTx/>
              <a:buSzPct val="58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окраску.</a:t>
            </a:r>
          </a:p>
          <a:p>
            <a:pPr>
              <a:buClrTx/>
              <a:buSzPct val="58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SzPct val="58000"/>
              <a:buFont typeface="Times New Roman" pitchFamily="16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    В процессе сушки растения необходимо переворачивать несколько раз</a:t>
            </a:r>
          </a:p>
          <a:p>
            <a:pPr>
              <a:buClrTx/>
              <a:buSzPct val="58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в день.</a:t>
            </a:r>
          </a:p>
          <a:p>
            <a:pPr>
              <a:buClrTx/>
              <a:buSzPct val="58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ClrTx/>
              <a:buSzPct val="58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   Сушка заканчивается через 3-7 дней.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7168">
    <p:pull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944688" y="647700"/>
            <a:ext cx="5553075" cy="60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6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99284C"/>
                </a:solidFill>
              </a:rPr>
              <a:t>Лекарственные растения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09563" y="1871663"/>
            <a:ext cx="9361487" cy="425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4440" rIns="90000" bIns="45000"/>
          <a:lstStyle/>
          <a:p>
            <a:pPr marL="215900" indent="-214313"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200" b="1">
                <a:solidFill>
                  <a:srgbClr val="355E00"/>
                </a:solidFill>
              </a:rPr>
              <a:t>Лекарственные растения применяются с лечебной целью в виде:</a:t>
            </a:r>
          </a:p>
          <a:p>
            <a:pPr marL="215900" indent="-214313"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2200">
              <a:solidFill>
                <a:srgbClr val="355E00"/>
              </a:solidFill>
            </a:endParaRPr>
          </a:p>
          <a:p>
            <a:pPr marL="215900" indent="-214313"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2200">
              <a:solidFill>
                <a:srgbClr val="355E00"/>
              </a:solidFill>
            </a:endParaRPr>
          </a:p>
          <a:p>
            <a:pPr marL="215900" indent="-214313"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2200">
              <a:solidFill>
                <a:srgbClr val="355E00"/>
              </a:solidFill>
            </a:endParaRPr>
          </a:p>
          <a:p>
            <a:pPr marL="215900" indent="-214313"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2200">
              <a:solidFill>
                <a:srgbClr val="355E00"/>
              </a:solidFill>
            </a:endParaRPr>
          </a:p>
          <a:p>
            <a:pPr marL="215900" indent="-214313">
              <a:buSzPct val="58000"/>
              <a:buFont typeface="Times New Roman" pitchFamily="16" charset="0"/>
              <a:buBlip>
                <a:blip r:embed="rId3"/>
              </a:buBlip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 sz="2000" b="1">
                <a:solidFill>
                  <a:srgbClr val="355E00"/>
                </a:solidFill>
              </a:rPr>
              <a:t>Отваров </a:t>
            </a:r>
          </a:p>
          <a:p>
            <a:pPr marL="215900" indent="-214313">
              <a:buClrTx/>
              <a:buSzPct val="52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2000" b="1">
              <a:solidFill>
                <a:srgbClr val="355E00"/>
              </a:solidFill>
            </a:endParaRPr>
          </a:p>
          <a:p>
            <a:pPr marL="215900" indent="-214313">
              <a:buSzPct val="52000"/>
              <a:buFont typeface="Times New Roman" pitchFamily="16" charset="0"/>
              <a:buBlip>
                <a:blip r:embed="rId3"/>
              </a:buBlip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b="1">
                <a:solidFill>
                  <a:srgbClr val="355E00"/>
                </a:solidFill>
              </a:rPr>
              <a:t> Настоек</a:t>
            </a:r>
          </a:p>
          <a:p>
            <a:pPr marL="215900" indent="-214313">
              <a:buClrTx/>
              <a:buSzPct val="52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2000" b="1">
              <a:solidFill>
                <a:srgbClr val="355E00"/>
              </a:solidFill>
            </a:endParaRPr>
          </a:p>
          <a:p>
            <a:pPr marL="215900" indent="-214313">
              <a:buSzPct val="52000"/>
              <a:buFont typeface="Times New Roman" pitchFamily="16" charset="0"/>
              <a:buBlip>
                <a:blip r:embed="rId3"/>
              </a:buBlip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b="1">
                <a:solidFill>
                  <a:srgbClr val="355E00"/>
                </a:solidFill>
              </a:rPr>
              <a:t> Сборов</a:t>
            </a:r>
          </a:p>
          <a:p>
            <a:pPr marL="215900" indent="-214313">
              <a:buClrTx/>
              <a:buSzPct val="52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2000" b="1">
              <a:solidFill>
                <a:srgbClr val="355E00"/>
              </a:solidFill>
            </a:endParaRPr>
          </a:p>
          <a:p>
            <a:pPr marL="215900" indent="-214313">
              <a:buSzPct val="52000"/>
              <a:buFont typeface="Times New Roman" pitchFamily="16" charset="0"/>
              <a:buBlip>
                <a:blip r:embed="rId3"/>
              </a:buBlip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b="1">
                <a:solidFill>
                  <a:srgbClr val="355E00"/>
                </a:solidFill>
              </a:rPr>
              <a:t> Чая</a:t>
            </a:r>
          </a:p>
          <a:p>
            <a:pPr marL="215900" indent="-214313">
              <a:buClrTx/>
              <a:buSzPct val="52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2000" b="1">
              <a:solidFill>
                <a:srgbClr val="355E00"/>
              </a:solidFill>
            </a:endParaRPr>
          </a:p>
          <a:p>
            <a:pPr marL="215900" indent="-214313">
              <a:buSzPct val="52000"/>
              <a:buFont typeface="Times New Roman" pitchFamily="16" charset="0"/>
              <a:buBlip>
                <a:blip r:embed="rId3"/>
              </a:buBlip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000" b="1">
                <a:solidFill>
                  <a:srgbClr val="355E00"/>
                </a:solidFill>
              </a:rPr>
              <a:t> Мази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775" y="2376488"/>
            <a:ext cx="2327275" cy="2592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1113" y="2376488"/>
            <a:ext cx="2344737" cy="26336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3775" y="4967288"/>
            <a:ext cx="2327275" cy="20875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5625" y="5256213"/>
            <a:ext cx="1368425" cy="1655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95850" y="2376488"/>
            <a:ext cx="2447925" cy="2592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30800" y="4967288"/>
            <a:ext cx="2212975" cy="20875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Tm="7168">
    <p:pull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863725" y="647700"/>
            <a:ext cx="5553075" cy="60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6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99284C"/>
                </a:solidFill>
              </a:rPr>
              <a:t>Лекарственные растения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032250" y="1439863"/>
            <a:ext cx="1928813" cy="354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u="sng">
                <a:solidFill>
                  <a:srgbClr val="355E00"/>
                </a:solidFill>
              </a:rPr>
              <a:t>Узнай растение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03238" y="1847850"/>
            <a:ext cx="1474787" cy="21844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80000" cap="rnd">
            <a:solidFill>
              <a:srgbClr val="94BD5E"/>
            </a:solidFill>
            <a:round/>
            <a:headEnd/>
            <a:tailEnd/>
          </a:ln>
          <a:effectLst/>
        </p:spPr>
        <p:txBody>
          <a:bodyPr lIns="180000" tIns="150840" rIns="180000" bIns="135000" anchor="ctr" anchorCtr="1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6488" y="1560513"/>
            <a:ext cx="1474787" cy="2184400"/>
          </a:xfrm>
          <a:prstGeom prst="rect">
            <a:avLst/>
          </a:prstGeom>
          <a:noFill/>
          <a:ln w="180000" cap="rnd">
            <a:solidFill>
              <a:srgbClr val="94BD5E"/>
            </a:solidFill>
            <a:round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250" y="1560513"/>
            <a:ext cx="1439863" cy="2184400"/>
          </a:xfrm>
          <a:prstGeom prst="rect">
            <a:avLst/>
          </a:prstGeom>
          <a:noFill/>
          <a:ln w="180000" cap="rnd">
            <a:solidFill>
              <a:srgbClr val="94BD5E"/>
            </a:solidFill>
            <a:round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4500" y="1944688"/>
            <a:ext cx="1439863" cy="2184400"/>
          </a:xfrm>
          <a:prstGeom prst="rect">
            <a:avLst/>
          </a:prstGeom>
          <a:noFill/>
          <a:ln w="180000" cap="rnd">
            <a:solidFill>
              <a:srgbClr val="94BD5E"/>
            </a:solidFill>
            <a:round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4500" y="4584700"/>
            <a:ext cx="1439863" cy="2182813"/>
          </a:xfrm>
          <a:prstGeom prst="rect">
            <a:avLst/>
          </a:prstGeom>
          <a:noFill/>
          <a:ln w="180000" cap="rnd">
            <a:solidFill>
              <a:srgbClr val="94BD5E"/>
            </a:solidFill>
            <a:round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91250" y="4751388"/>
            <a:ext cx="1439863" cy="2232025"/>
          </a:xfrm>
          <a:prstGeom prst="rect">
            <a:avLst/>
          </a:prstGeom>
          <a:noFill/>
          <a:ln w="180000" cap="rnd">
            <a:solidFill>
              <a:srgbClr val="94BD5E"/>
            </a:solidFill>
            <a:round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3000" y="4800600"/>
            <a:ext cx="1474788" cy="2184400"/>
          </a:xfrm>
          <a:prstGeom prst="rect">
            <a:avLst/>
          </a:prstGeom>
          <a:noFill/>
          <a:ln w="180000" cap="rnd">
            <a:solidFill>
              <a:srgbClr val="94BD5E"/>
            </a:solidFill>
            <a:round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3238" y="4589463"/>
            <a:ext cx="1474787" cy="2178050"/>
          </a:xfrm>
          <a:prstGeom prst="rect">
            <a:avLst/>
          </a:prstGeom>
          <a:noFill/>
          <a:ln w="180000" cap="rnd">
            <a:solidFill>
              <a:srgbClr val="94BD5E"/>
            </a:solidFill>
            <a:round/>
            <a:headEnd/>
            <a:tailEnd/>
          </a:ln>
          <a:effectLst/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032250" y="2292350"/>
            <a:ext cx="2160588" cy="4043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355E00"/>
                </a:solidFill>
              </a:rPr>
              <a:t>Тысячелистник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355E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355E00"/>
                </a:solidFill>
              </a:rPr>
              <a:t>Мать-и-мачеха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355E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355E00"/>
                </a:solidFill>
              </a:rPr>
              <a:t>Щавель конский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355E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355E00"/>
                </a:solidFill>
              </a:rPr>
              <a:t>Черемуха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355E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355E00"/>
                </a:solidFill>
              </a:rPr>
              <a:t>Шиповник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355E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355E00"/>
                </a:solidFill>
              </a:rPr>
              <a:t>Пижма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355E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355E00"/>
                </a:solidFill>
              </a:rPr>
              <a:t>Ромашка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355E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355E00"/>
                </a:solidFill>
              </a:rPr>
              <a:t>Калина</a:t>
            </a:r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3671888" y="2447925"/>
            <a:ext cx="360362" cy="360363"/>
          </a:xfrm>
          <a:custGeom>
            <a:avLst/>
            <a:gdLst/>
            <a:ahLst/>
            <a:cxnLst>
              <a:cxn ang="0">
                <a:pos x="1000" y="0"/>
              </a:cxn>
              <a:cxn ang="0">
                <a:pos x="0" y="1000"/>
              </a:cxn>
            </a:cxnLst>
            <a:rect l="0" t="0" r="r" b="b"/>
            <a:pathLst>
              <a:path w="1001" h="1001">
                <a:moveTo>
                  <a:pt x="1000" y="0"/>
                </a:moveTo>
                <a:lnTo>
                  <a:pt x="0" y="1000"/>
                </a:lnTo>
              </a:path>
            </a:pathLst>
          </a:cu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21" name="Freeform 13"/>
          <p:cNvSpPr>
            <a:spLocks/>
          </p:cNvSpPr>
          <p:nvPr/>
        </p:nvSpPr>
        <p:spPr bwMode="auto">
          <a:xfrm>
            <a:off x="1800225" y="3024188"/>
            <a:ext cx="2232025" cy="1008062"/>
          </a:xfrm>
          <a:custGeom>
            <a:avLst/>
            <a:gdLst/>
            <a:ahLst/>
            <a:cxnLst>
              <a:cxn ang="0">
                <a:pos x="6200" y="0"/>
              </a:cxn>
              <a:cxn ang="0">
                <a:pos x="0" y="2800"/>
              </a:cxn>
            </a:cxnLst>
            <a:rect l="0" t="0" r="r" b="b"/>
            <a:pathLst>
              <a:path w="6201" h="2801">
                <a:moveTo>
                  <a:pt x="6200" y="0"/>
                </a:moveTo>
                <a:lnTo>
                  <a:pt x="0" y="2800"/>
                </a:lnTo>
              </a:path>
            </a:pathLst>
          </a:cu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22" name="Freeform 14"/>
          <p:cNvSpPr>
            <a:spLocks/>
          </p:cNvSpPr>
          <p:nvPr/>
        </p:nvSpPr>
        <p:spPr bwMode="auto">
          <a:xfrm>
            <a:off x="3671888" y="3600450"/>
            <a:ext cx="431800" cy="1081088"/>
          </a:xfrm>
          <a:custGeom>
            <a:avLst/>
            <a:gdLst/>
            <a:ahLst/>
            <a:cxnLst>
              <a:cxn ang="0">
                <a:pos x="1200" y="0"/>
              </a:cxn>
              <a:cxn ang="0">
                <a:pos x="0" y="3000"/>
              </a:cxn>
            </a:cxnLst>
            <a:rect l="0" t="0" r="r" b="b"/>
            <a:pathLst>
              <a:path w="1201" h="3001">
                <a:moveTo>
                  <a:pt x="1200" y="0"/>
                </a:moveTo>
                <a:lnTo>
                  <a:pt x="0" y="3000"/>
                </a:lnTo>
              </a:path>
            </a:pathLst>
          </a:cu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23" name="Freeform 15"/>
          <p:cNvSpPr>
            <a:spLocks/>
          </p:cNvSpPr>
          <p:nvPr/>
        </p:nvSpPr>
        <p:spPr bwMode="auto">
          <a:xfrm>
            <a:off x="1979613" y="4032250"/>
            <a:ext cx="2054225" cy="557213"/>
          </a:xfrm>
          <a:custGeom>
            <a:avLst/>
            <a:gdLst/>
            <a:ahLst/>
            <a:cxnLst>
              <a:cxn ang="0">
                <a:pos x="5703" y="0"/>
              </a:cxn>
              <a:cxn ang="0">
                <a:pos x="0" y="1549"/>
              </a:cxn>
            </a:cxnLst>
            <a:rect l="0" t="0" r="r" b="b"/>
            <a:pathLst>
              <a:path w="5704" h="1550">
                <a:moveTo>
                  <a:pt x="5703" y="0"/>
                </a:moveTo>
                <a:lnTo>
                  <a:pt x="0" y="1549"/>
                </a:lnTo>
              </a:path>
            </a:pathLst>
          </a:cu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24" name="Freeform 16"/>
          <p:cNvSpPr>
            <a:spLocks/>
          </p:cNvSpPr>
          <p:nvPr/>
        </p:nvSpPr>
        <p:spPr bwMode="auto">
          <a:xfrm>
            <a:off x="5327650" y="4608513"/>
            <a:ext cx="3095625" cy="7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00" y="200"/>
              </a:cxn>
            </a:cxnLst>
            <a:rect l="0" t="0" r="r" b="b"/>
            <a:pathLst>
              <a:path w="8601" h="201">
                <a:moveTo>
                  <a:pt x="0" y="0"/>
                </a:moveTo>
                <a:lnTo>
                  <a:pt x="8600" y="200"/>
                </a:lnTo>
              </a:path>
            </a:pathLst>
          </a:cu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25" name="Freeform 17"/>
          <p:cNvSpPr>
            <a:spLocks/>
          </p:cNvSpPr>
          <p:nvPr/>
        </p:nvSpPr>
        <p:spPr bwMode="auto">
          <a:xfrm>
            <a:off x="4895850" y="3743325"/>
            <a:ext cx="1584325" cy="1296988"/>
          </a:xfrm>
          <a:custGeom>
            <a:avLst/>
            <a:gdLst/>
            <a:ahLst/>
            <a:cxnLst>
              <a:cxn ang="0">
                <a:pos x="0" y="3600"/>
              </a:cxn>
              <a:cxn ang="0">
                <a:pos x="4400" y="0"/>
              </a:cxn>
            </a:cxnLst>
            <a:rect l="0" t="0" r="r" b="b"/>
            <a:pathLst>
              <a:path w="4401" h="3601">
                <a:moveTo>
                  <a:pt x="0" y="3600"/>
                </a:moveTo>
                <a:lnTo>
                  <a:pt x="4400" y="0"/>
                </a:lnTo>
              </a:path>
            </a:pathLst>
          </a:cu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26" name="Freeform 18"/>
          <p:cNvSpPr>
            <a:spLocks/>
          </p:cNvSpPr>
          <p:nvPr/>
        </p:nvSpPr>
        <p:spPr bwMode="auto">
          <a:xfrm>
            <a:off x="5111750" y="5616575"/>
            <a:ext cx="1081088" cy="73025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3000" y="0"/>
              </a:cxn>
            </a:cxnLst>
            <a:rect l="0" t="0" r="r" b="b"/>
            <a:pathLst>
              <a:path w="3001" h="201">
                <a:moveTo>
                  <a:pt x="0" y="200"/>
                </a:moveTo>
                <a:lnTo>
                  <a:pt x="3000" y="0"/>
                </a:lnTo>
              </a:path>
            </a:pathLst>
          </a:cu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27" name="Freeform 19"/>
          <p:cNvSpPr>
            <a:spLocks/>
          </p:cNvSpPr>
          <p:nvPr/>
        </p:nvSpPr>
        <p:spPr bwMode="auto">
          <a:xfrm>
            <a:off x="5040313" y="3887788"/>
            <a:ext cx="3024187" cy="2232025"/>
          </a:xfrm>
          <a:custGeom>
            <a:avLst/>
            <a:gdLst/>
            <a:ahLst/>
            <a:cxnLst>
              <a:cxn ang="0">
                <a:pos x="0" y="6200"/>
              </a:cxn>
              <a:cxn ang="0">
                <a:pos x="8400" y="0"/>
              </a:cxn>
            </a:cxnLst>
            <a:rect l="0" t="0" r="r" b="b"/>
            <a:pathLst>
              <a:path w="8401" h="6201">
                <a:moveTo>
                  <a:pt x="0" y="6200"/>
                </a:moveTo>
                <a:lnTo>
                  <a:pt x="8400" y="0"/>
                </a:lnTo>
              </a:path>
            </a:pathLst>
          </a:cu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-576263" y="6696075"/>
            <a:ext cx="180975" cy="433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Tm="7168">
    <p:pull dir="r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8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10" presetClass="entr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800"/>
                            </p:stCondLst>
                            <p:childTnLst>
                              <p:par>
                                <p:cTn id="20" presetID="10" presetClass="entr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800"/>
                            </p:stCondLst>
                            <p:childTnLst>
                              <p:par>
                                <p:cTn id="24" presetID="1" presetClass="entr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801"/>
                            </p:stCondLst>
                            <p:childTnLst>
                              <p:par>
                                <p:cTn id="27" presetID="10" presetClass="entr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801"/>
                            </p:stCondLst>
                            <p:childTnLst>
                              <p:par>
                                <p:cTn id="31" presetID="1" presetClass="entr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802"/>
                            </p:stCondLst>
                            <p:childTnLst>
                              <p:par>
                                <p:cTn id="34" presetID="10" presetClass="entr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802"/>
                            </p:stCondLst>
                            <p:childTnLst>
                              <p:par>
                                <p:cTn id="38" presetID="10" presetClass="entr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174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863725" y="620713"/>
            <a:ext cx="5553075" cy="60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6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99284C"/>
                </a:solidFill>
              </a:rPr>
              <a:t>Лекарственные растения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33413" y="1957388"/>
            <a:ext cx="3038475" cy="346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355E00"/>
                </a:solidFill>
              </a:rPr>
              <a:t>Используемая литература.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92163" y="2592388"/>
            <a:ext cx="7932737" cy="60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Н.А.Жуков. Л.И.Брюханова. Лекарственные растения Омской области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И их применение в медицине.Омское книжное издательство,1983г. 124с.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92163" y="4032250"/>
            <a:ext cx="9288462" cy="3602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>
                <a:solidFill>
                  <a:srgbClr val="CCCCFF"/>
                </a:solidFill>
                <a:hlinkClick r:id="rId3"/>
              </a:rPr>
              <a:t>http://medicalplant.ru/index.shtml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>
                <a:solidFill>
                  <a:srgbClr val="000000"/>
                </a:solidFill>
              </a:rPr>
              <a:t>http://ru.wikipedia.org/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47700" y="3325813"/>
            <a:ext cx="2322513" cy="346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355E00"/>
                </a:solidFill>
              </a:rPr>
              <a:t>Интернет-источники</a:t>
            </a:r>
          </a:p>
        </p:txBody>
      </p:sp>
    </p:spTree>
  </p:cSld>
  <p:clrMapOvr>
    <a:masterClrMapping/>
  </p:clrMapOvr>
  <p:transition spd="slow" advTm="7168">
    <p:pull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11304588" y="6480175"/>
          <a:ext cx="1587" cy="1588"/>
        </p:xfrm>
        <a:graphic>
          <a:graphicData uri="http://schemas.openxmlformats.org/presentationml/2006/ole">
            <p:oleObj spid="_x0000_s5121" r:id="rId4" imgW="10080720" imgH="7559640" progId="">
              <p:embed/>
            </p:oleObj>
          </a:graphicData>
        </a:graphic>
      </p:graphicFrame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944688" y="620713"/>
            <a:ext cx="5553075" cy="60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6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99284C"/>
                </a:solidFill>
              </a:rPr>
              <a:t>Лекарственные растения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263" y="1655763"/>
            <a:ext cx="3384550" cy="2447925"/>
          </a:xfrm>
          <a:prstGeom prst="rect">
            <a:avLst/>
          </a:prstGeom>
          <a:noFill/>
          <a:ln w="180000" cap="rnd">
            <a:solidFill>
              <a:srgbClr val="94BD5E"/>
            </a:solidFill>
            <a:round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263" y="4535488"/>
            <a:ext cx="3384550" cy="2447925"/>
          </a:xfrm>
          <a:prstGeom prst="rect">
            <a:avLst/>
          </a:prstGeom>
          <a:noFill/>
          <a:ln w="180000" cap="flat">
            <a:solidFill>
              <a:srgbClr val="94BD5E"/>
            </a:solidFill>
            <a:round/>
            <a:headEnd/>
            <a:tailEnd/>
          </a:ln>
          <a:effectLst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176713" y="2160588"/>
            <a:ext cx="5635625" cy="4824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084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355E00"/>
                </a:solidFill>
              </a:rPr>
              <a:t>Археологические находки свидетельствуют о том,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355E00"/>
                </a:solidFill>
              </a:rPr>
              <a:t>что древние люди еще в эпоху первобытно-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355E00"/>
                </a:solidFill>
              </a:rPr>
              <a:t>общинного строя использовали растения для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355E00"/>
                </a:solidFill>
              </a:rPr>
              <a:t>лечения ран.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355E00"/>
                </a:solidFill>
              </a:rPr>
              <a:t>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355E00"/>
                </a:solidFill>
              </a:rPr>
              <a:t>Документальные записи  были сделаны в Древнем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355E00"/>
                </a:solidFill>
              </a:rPr>
              <a:t>Египте еще за 4000 лет до н.э.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355E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355E00"/>
                </a:solidFill>
              </a:rPr>
              <a:t>Еще больше возраст китайских медицинских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355E00"/>
                </a:solidFill>
              </a:rPr>
              <a:t>источников - их относят к XXVI в. до н. э.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355E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355E00"/>
                </a:solidFill>
              </a:rPr>
              <a:t>Однако настоящий рывок в области исследования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355E00"/>
                </a:solidFill>
              </a:rPr>
              <a:t>лекарственных свойств растений был сделан в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355E00"/>
                </a:solidFill>
              </a:rPr>
              <a:t>Древней Греции, где в жили и работали многие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355E00"/>
                </a:solidFill>
              </a:rPr>
              <a:t>выдающиеся ботаники, врачи и натуралисты.Так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355E00"/>
                </a:solidFill>
              </a:rPr>
              <a:t>же упоминаются лекарственные травы и в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355E00"/>
                </a:solidFill>
              </a:rPr>
              <a:t>мифах древних греков.</a:t>
            </a:r>
          </a:p>
        </p:txBody>
      </p:sp>
    </p:spTree>
  </p:cSld>
  <p:clrMapOvr>
    <a:masterClrMapping/>
  </p:clrMapOvr>
  <p:transition spd="slow" advTm="7168">
    <p:pull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2006600" y="620713"/>
            <a:ext cx="5553075" cy="60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6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99284C"/>
                </a:solidFill>
              </a:rPr>
              <a:t>Лекарственные растения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945063" y="1736725"/>
            <a:ext cx="4559300" cy="6329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444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355E00"/>
                </a:solidFill>
              </a:rPr>
              <a:t>В эпоху Петра Первого были созданы первые </a:t>
            </a:r>
            <a:r>
              <a:rPr lang="ru-RU" sz="2200" b="1">
                <a:solidFill>
                  <a:srgbClr val="355E00"/>
                </a:solidFill>
              </a:rPr>
              <a:t>аптеки</a:t>
            </a:r>
            <a:r>
              <a:rPr lang="ru-RU" sz="2200">
                <a:solidFill>
                  <a:srgbClr val="355E00"/>
                </a:solidFill>
              </a:rPr>
              <a:t> и </a:t>
            </a:r>
            <a:r>
              <a:rPr lang="ru-RU" sz="2200" b="1">
                <a:solidFill>
                  <a:srgbClr val="355E00"/>
                </a:solidFill>
              </a:rPr>
              <a:t>аптекарские огороды </a:t>
            </a:r>
            <a:r>
              <a:rPr lang="ru-RU" sz="2200">
                <a:solidFill>
                  <a:srgbClr val="355E00"/>
                </a:solidFill>
              </a:rPr>
              <a:t>при них в Москве, Петербурге и других городах.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>
              <a:solidFill>
                <a:srgbClr val="355E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355E00"/>
                </a:solidFill>
              </a:rPr>
              <a:t>Петр Первый считал, что Сибирь обладает уникальными запасами лекарственных трав.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>
              <a:solidFill>
                <a:srgbClr val="355E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355E00"/>
                </a:solidFill>
              </a:rPr>
              <a:t>Для изучения лекарственных трав Петр Первый отправил экспедицию в Восточную и Западную Сибирь для сбора этих трав. Путешествуя 8 лет было собрано более 380 видов сибирских растений.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>
              <a:solidFill>
                <a:srgbClr val="355E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1871663"/>
            <a:ext cx="3360738" cy="4608512"/>
          </a:xfrm>
          <a:prstGeom prst="rect">
            <a:avLst/>
          </a:prstGeom>
          <a:noFill/>
          <a:ln w="252000" cap="rnd">
            <a:solidFill>
              <a:srgbClr val="94BD5E"/>
            </a:solidFill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Tm="7168">
    <p:pull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871663" y="647700"/>
            <a:ext cx="5553075" cy="60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6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99284C"/>
                </a:solidFill>
              </a:rPr>
              <a:t>Лекарственные растения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264275" y="1871663"/>
            <a:ext cx="1698625" cy="6016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76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99284C"/>
                </a:solidFill>
              </a:rPr>
              <a:t>Береза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216525" y="2924175"/>
            <a:ext cx="4430713" cy="204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9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355E00"/>
                </a:solidFill>
              </a:rPr>
              <a:t>С лечебной целью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355E00"/>
                </a:solidFill>
              </a:rPr>
              <a:t>используют почки,листья,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355E00"/>
                </a:solidFill>
              </a:rPr>
              <a:t>кору и сок дерева.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355E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871663"/>
            <a:ext cx="3527425" cy="4824412"/>
          </a:xfrm>
          <a:prstGeom prst="rect">
            <a:avLst/>
          </a:prstGeom>
          <a:noFill/>
          <a:ln w="252000" cap="rnd">
            <a:solidFill>
              <a:srgbClr val="94BD5E"/>
            </a:solidFill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Tm="7168">
    <p:pull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2079625" y="620713"/>
            <a:ext cx="5553075" cy="60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6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99284C"/>
                </a:solidFill>
              </a:rPr>
              <a:t>Лекарственные растения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505450" y="1917700"/>
            <a:ext cx="4143375" cy="601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76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99284C"/>
                </a:solidFill>
              </a:rPr>
              <a:t>Земляника лесная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48375" y="2865438"/>
            <a:ext cx="3343275" cy="2187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9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355E00"/>
                </a:solidFill>
              </a:rPr>
              <a:t>С лечебной целью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355E00"/>
                </a:solidFill>
              </a:rPr>
              <a:t>используют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355E00"/>
                </a:solidFill>
              </a:rPr>
              <a:t>листья и ягоды.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2016125"/>
            <a:ext cx="3455988" cy="4751388"/>
          </a:xfrm>
          <a:prstGeom prst="rect">
            <a:avLst/>
          </a:prstGeom>
          <a:noFill/>
          <a:ln w="252000" cap="rnd">
            <a:solidFill>
              <a:srgbClr val="94BD5E"/>
            </a:solidFill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Tm="7168">
    <p:pull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006600" y="620713"/>
            <a:ext cx="5553075" cy="60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6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99284C"/>
                </a:solidFill>
              </a:rPr>
              <a:t>Лекарственные растения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475413" y="1917700"/>
            <a:ext cx="1731962" cy="601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76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99284C"/>
                </a:solidFill>
              </a:rPr>
              <a:t>Калина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700713" y="2808288"/>
            <a:ext cx="3744912" cy="1274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9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355E00"/>
                </a:solidFill>
              </a:rPr>
              <a:t>С лечебной целью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355E00"/>
                </a:solidFill>
              </a:rPr>
              <a:t>используют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355E00"/>
                </a:solidFill>
              </a:rPr>
              <a:t>кору и плоды дерева.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963" y="2016125"/>
            <a:ext cx="3438525" cy="4751388"/>
          </a:xfrm>
          <a:prstGeom prst="rect">
            <a:avLst/>
          </a:prstGeom>
          <a:noFill/>
          <a:ln w="252000" cap="rnd">
            <a:solidFill>
              <a:srgbClr val="94BD5E"/>
            </a:solidFill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Tm="7168">
    <p:pull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2087563" y="647700"/>
            <a:ext cx="5553075" cy="60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6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99284C"/>
                </a:solidFill>
              </a:rPr>
              <a:t>Лекарственные растения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969000" y="1871663"/>
            <a:ext cx="1951038" cy="6016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76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99284C"/>
                </a:solidFill>
              </a:rPr>
              <a:t>Крапива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543550" y="2952750"/>
            <a:ext cx="3243263" cy="1295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9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355E00"/>
                </a:solidFill>
              </a:rPr>
              <a:t>С лечебной целью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355E00"/>
                </a:solidFill>
              </a:rPr>
              <a:t>используют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355E00"/>
                </a:solidFill>
              </a:rPr>
              <a:t>листья растения.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944688"/>
            <a:ext cx="3384550" cy="4679950"/>
          </a:xfrm>
          <a:prstGeom prst="rect">
            <a:avLst/>
          </a:prstGeom>
          <a:noFill/>
          <a:ln w="252000" cap="rnd">
            <a:solidFill>
              <a:srgbClr val="94BD5E"/>
            </a:solidFill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Tm="7168">
    <p:pull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944688" y="693738"/>
            <a:ext cx="5553075" cy="60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6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99284C"/>
                </a:solidFill>
              </a:rPr>
              <a:t>Лекарственные растения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688013" y="1944688"/>
            <a:ext cx="2459037" cy="6016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76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99284C"/>
                </a:solidFill>
              </a:rPr>
              <a:t>Одуванчик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484813" y="2879725"/>
            <a:ext cx="4162425" cy="223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9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355E00"/>
                </a:solidFill>
              </a:rPr>
              <a:t>С лечебной целью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355E00"/>
                </a:solidFill>
              </a:rPr>
              <a:t>испольуют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355E00"/>
                </a:solidFill>
              </a:rPr>
              <a:t>корни и траву растения.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2016125"/>
            <a:ext cx="3384550" cy="4751388"/>
          </a:xfrm>
          <a:prstGeom prst="rect">
            <a:avLst/>
          </a:prstGeom>
          <a:noFill/>
          <a:ln w="252000" cap="rnd">
            <a:solidFill>
              <a:srgbClr val="94BD5E"/>
            </a:solidFill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Tm="7168">
    <p:pull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871663" y="620713"/>
            <a:ext cx="5553075" cy="60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6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99284C"/>
                </a:solidFill>
              </a:rPr>
              <a:t>Лекарственные растения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845175" y="1917700"/>
            <a:ext cx="2794000" cy="601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76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99284C"/>
                </a:solidFill>
              </a:rPr>
              <a:t>Подорожник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584825" y="2828925"/>
            <a:ext cx="3343275" cy="1274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9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</a:rPr>
              <a:t> </a:t>
            </a:r>
            <a:r>
              <a:rPr lang="ru-RU" sz="2800">
                <a:solidFill>
                  <a:srgbClr val="355E00"/>
                </a:solidFill>
              </a:rPr>
              <a:t>С лечебной целью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355E00"/>
                </a:solidFill>
              </a:rPr>
              <a:t> используют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355E00"/>
                </a:solidFill>
              </a:rPr>
              <a:t> листья и семена</a:t>
            </a:r>
            <a:r>
              <a:rPr lang="ru-RU">
                <a:solidFill>
                  <a:srgbClr val="355E00"/>
                </a:solidFill>
              </a:rPr>
              <a:t>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1944688"/>
            <a:ext cx="3240088" cy="4608512"/>
          </a:xfrm>
          <a:prstGeom prst="rect">
            <a:avLst/>
          </a:prstGeom>
          <a:noFill/>
          <a:ln w="252000" cap="rnd">
            <a:solidFill>
              <a:srgbClr val="94BD5E"/>
            </a:solidFill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Tm="7168">
    <p:pull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3b9e8c2b6baa426b53d839ef684554f8822ec6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470</Words>
  <Application>Microsoft Office PowerPoint</Application>
  <PresentationFormat>Произвольный</PresentationFormat>
  <Paragraphs>152</Paragraphs>
  <Slides>15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Times New Roman</vt:lpstr>
      <vt:lpstr>Arial</vt:lpstr>
      <vt:lpstr>Microsoft YaHei</vt:lpstr>
      <vt:lpstr>Droid Sans Fallback</vt:lpstr>
      <vt:lpstr>Cabin</vt:lpstr>
      <vt:lpstr>Segoe UI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Ирина</dc:creator>
  <cp:lastModifiedBy>Ирина</cp:lastModifiedBy>
  <cp:lastPrinted>1601-01-01T00:00:00Z</cp:lastPrinted>
  <dcterms:created xsi:type="dcterms:W3CDTF">2014-02-21T06:10:11Z</dcterms:created>
  <dcterms:modified xsi:type="dcterms:W3CDTF">2015-01-21T19:18:11Z</dcterms:modified>
</cp:coreProperties>
</file>