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56" r:id="rId2"/>
    <p:sldId id="257" r:id="rId3"/>
    <p:sldId id="277" r:id="rId4"/>
    <p:sldId id="279" r:id="rId5"/>
    <p:sldId id="258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83" r:id="rId17"/>
    <p:sldId id="272" r:id="rId18"/>
    <p:sldId id="273" r:id="rId19"/>
    <p:sldId id="274" r:id="rId20"/>
    <p:sldId id="275" r:id="rId21"/>
    <p:sldId id="276" r:id="rId22"/>
    <p:sldId id="280" r:id="rId23"/>
    <p:sldId id="281" r:id="rId24"/>
    <p:sldId id="287" r:id="rId25"/>
    <p:sldId id="288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29D1"/>
    <a:srgbClr val="0066FF"/>
    <a:srgbClr val="FC3108"/>
    <a:srgbClr val="B80C18"/>
    <a:srgbClr val="D92B3C"/>
    <a:srgbClr val="26CC3A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70" d="100"/>
          <a:sy n="70" d="100"/>
        </p:scale>
        <p:origin x="-667" y="60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17.04.2014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916832"/>
            <a:ext cx="7117180" cy="216023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Использование современных образовательных технологий в образовательной деятельности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5301208"/>
            <a:ext cx="6050882" cy="1101248"/>
          </a:xfrm>
        </p:spPr>
        <p:txBody>
          <a:bodyPr/>
          <a:lstStyle/>
          <a:p>
            <a:r>
              <a:rPr lang="ru-RU" b="1" dirty="0" smtClean="0">
                <a:solidFill>
                  <a:srgbClr val="FC3108"/>
                </a:solidFill>
              </a:rPr>
              <a:t>МО Общественных наук</a:t>
            </a:r>
            <a:endParaRPr lang="ru-RU" b="1" dirty="0">
              <a:solidFill>
                <a:srgbClr val="FC31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54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Проектные методы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i="1" u="sng" dirty="0">
                <a:solidFill>
                  <a:srgbClr val="0000FF"/>
                </a:solidFill>
              </a:rPr>
              <a:t> 3	ЭТАП - возвращение в класс	</a:t>
            </a:r>
            <a:endParaRPr lang="ru-RU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ru-RU" b="1" i="1" dirty="0"/>
              <a:t>На этом этапе ученики оформляют свою работу. Этот этап имеет две формы проведения:</a:t>
            </a:r>
            <a:endParaRPr lang="ru-RU" b="1" dirty="0"/>
          </a:p>
          <a:p>
            <a:pPr lvl="0"/>
            <a:r>
              <a:rPr lang="ru-RU" b="1" i="1" dirty="0"/>
              <a:t>Учащиеся оформляют свою работу на уроке. Если проект небольшой - достаточно одного урока, чтобы осуществить его.</a:t>
            </a:r>
            <a:endParaRPr lang="ru-RU" b="1" dirty="0"/>
          </a:p>
          <a:p>
            <a:pPr lvl="0"/>
            <a:r>
              <a:rPr lang="ru-RU" b="1" i="1" dirty="0" smtClean="0"/>
              <a:t>Учащиеся </a:t>
            </a:r>
            <a:r>
              <a:rPr lang="ru-RU" b="1" i="1" dirty="0"/>
              <a:t>оформляют свою работу во внеурочное время, в классе, дома (т.е. после уроков). Учащиеся предпочитают этот вид работы, т.к. у них есть время выполнить работу более масштабно, как они задумали. Есть еще один плюс — общение между членами группы. Третий немаловажный момент при таком подходе - экономия учебного времени.</a:t>
            </a:r>
            <a:endParaRPr lang="ru-RU" b="1" dirty="0"/>
          </a:p>
          <a:p>
            <a:pPr marL="0" indent="0">
              <a:buNone/>
            </a:pPr>
            <a:r>
              <a:rPr lang="ru-RU" b="1" i="1" dirty="0">
                <a:solidFill>
                  <a:schemeClr val="bg1"/>
                </a:solidFill>
              </a:rPr>
              <a:t> </a:t>
            </a:r>
            <a:endParaRPr lang="ru-RU" b="1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999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Проектные методы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pPr marL="0" indent="0" algn="ctr">
              <a:buNone/>
            </a:pPr>
            <a:r>
              <a:rPr lang="ru-RU" b="1" i="1" u="sng" dirty="0" smtClean="0">
                <a:solidFill>
                  <a:srgbClr val="0000FF"/>
                </a:solidFill>
              </a:rPr>
              <a:t>4         ЭТАП </a:t>
            </a:r>
            <a:r>
              <a:rPr lang="ru-RU" b="1" i="1" u="sng" dirty="0">
                <a:solidFill>
                  <a:srgbClr val="0000FF"/>
                </a:solidFill>
              </a:rPr>
              <a:t>- презентация проекта</a:t>
            </a:r>
            <a:endParaRPr lang="ru-RU" b="1" dirty="0">
              <a:solidFill>
                <a:srgbClr val="0000FF"/>
              </a:solidFill>
            </a:endParaRPr>
          </a:p>
          <a:p>
            <a:pPr lvl="0"/>
            <a:r>
              <a:rPr lang="ru-RU" b="1" i="1" dirty="0"/>
              <a:t>Способ презентации будет в значительной степени зависеть от вида конечного продукта: будет ли это схема, буклет, </a:t>
            </a:r>
            <a:r>
              <a:rPr lang="ru-RU" b="1" i="1" dirty="0" err="1"/>
              <a:t>видеопоказ</a:t>
            </a:r>
            <a:r>
              <a:rPr lang="ru-RU" b="1" i="1" dirty="0"/>
              <a:t> или устная презентация. Необходимо доброжелательно принимать все, что ученики сделали. Это важное условие дальнейшей творческой работы, действенный источник мотивации, средство воспитания уверенности в себе.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346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Проектные методы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i="1" u="sng" dirty="0">
                <a:solidFill>
                  <a:srgbClr val="0000FF"/>
                </a:solidFill>
              </a:rPr>
              <a:t> </a:t>
            </a:r>
            <a:r>
              <a:rPr lang="ru-RU" b="1" i="1" u="sng" dirty="0" smtClean="0">
                <a:solidFill>
                  <a:srgbClr val="0000FF"/>
                </a:solidFill>
              </a:rPr>
              <a:t>   5</a:t>
            </a:r>
            <a:r>
              <a:rPr lang="ru-RU" b="1" i="1" u="sng" dirty="0">
                <a:solidFill>
                  <a:srgbClr val="0000FF"/>
                </a:solidFill>
              </a:rPr>
              <a:t>	ЭТАП - оценка проекта</a:t>
            </a:r>
            <a:endParaRPr lang="ru-RU" b="1" i="1" dirty="0">
              <a:solidFill>
                <a:srgbClr val="0000FF"/>
              </a:solidFill>
            </a:endParaRPr>
          </a:p>
          <a:p>
            <a:pPr lvl="0"/>
            <a:r>
              <a:rPr lang="ru-RU" b="1" i="1" dirty="0"/>
              <a:t>Оценка проектной работы - нелегкое дело. Способы оценки ее вступают в противоречие с официальной процедурой выставления оценки за работу ученика. </a:t>
            </a:r>
          </a:p>
        </p:txBody>
      </p:sp>
    </p:spTree>
    <p:extLst>
      <p:ext uri="{BB962C8B-B14F-4D97-AF65-F5344CB8AC3E}">
        <p14:creationId xmlns:p14="http://schemas.microsoft.com/office/powerpoint/2010/main" val="244705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Проектные методы </a:t>
            </a:r>
            <a:r>
              <a:rPr lang="ru-RU" dirty="0" smtClean="0">
                <a:solidFill>
                  <a:srgbClr val="0000FF"/>
                </a:solidFill>
              </a:rPr>
              <a:t>обучения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rgbClr val="0000FF"/>
                </a:solidFill>
              </a:rPr>
              <a:t>Плюсы: </a:t>
            </a:r>
          </a:p>
          <a:p>
            <a:pPr lvl="0">
              <a:buFontTx/>
              <a:buChar char="-"/>
            </a:pPr>
            <a:r>
              <a:rPr lang="ru-RU" b="1" i="1" dirty="0"/>
              <a:t>индивидуальный темп работы над проектом обеспечивает выход каждого ученика на свой уровень развития;</a:t>
            </a:r>
          </a:p>
          <a:p>
            <a:pPr lvl="0">
              <a:buFontTx/>
              <a:buChar char="-"/>
            </a:pPr>
            <a:r>
              <a:rPr lang="ru-RU" b="1" i="1" dirty="0"/>
              <a:t> развивает “командный дух”, развивает коммуникабельность и умение сотрудничать</a:t>
            </a:r>
            <a:r>
              <a:rPr lang="ru-RU" b="1" i="1" dirty="0" smtClean="0"/>
              <a:t>;</a:t>
            </a:r>
            <a:endParaRPr lang="ru-RU" b="1" i="1" dirty="0"/>
          </a:p>
          <a:p>
            <a:pPr lvl="0">
              <a:buFontTx/>
              <a:buChar char="-"/>
            </a:pPr>
            <a:r>
              <a:rPr lang="ru-RU" b="1" i="1" dirty="0"/>
              <a:t>развивает у учащихся исследовательские умения;</a:t>
            </a:r>
          </a:p>
          <a:p>
            <a:pPr>
              <a:buFontTx/>
              <a:buChar char="-"/>
            </a:pPr>
            <a:r>
              <a:rPr lang="ru-RU" b="1" i="1" dirty="0"/>
              <a:t>способствует </a:t>
            </a:r>
            <a:r>
              <a:rPr lang="en-US" b="1" i="1" dirty="0" err="1"/>
              <a:t>повышению</a:t>
            </a:r>
            <a:r>
              <a:rPr lang="en-US" b="1" i="1" dirty="0"/>
              <a:t> </a:t>
            </a:r>
            <a:r>
              <a:rPr lang="en-US" b="1" i="1" dirty="0" err="1"/>
              <a:t>личной</a:t>
            </a:r>
            <a:r>
              <a:rPr lang="en-US" b="1" i="1" dirty="0"/>
              <a:t> </a:t>
            </a:r>
            <a:r>
              <a:rPr lang="en-US" b="1" i="1" dirty="0" err="1"/>
              <a:t>уверенности</a:t>
            </a:r>
            <a:r>
              <a:rPr lang="ru-RU" b="1" i="1" dirty="0"/>
              <a:t>    </a:t>
            </a:r>
            <a:r>
              <a:rPr lang="en-US" b="1" i="1" dirty="0" err="1"/>
              <a:t>учащихся</a:t>
            </a:r>
            <a:r>
              <a:rPr lang="en-US" b="1" i="1" dirty="0"/>
              <a:t>;</a:t>
            </a:r>
            <a:endParaRPr lang="ru-RU" b="1" i="1" dirty="0"/>
          </a:p>
          <a:p>
            <a:pPr>
              <a:buFontTx/>
              <a:buChar char="-"/>
            </a:pPr>
            <a:r>
              <a:rPr lang="ru-RU" b="1" i="1" dirty="0"/>
              <a:t>учащиеся учатся самоанализу;</a:t>
            </a:r>
          </a:p>
          <a:p>
            <a:pPr marL="0" lvl="0" indent="0">
              <a:buNone/>
            </a:pPr>
            <a:r>
              <a:rPr lang="ru-RU" b="1" i="1" dirty="0"/>
              <a:t>-</a:t>
            </a:r>
            <a:r>
              <a:rPr lang="ru-RU" b="1" i="1" dirty="0" smtClean="0"/>
              <a:t>  </a:t>
            </a:r>
            <a:r>
              <a:rPr lang="ru-RU" b="1" i="1" dirty="0"/>
              <a:t>экономия учебного времени</a:t>
            </a:r>
            <a:r>
              <a:rPr lang="ru-RU" b="1" dirty="0"/>
              <a:t>;</a:t>
            </a:r>
          </a:p>
          <a:p>
            <a:pPr marL="0" lvl="0" indent="0">
              <a:buNone/>
            </a:pPr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007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Проектные методы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 </a:t>
            </a:r>
            <a:r>
              <a:rPr lang="ru-RU" b="1" i="1" dirty="0"/>
              <a:t>Используя в своей работе проектную методику, я пришла к выводу, что при обобщении, закреплении и повторении учебного </a:t>
            </a:r>
            <a:r>
              <a:rPr lang="ru-RU" b="1" i="1" dirty="0" smtClean="0"/>
              <a:t>материала, этот </a:t>
            </a:r>
            <a:r>
              <a:rPr lang="ru-RU" b="1" i="1" dirty="0"/>
              <a:t>метод очень эффективен. Особенно привлекательным для меня является тот факт, что проектное обучение активно влияет на мотивационную сферу обучаемого, что очень актуально в современной школе.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0856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0000FF"/>
                </a:solidFill>
              </a:rPr>
              <a:t>Проектные методы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/>
              <a:t> </a:t>
            </a:r>
            <a:r>
              <a:rPr lang="ru-RU" b="1" i="1" dirty="0">
                <a:solidFill>
                  <a:srgbClr val="0000FF"/>
                </a:solidFill>
              </a:rPr>
              <a:t>Результаты очевидны</a:t>
            </a:r>
            <a:r>
              <a:rPr lang="ru-RU" b="1" i="1" dirty="0"/>
              <a:t>: проектная методика не только дает возможность учащимся больше и глубже изучить тему, но и значительно расширяет их общий кругозор, учит общению, учению самостоятельно добывать и отбирать необходимый материал, дает возможность не только коллективного творчества, но и индивидуальных талантов и способностей учащихся.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46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E:\DSC0400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80" y="548680"/>
            <a:ext cx="8547839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54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/>
            </a:r>
            <a:br>
              <a:rPr lang="ru-RU" sz="2800" b="1" dirty="0" smtClean="0">
                <a:solidFill>
                  <a:srgbClr val="FFFF00"/>
                </a:solidFill>
              </a:rPr>
            </a:br>
            <a:r>
              <a:rPr lang="ru-RU" sz="2800" b="1" dirty="0" smtClean="0">
                <a:solidFill>
                  <a:srgbClr val="FFFF00"/>
                </a:solidFill>
              </a:rPr>
              <a:t>Технология модульного </a:t>
            </a:r>
            <a:r>
              <a:rPr lang="ru-RU" sz="2800" b="1" dirty="0">
                <a:solidFill>
                  <a:srgbClr val="FFFF00"/>
                </a:solidFill>
              </a:rPr>
              <a:t>и </a:t>
            </a:r>
            <a:r>
              <a:rPr lang="ru-RU" sz="2800" b="1" dirty="0" err="1">
                <a:solidFill>
                  <a:srgbClr val="FFFF00"/>
                </a:solidFill>
              </a:rPr>
              <a:t>блочно</a:t>
            </a:r>
            <a:r>
              <a:rPr lang="ru-RU" sz="2800" b="1" dirty="0">
                <a:solidFill>
                  <a:srgbClr val="FFFF00"/>
                </a:solidFill>
              </a:rPr>
              <a:t>-модульного обучения.</a:t>
            </a:r>
            <a:r>
              <a:rPr lang="ru-RU" sz="2800" dirty="0">
                <a:solidFill>
                  <a:srgbClr val="FFFF00"/>
                </a:solidFill>
              </a:rPr>
              <a:t/>
            </a:r>
            <a:br>
              <a:rPr lang="ru-RU" sz="2800" dirty="0">
                <a:solidFill>
                  <a:srgbClr val="FFFF00"/>
                </a:solidFill>
              </a:rPr>
            </a:b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FFFF00"/>
                </a:solidFill>
              </a:rPr>
              <a:t> Технология концентрированного  (блокового) изучения  лучше всего работает в 9-11 классах. </a:t>
            </a:r>
            <a:r>
              <a:rPr lang="ru-RU" b="1" dirty="0"/>
              <a:t>Это комплекс учебных занятий по теме, объединенных целевой установкой. Изучение нового материала происходит в процессе внутреннего взаимодействия и приращения одних знаний к другим. В тематический блок объединяют различные виды и формы занятий, проводимых по специальному плану на протяжении длительного  времени.  Методически оправданны для такого обучения темы, рассчитанные на 6-10 уроков и представляющие собой целостную часть с однородным  историческим содержанием (однотипные социально-экономические процессы, войны, революции). На первый план выдвигается существенное в предмете, оно становится объектом прочного усвоения. Предусматривается поэтапное овладение материалом, постепенное его углубление, вводится отсроченный опрос при проверке. 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101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7162955" cy="1483567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Технология </a:t>
            </a:r>
            <a:r>
              <a:rPr lang="ru-RU" sz="2800" b="1" dirty="0">
                <a:solidFill>
                  <a:srgbClr val="FFFF00"/>
                </a:solidFill>
              </a:rPr>
              <a:t>модульного и </a:t>
            </a:r>
            <a:r>
              <a:rPr lang="ru-RU" sz="2800" b="1" dirty="0" err="1">
                <a:solidFill>
                  <a:srgbClr val="FFFF00"/>
                </a:solidFill>
              </a:rPr>
              <a:t>блочно</a:t>
            </a:r>
            <a:r>
              <a:rPr lang="ru-RU" sz="2800" b="1" dirty="0">
                <a:solidFill>
                  <a:srgbClr val="FFFF00"/>
                </a:solidFill>
              </a:rPr>
              <a:t>-модульного обучения.</a:t>
            </a:r>
            <a:r>
              <a:rPr lang="ru-RU" sz="2800" dirty="0">
                <a:solidFill>
                  <a:srgbClr val="FFFF00"/>
                </a:solidFill>
              </a:rPr>
              <a:t/>
            </a:r>
            <a:br>
              <a:rPr lang="ru-RU" sz="2800" dirty="0">
                <a:solidFill>
                  <a:srgbClr val="FFFF00"/>
                </a:solidFill>
              </a:rPr>
            </a:b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3796624"/>
              </p:ext>
            </p:extLst>
          </p:nvPr>
        </p:nvGraphicFramePr>
        <p:xfrm>
          <a:off x="1475657" y="908721"/>
          <a:ext cx="5976664" cy="5882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8020"/>
                <a:gridCol w="2988644"/>
              </a:tblGrid>
              <a:tr h="332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rgbClr val="FFFF00"/>
                          </a:solidFill>
                          <a:effectLst/>
                        </a:rPr>
                        <a:t>Этапы</a:t>
                      </a:r>
                      <a:endParaRPr lang="ru-RU" sz="12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rgbClr val="FFFF00"/>
                          </a:solidFill>
                          <a:effectLst/>
                        </a:rPr>
                        <a:t>Формы уроков</a:t>
                      </a:r>
                      <a:endParaRPr lang="ru-RU" sz="12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46187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1.Повторение предыдущей темы и введение в новую тему 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Установочная проблемная лекция учителя: обзорные лекции по содержанию всей новой темы, </a:t>
                      </a:r>
                      <a:r>
                        <a:rPr lang="ru-RU" sz="1400" b="1" dirty="0" err="1">
                          <a:solidFill>
                            <a:schemeClr val="bg1"/>
                          </a:solidFill>
                          <a:effectLst/>
                        </a:rPr>
                        <a:t>киноурок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270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effectLst/>
                        </a:rPr>
                        <a:t>2. Овладение знаниями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Лабораторно-практические занятия по картографии, составлению схем, сравнительных таблиц, изучению документов, комбинированный урок, урок-конкурс, обучающие экскурсии с обобщением материала на основе </a:t>
                      </a:r>
                      <a:r>
                        <a:rPr lang="ru-RU" sz="1400" b="1" dirty="0" err="1">
                          <a:solidFill>
                            <a:schemeClr val="bg1"/>
                          </a:solidFill>
                          <a:effectLst/>
                        </a:rPr>
                        <a:t>межпредметных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 связей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346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effectLst/>
                        </a:rPr>
                        <a:t>3. Углубление знаний, создание условий для оперирования ими </a:t>
                      </a:r>
                      <a:endParaRPr lang="ru-RU" sz="12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Уроки решения задач, обучающие семинары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923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4. Итоговое рассмотрение и обобщение темы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Консультация, коллоквиум, собеседование, повторительно-обобщающий урок, семинар, лекция, конференция, экскурсия, зачет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257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/>
            </a:r>
            <a:br>
              <a:rPr lang="ru-RU" sz="2800" b="1" dirty="0" smtClean="0">
                <a:solidFill>
                  <a:srgbClr val="FFFF00"/>
                </a:solidFill>
              </a:rPr>
            </a:br>
            <a:r>
              <a:rPr lang="ru-RU" sz="2800" b="1" dirty="0" smtClean="0">
                <a:solidFill>
                  <a:srgbClr val="FFFF00"/>
                </a:solidFill>
              </a:rPr>
              <a:t>Технология </a:t>
            </a:r>
            <a:r>
              <a:rPr lang="ru-RU" sz="2800" b="1" dirty="0">
                <a:solidFill>
                  <a:srgbClr val="FFFF00"/>
                </a:solidFill>
              </a:rPr>
              <a:t>модульного и </a:t>
            </a:r>
            <a:r>
              <a:rPr lang="ru-RU" sz="2800" b="1" dirty="0" err="1">
                <a:solidFill>
                  <a:srgbClr val="FFFF00"/>
                </a:solidFill>
              </a:rPr>
              <a:t>блочно</a:t>
            </a:r>
            <a:r>
              <a:rPr lang="ru-RU" sz="2800" b="1" dirty="0">
                <a:solidFill>
                  <a:srgbClr val="FFFF00"/>
                </a:solidFill>
              </a:rPr>
              <a:t>-модульного обучения.</a:t>
            </a:r>
            <a:r>
              <a:rPr lang="ru-RU" sz="2800" dirty="0">
                <a:solidFill>
                  <a:srgbClr val="FFFF00"/>
                </a:solidFill>
              </a:rPr>
              <a:t/>
            </a:r>
            <a:br>
              <a:rPr lang="ru-RU" sz="2800" dirty="0">
                <a:solidFill>
                  <a:srgbClr val="FFFF00"/>
                </a:solidFill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>
                <a:solidFill>
                  <a:srgbClr val="FFFF00"/>
                </a:solidFill>
              </a:rPr>
              <a:t>В 10-ом классе </a:t>
            </a:r>
            <a:r>
              <a:rPr lang="ru-RU" b="1" dirty="0"/>
              <a:t>совместно изучались темы правления Ивана Грозного и Петра Первого (по программе на эти темы 9 часов). Учащиеся составляли сравнительную таблицу, в которой должны были найти общие и отличительные черты по следующим вопросам: личность правителя, внешняя политика, развитие экономики, реформы. На первом уроке  после просмотра фильма учащиеся были разделены на группы, они самостоятельно по учебнику заполняли таблицы, затем в группах проходило обсуждение, выделялось самое главное,  а затем каждая группа знакомила класс со своим материалом. Завершило изучение тем итоговое тестирование.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93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9344" y="332656"/>
            <a:ext cx="72390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26CC3A"/>
                </a:solidFill>
              </a:rPr>
              <a:t>Технология развития «критического мышления»</a:t>
            </a:r>
            <a:endParaRPr lang="ru-RU" b="1" dirty="0">
              <a:solidFill>
                <a:srgbClr val="26CC3A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9344" y="1688059"/>
            <a:ext cx="7239000" cy="484632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12556" y="3429000"/>
            <a:ext cx="2808312" cy="108012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Технология развития критического мышления</a:t>
            </a:r>
            <a:endParaRPr lang="ru-RU" sz="16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91680" y="2420888"/>
            <a:ext cx="1008112" cy="7920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26CC3A"/>
                </a:solidFill>
              </a:rPr>
              <a:t>Стадия вызова</a:t>
            </a:r>
            <a:endParaRPr lang="ru-RU" sz="1400" dirty="0">
              <a:solidFill>
                <a:srgbClr val="26CC3A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635896" y="3537012"/>
            <a:ext cx="1152128" cy="86409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26CC3A"/>
                </a:solidFill>
              </a:rPr>
              <a:t>Стадия рефлексии</a:t>
            </a:r>
            <a:endParaRPr lang="ru-RU" dirty="0">
              <a:solidFill>
                <a:srgbClr val="26CC3A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03648" y="4869160"/>
            <a:ext cx="1044116" cy="7200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26CC3A"/>
                </a:solidFill>
              </a:rPr>
              <a:t>Стадия осмысления </a:t>
            </a:r>
            <a:endParaRPr lang="ru-RU" sz="1400" dirty="0">
              <a:solidFill>
                <a:srgbClr val="26CC3A"/>
              </a:solidFill>
            </a:endParaRPr>
          </a:p>
        </p:txBody>
      </p:sp>
      <p:cxnSp>
        <p:nvCxnSpPr>
          <p:cNvPr id="11" name="Прямая соединительная линия 10"/>
          <p:cNvCxnSpPr>
            <a:endCxn id="7" idx="2"/>
          </p:cNvCxnSpPr>
          <p:nvPr/>
        </p:nvCxnSpPr>
        <p:spPr>
          <a:xfrm flipV="1">
            <a:off x="2195736" y="3212976"/>
            <a:ext cx="0" cy="21602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6" idx="6"/>
            <a:endCxn id="8" idx="1"/>
          </p:cNvCxnSpPr>
          <p:nvPr/>
        </p:nvCxnSpPr>
        <p:spPr>
          <a:xfrm>
            <a:off x="3320868" y="3969060"/>
            <a:ext cx="3150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6" idx="4"/>
            <a:endCxn id="9" idx="0"/>
          </p:cNvCxnSpPr>
          <p:nvPr/>
        </p:nvCxnSpPr>
        <p:spPr>
          <a:xfrm>
            <a:off x="1916712" y="4509120"/>
            <a:ext cx="8994" cy="36004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-84430" y="2045120"/>
            <a:ext cx="2016224" cy="751536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Пробуждение интереса к теме</a:t>
            </a:r>
            <a:endParaRPr lang="ru-RU" sz="1400" dirty="0"/>
          </a:p>
        </p:txBody>
      </p:sp>
      <p:sp>
        <p:nvSpPr>
          <p:cNvPr id="17" name="Овал 16"/>
          <p:cNvSpPr/>
          <p:nvPr/>
        </p:nvSpPr>
        <p:spPr>
          <a:xfrm>
            <a:off x="1403648" y="1659214"/>
            <a:ext cx="1728192" cy="77181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Структурирование процесса изучения</a:t>
            </a:r>
            <a:endParaRPr lang="ru-RU" sz="1200" dirty="0"/>
          </a:p>
        </p:txBody>
      </p:sp>
      <p:sp>
        <p:nvSpPr>
          <p:cNvPr id="18" name="Овал 17"/>
          <p:cNvSpPr/>
          <p:nvPr/>
        </p:nvSpPr>
        <p:spPr>
          <a:xfrm>
            <a:off x="2542278" y="2081777"/>
            <a:ext cx="1872208" cy="77175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Актуализация имеющихся знаний</a:t>
            </a:r>
            <a:endParaRPr lang="ru-RU" sz="1400" dirty="0"/>
          </a:p>
        </p:txBody>
      </p:sp>
      <p:sp>
        <p:nvSpPr>
          <p:cNvPr id="19" name="Овал 18"/>
          <p:cNvSpPr/>
          <p:nvPr/>
        </p:nvSpPr>
        <p:spPr>
          <a:xfrm rot="20780002">
            <a:off x="4511778" y="2564142"/>
            <a:ext cx="3263160" cy="99060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Целостное осмысление и обобщение полученной информации</a:t>
            </a:r>
            <a:endParaRPr lang="ru-RU" sz="1400" dirty="0"/>
          </a:p>
        </p:txBody>
      </p:sp>
      <p:sp>
        <p:nvSpPr>
          <p:cNvPr id="20" name="Овал 19"/>
          <p:cNvSpPr/>
          <p:nvPr/>
        </p:nvSpPr>
        <p:spPr>
          <a:xfrm>
            <a:off x="4788024" y="3675233"/>
            <a:ext cx="2880320" cy="78923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Анализ всего процесса изучения материала</a:t>
            </a:r>
            <a:endParaRPr lang="ru-RU" sz="1400" dirty="0"/>
          </a:p>
        </p:txBody>
      </p:sp>
      <p:sp>
        <p:nvSpPr>
          <p:cNvPr id="21" name="Овал 20"/>
          <p:cNvSpPr/>
          <p:nvPr/>
        </p:nvSpPr>
        <p:spPr>
          <a:xfrm rot="1449867">
            <a:off x="4276183" y="4623901"/>
            <a:ext cx="2907316" cy="93610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Выработка собственного отношения к изучаемому материалу и его повторная проблематизация</a:t>
            </a:r>
            <a:endParaRPr lang="ru-RU" sz="1200" dirty="0"/>
          </a:p>
        </p:txBody>
      </p:sp>
      <p:sp>
        <p:nvSpPr>
          <p:cNvPr id="22" name="Овал 21"/>
          <p:cNvSpPr/>
          <p:nvPr/>
        </p:nvSpPr>
        <p:spPr>
          <a:xfrm>
            <a:off x="1014678" y="5671628"/>
            <a:ext cx="1705686" cy="884857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Получение новой информации</a:t>
            </a:r>
            <a:endParaRPr lang="ru-RU" sz="1400" dirty="0"/>
          </a:p>
        </p:txBody>
      </p:sp>
      <p:sp>
        <p:nvSpPr>
          <p:cNvPr id="23" name="Овал 22"/>
          <p:cNvSpPr/>
          <p:nvPr/>
        </p:nvSpPr>
        <p:spPr>
          <a:xfrm>
            <a:off x="2355122" y="4651972"/>
            <a:ext cx="1971212" cy="115445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Соотнесение новой информации с собственными знаниями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52475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/>
            </a:r>
            <a:br>
              <a:rPr lang="ru-RU" sz="2800" b="1" dirty="0" smtClean="0">
                <a:solidFill>
                  <a:srgbClr val="FFFF00"/>
                </a:solidFill>
              </a:rPr>
            </a:br>
            <a:r>
              <a:rPr lang="ru-RU" sz="2800" b="1" dirty="0" smtClean="0">
                <a:solidFill>
                  <a:srgbClr val="FFFF00"/>
                </a:solidFill>
              </a:rPr>
              <a:t>Технология </a:t>
            </a:r>
            <a:r>
              <a:rPr lang="ru-RU" sz="2800" b="1" dirty="0">
                <a:solidFill>
                  <a:srgbClr val="FFFF00"/>
                </a:solidFill>
              </a:rPr>
              <a:t>модульного и </a:t>
            </a:r>
            <a:r>
              <a:rPr lang="ru-RU" sz="2800" b="1" dirty="0" err="1">
                <a:solidFill>
                  <a:srgbClr val="FFFF00"/>
                </a:solidFill>
              </a:rPr>
              <a:t>блочно</a:t>
            </a:r>
            <a:r>
              <a:rPr lang="ru-RU" sz="2800" b="1" dirty="0">
                <a:solidFill>
                  <a:srgbClr val="FFFF00"/>
                </a:solidFill>
              </a:rPr>
              <a:t>-модульного обучения.</a:t>
            </a:r>
            <a:r>
              <a:rPr lang="ru-RU" sz="2800" dirty="0">
                <a:solidFill>
                  <a:srgbClr val="FFFF00"/>
                </a:solidFill>
              </a:rPr>
              <a:t/>
            </a:r>
            <a:br>
              <a:rPr lang="ru-RU" sz="2800" dirty="0">
                <a:solidFill>
                  <a:srgbClr val="FFFF00"/>
                </a:solidFill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>
                <a:solidFill>
                  <a:srgbClr val="FFFF00"/>
                </a:solidFill>
              </a:rPr>
              <a:t>В  11-ом </a:t>
            </a:r>
            <a:r>
              <a:rPr lang="ru-RU" b="1" dirty="0"/>
              <a:t>классе  объединены в блок темы «СССР в 1945-1985 годы» (по программе 9 часов).  В тетради  таблица из трех колонок:  последние годы правления </a:t>
            </a:r>
            <a:r>
              <a:rPr lang="ru-RU" b="1" dirty="0" err="1"/>
              <a:t>И.В.Сталина</a:t>
            </a:r>
            <a:r>
              <a:rPr lang="ru-RU" b="1" dirty="0"/>
              <a:t>(1945-1952),  правление  </a:t>
            </a:r>
            <a:r>
              <a:rPr lang="ru-RU" b="1" dirty="0" err="1"/>
              <a:t>Н.С.Хрущева</a:t>
            </a:r>
            <a:r>
              <a:rPr lang="ru-RU" b="1" dirty="0"/>
              <a:t>(1952-1964), СССР в 1964-1985 годы.  Учащиеся поделены на группы,  каждая группа работает над одной из тем: развитие экономики(сельское хозяйство, промышленность) , внешняя политика, наука и образование, политическая жизнь, духовная и повседневная жизнь.  В учебнике это три главы и 12 параграфов. При составлении таблицы учащиеся работают с учебником, дома многие используют интернет, должны найти самые главные черты, записать, затем выступить перед учащимися, читать записи нельзя, только рассказывать, при этом пользоваться картами. А также провести сравнительный анализ данных периодов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166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/>
            </a:r>
            <a:br>
              <a:rPr lang="ru-RU" sz="2800" b="1" dirty="0" smtClean="0">
                <a:solidFill>
                  <a:srgbClr val="FFFF00"/>
                </a:solidFill>
              </a:rPr>
            </a:br>
            <a:r>
              <a:rPr lang="ru-RU" sz="2800" b="1" dirty="0" smtClean="0">
                <a:solidFill>
                  <a:srgbClr val="FFFF00"/>
                </a:solidFill>
              </a:rPr>
              <a:t>Технология </a:t>
            </a:r>
            <a:r>
              <a:rPr lang="ru-RU" sz="2800" b="1" dirty="0">
                <a:solidFill>
                  <a:srgbClr val="FFFF00"/>
                </a:solidFill>
              </a:rPr>
              <a:t>модульного и </a:t>
            </a:r>
            <a:r>
              <a:rPr lang="ru-RU" sz="2800" b="1" dirty="0" err="1">
                <a:solidFill>
                  <a:srgbClr val="FFFF00"/>
                </a:solidFill>
              </a:rPr>
              <a:t>блочно</a:t>
            </a:r>
            <a:r>
              <a:rPr lang="ru-RU" sz="2800" b="1" dirty="0">
                <a:solidFill>
                  <a:srgbClr val="FFFF00"/>
                </a:solidFill>
              </a:rPr>
              <a:t>-модульного обучения.</a:t>
            </a:r>
            <a:r>
              <a:rPr lang="ru-RU" sz="2800" dirty="0">
                <a:solidFill>
                  <a:srgbClr val="FFFF00"/>
                </a:solidFill>
              </a:rPr>
              <a:t/>
            </a:r>
            <a:br>
              <a:rPr lang="ru-RU" sz="2800" dirty="0">
                <a:solidFill>
                  <a:srgbClr val="FFFF00"/>
                </a:solidFill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b="1" dirty="0">
                <a:solidFill>
                  <a:srgbClr val="FFFF00"/>
                </a:solidFill>
              </a:rPr>
              <a:t>Итогом этого вида работы</a:t>
            </a:r>
            <a:r>
              <a:rPr lang="ru-RU" b="1" dirty="0"/>
              <a:t>:  при чтении учебника происходит поиск конкретного материала, делаются краткие записи, обсуждение своих выступлений,  рассказ – защита своей темы, все это заставляет учащихся быть не просто наблюдателями.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506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ED29D1"/>
                </a:solidFill>
              </a:rPr>
              <a:t/>
            </a:r>
            <a:br>
              <a:rPr lang="ru-RU" b="1" dirty="0" smtClean="0">
                <a:solidFill>
                  <a:srgbClr val="ED29D1"/>
                </a:solidFill>
              </a:rPr>
            </a:br>
            <a:r>
              <a:rPr lang="ru-RU" b="1" dirty="0" smtClean="0">
                <a:solidFill>
                  <a:srgbClr val="ED29D1"/>
                </a:solidFill>
              </a:rPr>
              <a:t>Технология игровых методов</a:t>
            </a:r>
            <a:r>
              <a:rPr lang="ru-RU" b="1" dirty="0">
                <a:solidFill>
                  <a:srgbClr val="ED29D1"/>
                </a:solidFill>
              </a:rPr>
              <a:t>.</a:t>
            </a:r>
            <a:br>
              <a:rPr lang="ru-RU" b="1" dirty="0">
                <a:solidFill>
                  <a:srgbClr val="ED29D1"/>
                </a:solidFill>
              </a:rPr>
            </a:br>
            <a:endParaRPr lang="ru-RU" b="1" dirty="0">
              <a:solidFill>
                <a:srgbClr val="ED29D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Чтобы </a:t>
            </a:r>
            <a:r>
              <a:rPr lang="ru-RU" b="1" dirty="0"/>
              <a:t>сделать учебно-воспитательный процесс более содержательным и более качественным </a:t>
            </a:r>
            <a:r>
              <a:rPr lang="ru-RU" b="1" dirty="0" smtClean="0"/>
              <a:t>используется </a:t>
            </a:r>
            <a:r>
              <a:rPr lang="ru-RU" b="1" dirty="0"/>
              <a:t>игровые методы в обучении английскому языку.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ED29D1"/>
                </a:solidFill>
              </a:rPr>
              <a:t>       Цели: </a:t>
            </a:r>
            <a:r>
              <a:rPr lang="ru-RU" b="1" dirty="0">
                <a:solidFill>
                  <a:schemeClr val="bg1"/>
                </a:solidFill>
              </a:rPr>
              <a:t>	</a:t>
            </a:r>
          </a:p>
          <a:p>
            <a:pPr lvl="0"/>
            <a:r>
              <a:rPr lang="ru-RU" b="1" dirty="0"/>
              <a:t>повышение мотивации к дальнейшему изучению английского языка;</a:t>
            </a:r>
          </a:p>
          <a:p>
            <a:pPr lvl="0"/>
            <a:r>
              <a:rPr lang="ru-RU" b="1" dirty="0"/>
              <a:t>формирование определённых навыков;</a:t>
            </a:r>
          </a:p>
          <a:p>
            <a:pPr lvl="0"/>
            <a:r>
              <a:rPr lang="ru-RU" b="1" dirty="0"/>
              <a:t>развитие определённых речевых умений;</a:t>
            </a:r>
          </a:p>
          <a:p>
            <a:pPr lvl="0"/>
            <a:r>
              <a:rPr lang="ru-RU" b="1" dirty="0"/>
              <a:t>обучение умению общаться;</a:t>
            </a:r>
          </a:p>
          <a:p>
            <a:pPr lvl="0"/>
            <a:r>
              <a:rPr lang="ru-RU" b="1" dirty="0"/>
              <a:t>развитие необходимых способностей;</a:t>
            </a:r>
          </a:p>
          <a:p>
            <a:pPr lvl="0"/>
            <a:r>
              <a:rPr lang="ru-RU" b="1" dirty="0"/>
              <a:t>познание (в сфере становления собственного языка);</a:t>
            </a:r>
          </a:p>
          <a:p>
            <a:pPr lvl="0"/>
            <a:r>
              <a:rPr lang="ru-RU" b="1" dirty="0"/>
              <a:t>запоминание речевого материала.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5425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ED29D1"/>
                </a:solidFill>
              </a:rPr>
              <a:t/>
            </a:r>
            <a:br>
              <a:rPr lang="ru-RU" b="1" dirty="0" smtClean="0">
                <a:solidFill>
                  <a:srgbClr val="ED29D1"/>
                </a:solidFill>
              </a:rPr>
            </a:br>
            <a:r>
              <a:rPr lang="ru-RU" b="1" dirty="0" smtClean="0">
                <a:solidFill>
                  <a:srgbClr val="ED29D1"/>
                </a:solidFill>
              </a:rPr>
              <a:t>Технология </a:t>
            </a:r>
            <a:r>
              <a:rPr lang="ru-RU" b="1" dirty="0">
                <a:solidFill>
                  <a:srgbClr val="ED29D1"/>
                </a:solidFill>
              </a:rPr>
              <a:t>игровых методов.</a:t>
            </a:r>
            <a:br>
              <a:rPr lang="ru-RU" b="1" dirty="0">
                <a:solidFill>
                  <a:srgbClr val="ED29D1"/>
                </a:solidFill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ED29D1"/>
                </a:solidFill>
              </a:rPr>
              <a:t>Результаты:</a:t>
            </a:r>
            <a:r>
              <a:rPr lang="ru-RU" b="1" dirty="0">
                <a:solidFill>
                  <a:schemeClr val="bg1"/>
                </a:solidFill>
              </a:rPr>
              <a:t>	</a:t>
            </a:r>
          </a:p>
          <a:p>
            <a:r>
              <a:rPr lang="ru-RU" b="1" dirty="0"/>
              <a:t>Дети проявляли высокую активность во время игровой деятельности. Порой даже слабый по языковой подготовке ученик становился первым, проявляя свою находчивость и сообразительность. </a:t>
            </a:r>
          </a:p>
          <a:p>
            <a:r>
              <a:rPr lang="ru-RU" b="1" dirty="0"/>
              <a:t>Благодаря грамматическим играм учащиеся научились употреблять речевые обороты, содержащие определённые грамматические трудности (</a:t>
            </a:r>
            <a:r>
              <a:rPr lang="en-US" b="1" dirty="0"/>
              <a:t>Where is</a:t>
            </a:r>
            <a:r>
              <a:rPr lang="ru-RU" b="1" dirty="0"/>
              <a:t> …? </a:t>
            </a:r>
            <a:r>
              <a:rPr lang="en-US" b="1" dirty="0"/>
              <a:t>There is (are) … Was there …? Who is …?  May I… ? </a:t>
            </a:r>
            <a:r>
              <a:rPr lang="ru-RU" b="1" dirty="0"/>
              <a:t>и т</a:t>
            </a:r>
            <a:r>
              <a:rPr lang="en-US" b="1" dirty="0"/>
              <a:t>.</a:t>
            </a:r>
            <a:r>
              <a:rPr lang="ru-RU" b="1" dirty="0"/>
              <a:t>д</a:t>
            </a:r>
            <a:r>
              <a:rPr lang="en-US" b="1" dirty="0"/>
              <a:t>.)</a:t>
            </a:r>
            <a:endParaRPr lang="ru-RU" b="1" dirty="0"/>
          </a:p>
          <a:p>
            <a:r>
              <a:rPr lang="ru-RU" b="1" dirty="0"/>
              <a:t>Лексические игры </a:t>
            </a:r>
            <a:r>
              <a:rPr lang="ru-RU" b="1" dirty="0" smtClean="0"/>
              <a:t>помогли </a:t>
            </a:r>
            <a:r>
              <a:rPr lang="ru-RU" b="1" dirty="0"/>
              <a:t>учащимся запомнить лексический материал по темам: Животные, Дом, Числительные.</a:t>
            </a:r>
          </a:p>
          <a:p>
            <a:r>
              <a:rPr lang="ru-RU" b="1" dirty="0"/>
              <a:t>Дети научились правильно произносить английские звуки такие, как [</a:t>
            </a:r>
            <a:r>
              <a:rPr lang="en-US" b="1" dirty="0"/>
              <a:t>w</a:t>
            </a:r>
            <a:r>
              <a:rPr lang="ru-RU" b="1" dirty="0"/>
              <a:t>], [ð], [Ɵ], [</a:t>
            </a:r>
            <a:r>
              <a:rPr lang="en-US" b="1" dirty="0"/>
              <a:t>d</a:t>
            </a:r>
            <a:r>
              <a:rPr lang="ru-RU" b="1" dirty="0"/>
              <a:t>ʒ], [</a:t>
            </a:r>
            <a:r>
              <a:rPr lang="en-US" b="1" dirty="0"/>
              <a:t>f</a:t>
            </a:r>
            <a:r>
              <a:rPr lang="ru-RU" b="1" dirty="0"/>
              <a:t>], [</a:t>
            </a:r>
            <a:r>
              <a:rPr lang="en-US" b="1" dirty="0"/>
              <a:t>g</a:t>
            </a:r>
            <a:r>
              <a:rPr lang="ru-RU" b="1" dirty="0"/>
              <a:t>], [</a:t>
            </a:r>
            <a:r>
              <a:rPr lang="en-US" b="1" dirty="0" err="1"/>
              <a:t>ai</a:t>
            </a:r>
            <a:r>
              <a:rPr lang="ru-RU" b="1" dirty="0"/>
              <a:t>], громко и отчётливо читать / рассказывать наизусть стихотворения  («</a:t>
            </a:r>
            <a:r>
              <a:rPr lang="en-US" b="1" dirty="0"/>
              <a:t>Child</a:t>
            </a:r>
            <a:r>
              <a:rPr lang="ru-RU" b="1" dirty="0"/>
              <a:t>’</a:t>
            </a:r>
            <a:r>
              <a:rPr lang="en-US" b="1" dirty="0"/>
              <a:t>s Wish</a:t>
            </a:r>
            <a:r>
              <a:rPr lang="ru-RU" b="1" dirty="0"/>
              <a:t>», «</a:t>
            </a:r>
            <a:r>
              <a:rPr lang="en-US" b="1" dirty="0"/>
              <a:t>My New Year Wish</a:t>
            </a:r>
            <a:r>
              <a:rPr lang="ru-RU" b="1" dirty="0"/>
              <a:t>») за счёт фонетических игр.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2280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620688"/>
            <a:ext cx="7125113" cy="924475"/>
          </a:xfrm>
        </p:spPr>
        <p:txBody>
          <a:bodyPr/>
          <a:lstStyle/>
          <a:p>
            <a:pPr algn="ctr"/>
            <a:r>
              <a:rPr lang="de-DE" dirty="0"/>
              <a:t/>
            </a:r>
            <a:br>
              <a:rPr lang="de-DE" dirty="0"/>
            </a:br>
            <a:r>
              <a:rPr lang="de-DE" dirty="0" err="1">
                <a:solidFill>
                  <a:srgbClr val="0070C0"/>
                </a:solidFill>
              </a:rPr>
              <a:t>Методика</a:t>
            </a:r>
            <a:r>
              <a:rPr lang="de-DE" dirty="0">
                <a:solidFill>
                  <a:srgbClr val="0070C0"/>
                </a:solidFill>
              </a:rPr>
              <a:t> "</a:t>
            </a:r>
            <a:r>
              <a:rPr lang="de-DE" dirty="0" err="1">
                <a:solidFill>
                  <a:srgbClr val="0070C0"/>
                </a:solidFill>
              </a:rPr>
              <a:t>Пустое</a:t>
            </a:r>
            <a:r>
              <a:rPr lang="de-DE" dirty="0">
                <a:solidFill>
                  <a:srgbClr val="0070C0"/>
                </a:solidFill>
              </a:rPr>
              <a:t> </a:t>
            </a:r>
            <a:r>
              <a:rPr lang="de-DE" dirty="0" err="1">
                <a:solidFill>
                  <a:srgbClr val="0070C0"/>
                </a:solidFill>
              </a:rPr>
              <a:t>кресло</a:t>
            </a:r>
            <a:r>
              <a:rPr lang="de-DE" dirty="0">
                <a:solidFill>
                  <a:srgbClr val="0070C0"/>
                </a:solidFill>
              </a:rPr>
              <a:t>"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Цель</a:t>
            </a:r>
            <a:r>
              <a:rPr lang="de-DE" dirty="0"/>
              <a:t> </a:t>
            </a:r>
            <a:r>
              <a:rPr lang="de-DE" dirty="0" err="1"/>
              <a:t>методики</a:t>
            </a:r>
            <a:r>
              <a:rPr lang="de-DE" dirty="0"/>
              <a:t>: </a:t>
            </a:r>
            <a:r>
              <a:rPr lang="de-DE" dirty="0" err="1"/>
              <a:t>найти</a:t>
            </a:r>
            <a:r>
              <a:rPr lang="de-DE" dirty="0"/>
              <a:t> </a:t>
            </a:r>
            <a:r>
              <a:rPr lang="de-DE" dirty="0" err="1"/>
              <a:t>ответ</a:t>
            </a:r>
            <a:r>
              <a:rPr lang="de-DE" dirty="0"/>
              <a:t> </a:t>
            </a:r>
            <a:r>
              <a:rPr lang="de-DE" dirty="0" err="1"/>
              <a:t>на</a:t>
            </a:r>
            <a:r>
              <a:rPr lang="de-DE" dirty="0"/>
              <a:t> </a:t>
            </a:r>
            <a:r>
              <a:rPr lang="de-DE" dirty="0" err="1"/>
              <a:t>четко</a:t>
            </a:r>
            <a:r>
              <a:rPr lang="de-DE" dirty="0"/>
              <a:t> </a:t>
            </a:r>
            <a:r>
              <a:rPr lang="de-DE" dirty="0" err="1"/>
              <a:t>поставленный</a:t>
            </a:r>
            <a:r>
              <a:rPr lang="de-DE" dirty="0"/>
              <a:t> </a:t>
            </a:r>
            <a:r>
              <a:rPr lang="de-DE" dirty="0" err="1"/>
              <a:t>вопрос</a:t>
            </a:r>
            <a:r>
              <a:rPr lang="de-DE" dirty="0"/>
              <a:t> </a:t>
            </a:r>
            <a:r>
              <a:rPr lang="de-DE" dirty="0" err="1"/>
              <a:t>путем</a:t>
            </a:r>
            <a:r>
              <a:rPr lang="de-DE" dirty="0"/>
              <a:t> </a:t>
            </a:r>
            <a:r>
              <a:rPr lang="de-DE" dirty="0" err="1"/>
              <a:t>обмена</a:t>
            </a:r>
            <a:r>
              <a:rPr lang="de-DE" dirty="0"/>
              <a:t> </a:t>
            </a:r>
            <a:r>
              <a:rPr lang="de-DE" dirty="0" err="1"/>
              <a:t>мнений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 err="1"/>
              <a:t>Поиск</a:t>
            </a:r>
            <a:r>
              <a:rPr lang="de-DE" dirty="0"/>
              <a:t> </a:t>
            </a:r>
            <a:r>
              <a:rPr lang="de-DE" dirty="0" err="1"/>
              <a:t>ответа</a:t>
            </a:r>
            <a:r>
              <a:rPr lang="de-DE" dirty="0"/>
              <a:t> </a:t>
            </a:r>
            <a:r>
              <a:rPr lang="de-DE" dirty="0" err="1"/>
              <a:t>должен</a:t>
            </a:r>
            <a:r>
              <a:rPr lang="de-DE" dirty="0"/>
              <a:t> </a:t>
            </a:r>
            <a:r>
              <a:rPr lang="de-DE" dirty="0" err="1"/>
              <a:t>подвести</a:t>
            </a:r>
            <a:r>
              <a:rPr lang="de-DE" dirty="0"/>
              <a:t> </a:t>
            </a:r>
            <a:r>
              <a:rPr lang="de-DE" dirty="0" err="1"/>
              <a:t>учащихся</a:t>
            </a:r>
            <a:r>
              <a:rPr lang="de-DE" dirty="0"/>
              <a:t> к </a:t>
            </a:r>
            <a:r>
              <a:rPr lang="de-DE" dirty="0" err="1"/>
              <a:t>открытию</a:t>
            </a:r>
            <a:r>
              <a:rPr lang="de-DE" dirty="0"/>
              <a:t> </a:t>
            </a:r>
            <a:r>
              <a:rPr lang="de-DE" dirty="0" err="1"/>
              <a:t>правды</a:t>
            </a:r>
            <a:r>
              <a:rPr lang="de-DE" dirty="0"/>
              <a:t>, к </a:t>
            </a:r>
            <a:r>
              <a:rPr lang="de-DE" dirty="0" err="1"/>
              <a:t>определению</a:t>
            </a:r>
            <a:r>
              <a:rPr lang="de-DE" dirty="0"/>
              <a:t> </a:t>
            </a:r>
            <a:r>
              <a:rPr lang="de-DE" dirty="0" err="1"/>
              <a:t>фактического</a:t>
            </a:r>
            <a:r>
              <a:rPr lang="de-DE" dirty="0"/>
              <a:t> </a:t>
            </a:r>
            <a:r>
              <a:rPr lang="de-DE" dirty="0" err="1"/>
              <a:t>состояния</a:t>
            </a:r>
            <a:r>
              <a:rPr lang="de-DE" dirty="0"/>
              <a:t> </a:t>
            </a:r>
            <a:r>
              <a:rPr lang="de-DE" dirty="0" err="1"/>
              <a:t>вещей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 err="1"/>
              <a:t>Методика</a:t>
            </a:r>
            <a:r>
              <a:rPr lang="de-DE" dirty="0"/>
              <a:t> "</a:t>
            </a:r>
            <a:r>
              <a:rPr lang="de-DE" dirty="0" err="1"/>
              <a:t>Пустое</a:t>
            </a:r>
            <a:r>
              <a:rPr lang="de-DE" dirty="0"/>
              <a:t> </a:t>
            </a:r>
            <a:r>
              <a:rPr lang="de-DE" dirty="0" err="1"/>
              <a:t>кресло</a:t>
            </a:r>
            <a:r>
              <a:rPr lang="de-DE" dirty="0"/>
              <a:t>" </a:t>
            </a:r>
            <a:r>
              <a:rPr lang="de-DE" dirty="0" err="1"/>
              <a:t>развивает</a:t>
            </a:r>
            <a:r>
              <a:rPr lang="de-DE" dirty="0"/>
              <a:t> </a:t>
            </a:r>
            <a:r>
              <a:rPr lang="de-DE" dirty="0" err="1"/>
              <a:t>критическое</a:t>
            </a:r>
            <a:r>
              <a:rPr lang="de-DE" dirty="0"/>
              <a:t> </a:t>
            </a:r>
            <a:r>
              <a:rPr lang="de-DE" dirty="0" err="1"/>
              <a:t>мышление</a:t>
            </a:r>
            <a:r>
              <a:rPr lang="de-DE" dirty="0"/>
              <a:t>, </a:t>
            </a:r>
            <a:r>
              <a:rPr lang="de-DE" dirty="0" err="1"/>
              <a:t>умение</a:t>
            </a:r>
            <a:r>
              <a:rPr lang="de-DE" dirty="0"/>
              <a:t> </a:t>
            </a:r>
            <a:r>
              <a:rPr lang="de-DE" dirty="0" err="1"/>
              <a:t>аргументировать</a:t>
            </a:r>
            <a:r>
              <a:rPr lang="de-DE" dirty="0"/>
              <a:t>, </a:t>
            </a:r>
            <a:r>
              <a:rPr lang="de-DE" dirty="0" err="1"/>
              <a:t>задавать</a:t>
            </a:r>
            <a:r>
              <a:rPr lang="de-DE" dirty="0"/>
              <a:t> </a:t>
            </a:r>
            <a:r>
              <a:rPr lang="de-DE" dirty="0" err="1"/>
              <a:t>вопросы</a:t>
            </a:r>
            <a:r>
              <a:rPr lang="de-DE" dirty="0"/>
              <a:t>, </a:t>
            </a:r>
            <a:r>
              <a:rPr lang="de-DE" dirty="0" err="1"/>
              <a:t>активизирует</a:t>
            </a:r>
            <a:r>
              <a:rPr lang="de-DE" dirty="0"/>
              <a:t> </a:t>
            </a:r>
            <a:r>
              <a:rPr lang="de-DE" dirty="0" err="1"/>
              <a:t>большое</a:t>
            </a:r>
            <a:r>
              <a:rPr lang="de-DE" dirty="0"/>
              <a:t> </a:t>
            </a:r>
            <a:r>
              <a:rPr lang="de-DE" dirty="0" err="1"/>
              <a:t>количество</a:t>
            </a:r>
            <a:r>
              <a:rPr lang="de-DE" dirty="0"/>
              <a:t> </a:t>
            </a:r>
            <a:r>
              <a:rPr lang="de-DE" dirty="0" err="1"/>
              <a:t>участников</a:t>
            </a:r>
            <a:r>
              <a:rPr lang="de-DE" dirty="0"/>
              <a:t>, </a:t>
            </a:r>
            <a:r>
              <a:rPr lang="de-DE" dirty="0" err="1"/>
              <a:t>учит</a:t>
            </a:r>
            <a:r>
              <a:rPr lang="de-DE" dirty="0"/>
              <a:t> </a:t>
            </a:r>
            <a:r>
              <a:rPr lang="de-DE" dirty="0" err="1"/>
              <a:t>культуре</a:t>
            </a:r>
            <a:r>
              <a:rPr lang="de-DE" dirty="0"/>
              <a:t> </a:t>
            </a:r>
            <a:r>
              <a:rPr lang="de-DE" dirty="0" err="1"/>
              <a:t>дискуссии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12348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>
                <a:solidFill>
                  <a:srgbClr val="0070C0"/>
                </a:solidFill>
              </a:rPr>
              <a:t>Методика</a:t>
            </a:r>
            <a:r>
              <a:rPr lang="de-DE" dirty="0">
                <a:solidFill>
                  <a:srgbClr val="0070C0"/>
                </a:solidFill>
              </a:rPr>
              <a:t> "</a:t>
            </a:r>
            <a:r>
              <a:rPr lang="de-DE" dirty="0" err="1">
                <a:solidFill>
                  <a:srgbClr val="0070C0"/>
                </a:solidFill>
              </a:rPr>
              <a:t>Пустое</a:t>
            </a:r>
            <a:r>
              <a:rPr lang="de-DE" dirty="0">
                <a:solidFill>
                  <a:srgbClr val="0070C0"/>
                </a:solidFill>
              </a:rPr>
              <a:t> </a:t>
            </a:r>
            <a:r>
              <a:rPr lang="de-DE" dirty="0" err="1">
                <a:solidFill>
                  <a:srgbClr val="0070C0"/>
                </a:solidFill>
              </a:rPr>
              <a:t>кресло</a:t>
            </a:r>
            <a:r>
              <a:rPr lang="de-DE" dirty="0">
                <a:solidFill>
                  <a:srgbClr val="0070C0"/>
                </a:solidFill>
              </a:rPr>
              <a:t>"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844824"/>
            <a:ext cx="7125112" cy="4051437"/>
          </a:xfrm>
        </p:spPr>
        <p:txBody>
          <a:bodyPr>
            <a:normAutofit fontScale="85000" lnSpcReduction="10000"/>
          </a:bodyPr>
          <a:lstStyle/>
          <a:p>
            <a:r>
              <a:rPr lang="de-DE" dirty="0" err="1"/>
              <a:t>Описание</a:t>
            </a:r>
            <a:r>
              <a:rPr lang="de-DE" dirty="0"/>
              <a:t> </a:t>
            </a:r>
            <a:r>
              <a:rPr lang="de-DE" dirty="0" err="1"/>
              <a:t>методики</a:t>
            </a:r>
            <a:r>
              <a:rPr lang="de-DE" dirty="0"/>
              <a:t>. </a:t>
            </a:r>
            <a:r>
              <a:rPr lang="de-DE" dirty="0" err="1"/>
              <a:t>На</a:t>
            </a:r>
            <a:r>
              <a:rPr lang="de-DE" dirty="0"/>
              <a:t> 3-4 </a:t>
            </a:r>
            <a:r>
              <a:rPr lang="de-DE" dirty="0" err="1"/>
              <a:t>стульях</a:t>
            </a:r>
            <a:r>
              <a:rPr lang="de-DE" dirty="0"/>
              <a:t> </a:t>
            </a:r>
            <a:r>
              <a:rPr lang="de-DE" dirty="0" err="1"/>
              <a:t>нужно</a:t>
            </a:r>
            <a:r>
              <a:rPr lang="de-DE" dirty="0"/>
              <a:t> </a:t>
            </a:r>
            <a:r>
              <a:rPr lang="de-DE" dirty="0" err="1"/>
              <a:t>разложить</a:t>
            </a:r>
            <a:r>
              <a:rPr lang="de-DE" dirty="0"/>
              <a:t> </a:t>
            </a:r>
            <a:r>
              <a:rPr lang="de-DE" dirty="0" err="1"/>
              <a:t>мнения</a:t>
            </a:r>
            <a:r>
              <a:rPr lang="de-DE" dirty="0"/>
              <a:t> </a:t>
            </a:r>
            <a:r>
              <a:rPr lang="de-DE" dirty="0" err="1"/>
              <a:t>на</a:t>
            </a:r>
            <a:r>
              <a:rPr lang="de-DE" dirty="0"/>
              <a:t> </a:t>
            </a:r>
            <a:r>
              <a:rPr lang="de-DE" dirty="0" err="1"/>
              <a:t>поставленную</a:t>
            </a:r>
            <a:r>
              <a:rPr lang="de-DE" dirty="0"/>
              <a:t> </a:t>
            </a:r>
            <a:r>
              <a:rPr lang="de-DE" dirty="0" err="1"/>
              <a:t>проблему</a:t>
            </a:r>
            <a:r>
              <a:rPr lang="de-DE" dirty="0"/>
              <a:t> </a:t>
            </a:r>
            <a:r>
              <a:rPr lang="de-DE" dirty="0" err="1"/>
              <a:t>разных</a:t>
            </a:r>
            <a:r>
              <a:rPr lang="de-DE" dirty="0"/>
              <a:t> </a:t>
            </a:r>
            <a:r>
              <a:rPr lang="de-DE" dirty="0" err="1"/>
              <a:t>людей</a:t>
            </a:r>
            <a:r>
              <a:rPr lang="de-DE" dirty="0"/>
              <a:t>, </a:t>
            </a:r>
            <a:r>
              <a:rPr lang="de-DE" dirty="0" err="1"/>
              <a:t>записанных</a:t>
            </a:r>
            <a:r>
              <a:rPr lang="de-DE" dirty="0"/>
              <a:t> </a:t>
            </a:r>
            <a:r>
              <a:rPr lang="de-DE" dirty="0" err="1"/>
              <a:t>на</a:t>
            </a:r>
            <a:r>
              <a:rPr lang="de-DE" dirty="0"/>
              <a:t> </a:t>
            </a:r>
            <a:r>
              <a:rPr lang="de-DE" dirty="0" err="1"/>
              <a:t>альбомных</a:t>
            </a:r>
            <a:r>
              <a:rPr lang="de-DE" dirty="0"/>
              <a:t> </a:t>
            </a:r>
            <a:r>
              <a:rPr lang="de-DE" dirty="0" err="1"/>
              <a:t>листах</a:t>
            </a:r>
            <a:r>
              <a:rPr lang="de-DE" dirty="0"/>
              <a:t> </a:t>
            </a:r>
            <a:r>
              <a:rPr lang="de-DE" dirty="0" err="1"/>
              <a:t>бумаги</a:t>
            </a:r>
            <a:r>
              <a:rPr lang="de-DE" dirty="0"/>
              <a:t> и </a:t>
            </a:r>
            <a:r>
              <a:rPr lang="de-DE" dirty="0" err="1"/>
              <a:t>лист</a:t>
            </a:r>
            <a:r>
              <a:rPr lang="de-DE" dirty="0"/>
              <a:t> </a:t>
            </a:r>
            <a:r>
              <a:rPr lang="de-DE" dirty="0" err="1"/>
              <a:t>со</a:t>
            </a:r>
            <a:r>
              <a:rPr lang="de-DE" dirty="0"/>
              <a:t> </a:t>
            </a:r>
            <a:r>
              <a:rPr lang="de-DE" dirty="0" err="1"/>
              <a:t>знаком</a:t>
            </a:r>
            <a:r>
              <a:rPr lang="de-DE" dirty="0"/>
              <a:t> </a:t>
            </a:r>
            <a:r>
              <a:rPr lang="de-DE" dirty="0" err="1"/>
              <a:t>вопроса</a:t>
            </a:r>
            <a:r>
              <a:rPr lang="de-DE" dirty="0"/>
              <a:t> "?".</a:t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 err="1"/>
              <a:t>Учащиеся</a:t>
            </a:r>
            <a:r>
              <a:rPr lang="de-DE" dirty="0"/>
              <a:t> </a:t>
            </a:r>
            <a:r>
              <a:rPr lang="de-DE" dirty="0" err="1"/>
              <a:t>знакомятся</a:t>
            </a:r>
            <a:r>
              <a:rPr lang="de-DE" dirty="0"/>
              <a:t> с </a:t>
            </a:r>
            <a:r>
              <a:rPr lang="de-DE" dirty="0" err="1"/>
              <a:t>разными</a:t>
            </a:r>
            <a:r>
              <a:rPr lang="de-DE" dirty="0"/>
              <a:t> </a:t>
            </a:r>
            <a:r>
              <a:rPr lang="de-DE" dirty="0" err="1"/>
              <a:t>мнениями</a:t>
            </a:r>
            <a:r>
              <a:rPr lang="de-DE" dirty="0"/>
              <a:t> и </a:t>
            </a:r>
            <a:r>
              <a:rPr lang="de-DE" dirty="0" err="1"/>
              <a:t>становятся</a:t>
            </a:r>
            <a:r>
              <a:rPr lang="de-DE" dirty="0"/>
              <a:t> у </a:t>
            </a:r>
            <a:r>
              <a:rPr lang="de-DE" dirty="0" err="1"/>
              <a:t>избранной</a:t>
            </a:r>
            <a:r>
              <a:rPr lang="de-DE" dirty="0"/>
              <a:t> </a:t>
            </a:r>
            <a:r>
              <a:rPr lang="de-DE" dirty="0" err="1"/>
              <a:t>точки</a:t>
            </a:r>
            <a:r>
              <a:rPr lang="de-DE" dirty="0"/>
              <a:t> </a:t>
            </a:r>
            <a:r>
              <a:rPr lang="de-DE" dirty="0" err="1"/>
              <a:t>зрения</a:t>
            </a:r>
            <a:r>
              <a:rPr lang="de-DE" dirty="0"/>
              <a:t>. </a:t>
            </a:r>
            <a:r>
              <a:rPr lang="de-DE" dirty="0" err="1"/>
              <a:t>Тот</a:t>
            </a:r>
            <a:r>
              <a:rPr lang="de-DE" dirty="0"/>
              <a:t>, </a:t>
            </a:r>
            <a:r>
              <a:rPr lang="de-DE" dirty="0" err="1"/>
              <a:t>кто</a:t>
            </a:r>
            <a:r>
              <a:rPr lang="de-DE" dirty="0"/>
              <a:t> </a:t>
            </a:r>
            <a:r>
              <a:rPr lang="de-DE" dirty="0" err="1"/>
              <a:t>имеет</a:t>
            </a:r>
            <a:r>
              <a:rPr lang="de-DE" dirty="0"/>
              <a:t> </a:t>
            </a:r>
            <a:r>
              <a:rPr lang="de-DE" dirty="0" err="1"/>
              <a:t>совершенно</a:t>
            </a:r>
            <a:r>
              <a:rPr lang="de-DE" dirty="0"/>
              <a:t> </a:t>
            </a:r>
            <a:r>
              <a:rPr lang="de-DE" dirty="0" err="1"/>
              <a:t>другое</a:t>
            </a:r>
            <a:r>
              <a:rPr lang="de-DE" dirty="0"/>
              <a:t> </a:t>
            </a:r>
            <a:r>
              <a:rPr lang="de-DE" dirty="0" err="1"/>
              <a:t>мнение</a:t>
            </a:r>
            <a:r>
              <a:rPr lang="de-DE" dirty="0"/>
              <a:t>, </a:t>
            </a:r>
            <a:r>
              <a:rPr lang="de-DE" dirty="0" err="1"/>
              <a:t>становится</a:t>
            </a:r>
            <a:r>
              <a:rPr lang="de-DE" dirty="0"/>
              <a:t> у </a:t>
            </a:r>
            <a:r>
              <a:rPr lang="de-DE" dirty="0" err="1"/>
              <a:t>знака</a:t>
            </a:r>
            <a:r>
              <a:rPr lang="de-DE" dirty="0"/>
              <a:t> "?".</a:t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 err="1"/>
              <a:t>Каждая</a:t>
            </a:r>
            <a:r>
              <a:rPr lang="de-DE" dirty="0"/>
              <a:t> </a:t>
            </a:r>
            <a:r>
              <a:rPr lang="de-DE" dirty="0" err="1"/>
              <a:t>группа</a:t>
            </a:r>
            <a:r>
              <a:rPr lang="de-DE" dirty="0"/>
              <a:t> </a:t>
            </a:r>
            <a:r>
              <a:rPr lang="de-DE" dirty="0" err="1"/>
              <a:t>обсуждает</a:t>
            </a:r>
            <a:r>
              <a:rPr lang="de-DE" dirty="0"/>
              <a:t> </a:t>
            </a:r>
            <a:r>
              <a:rPr lang="de-DE" dirty="0" err="1"/>
              <a:t>выбранное</a:t>
            </a:r>
            <a:r>
              <a:rPr lang="de-DE" dirty="0"/>
              <a:t> </a:t>
            </a:r>
            <a:r>
              <a:rPr lang="de-DE" dirty="0" err="1"/>
              <a:t>мнение</a:t>
            </a:r>
            <a:r>
              <a:rPr lang="de-DE" dirty="0"/>
              <a:t> и </a:t>
            </a:r>
            <a:r>
              <a:rPr lang="de-DE" dirty="0" err="1"/>
              <a:t>выдвигает</a:t>
            </a:r>
            <a:r>
              <a:rPr lang="de-DE" dirty="0"/>
              <a:t> </a:t>
            </a:r>
            <a:r>
              <a:rPr lang="de-DE" dirty="0" err="1"/>
              <a:t>представителя</a:t>
            </a:r>
            <a:r>
              <a:rPr lang="de-DE" dirty="0"/>
              <a:t> </a:t>
            </a:r>
            <a:r>
              <a:rPr lang="de-DE" dirty="0" err="1"/>
              <a:t>для</a:t>
            </a:r>
            <a:r>
              <a:rPr lang="de-DE" dirty="0"/>
              <a:t> </a:t>
            </a:r>
            <a:r>
              <a:rPr lang="de-DE" dirty="0" err="1"/>
              <a:t>дискуссии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 err="1"/>
              <a:t>Все</a:t>
            </a:r>
            <a:r>
              <a:rPr lang="de-DE" dirty="0"/>
              <a:t> </a:t>
            </a:r>
            <a:r>
              <a:rPr lang="de-DE" dirty="0" err="1"/>
              <a:t>участники</a:t>
            </a:r>
            <a:r>
              <a:rPr lang="de-DE" dirty="0"/>
              <a:t> </a:t>
            </a:r>
            <a:r>
              <a:rPr lang="de-DE" dirty="0" err="1"/>
              <a:t>дискуссии</a:t>
            </a:r>
            <a:r>
              <a:rPr lang="de-DE" dirty="0"/>
              <a:t> </a:t>
            </a:r>
            <a:r>
              <a:rPr lang="de-DE" dirty="0" err="1"/>
              <a:t>сидят</a:t>
            </a:r>
            <a:r>
              <a:rPr lang="de-DE" dirty="0"/>
              <a:t> </a:t>
            </a:r>
            <a:r>
              <a:rPr lang="de-DE" dirty="0" err="1"/>
              <a:t>по</a:t>
            </a:r>
            <a:r>
              <a:rPr lang="de-DE" dirty="0"/>
              <a:t> </a:t>
            </a:r>
            <a:r>
              <a:rPr lang="de-DE" dirty="0" err="1"/>
              <a:t>кругу</a:t>
            </a:r>
            <a:r>
              <a:rPr lang="de-DE" dirty="0"/>
              <a:t>. </a:t>
            </a:r>
            <a:r>
              <a:rPr lang="de-DE" dirty="0" err="1"/>
              <a:t>Дискуссию</a:t>
            </a:r>
            <a:r>
              <a:rPr lang="de-DE" dirty="0"/>
              <a:t> </a:t>
            </a:r>
            <a:r>
              <a:rPr lang="de-DE" dirty="0" err="1"/>
              <a:t>начинают</a:t>
            </a:r>
            <a:r>
              <a:rPr lang="de-DE" dirty="0"/>
              <a:t> </a:t>
            </a:r>
            <a:r>
              <a:rPr lang="de-DE" dirty="0" err="1"/>
              <a:t>представители</a:t>
            </a:r>
            <a:r>
              <a:rPr lang="de-DE" dirty="0"/>
              <a:t> </a:t>
            </a:r>
            <a:r>
              <a:rPr lang="de-DE" dirty="0" err="1"/>
              <a:t>групп</a:t>
            </a:r>
            <a:r>
              <a:rPr lang="de-DE" dirty="0"/>
              <a:t>, </a:t>
            </a:r>
            <a:r>
              <a:rPr lang="de-DE" dirty="0" err="1"/>
              <a:t>которые</a:t>
            </a:r>
            <a:r>
              <a:rPr lang="de-DE" dirty="0"/>
              <a:t> </a:t>
            </a:r>
            <a:r>
              <a:rPr lang="de-DE" dirty="0" err="1"/>
              <a:t>сидят</a:t>
            </a:r>
            <a:r>
              <a:rPr lang="de-DE" dirty="0"/>
              <a:t> </a:t>
            </a:r>
            <a:r>
              <a:rPr lang="de-DE" dirty="0" err="1"/>
              <a:t>на</a:t>
            </a:r>
            <a:r>
              <a:rPr lang="de-DE" dirty="0"/>
              <a:t> </a:t>
            </a:r>
            <a:r>
              <a:rPr lang="de-DE" dirty="0" err="1"/>
              <a:t>стульях</a:t>
            </a:r>
            <a:r>
              <a:rPr lang="de-DE" dirty="0"/>
              <a:t>, </a:t>
            </a:r>
            <a:r>
              <a:rPr lang="de-DE" dirty="0" err="1"/>
              <a:t>стоящих</a:t>
            </a:r>
            <a:r>
              <a:rPr lang="de-DE" dirty="0"/>
              <a:t> </a:t>
            </a:r>
            <a:r>
              <a:rPr lang="de-DE" dirty="0" err="1"/>
              <a:t>друг</a:t>
            </a:r>
            <a:r>
              <a:rPr lang="de-DE" dirty="0"/>
              <a:t> </a:t>
            </a:r>
            <a:r>
              <a:rPr lang="de-DE" dirty="0" err="1"/>
              <a:t>против</a:t>
            </a:r>
            <a:r>
              <a:rPr lang="de-DE" dirty="0"/>
              <a:t> </a:t>
            </a:r>
            <a:r>
              <a:rPr lang="de-DE" dirty="0" err="1"/>
              <a:t>друга</a:t>
            </a:r>
            <a:r>
              <a:rPr lang="de-DE" dirty="0"/>
              <a:t>. </a:t>
            </a:r>
            <a:r>
              <a:rPr lang="de-DE" dirty="0" err="1"/>
              <a:t>Учитель</a:t>
            </a:r>
            <a:r>
              <a:rPr lang="de-DE" dirty="0"/>
              <a:t> </a:t>
            </a:r>
            <a:r>
              <a:rPr lang="de-DE" dirty="0" err="1"/>
              <a:t>ставит</a:t>
            </a:r>
            <a:r>
              <a:rPr lang="de-DE" dirty="0"/>
              <a:t> </a:t>
            </a:r>
            <a:r>
              <a:rPr lang="de-DE" dirty="0" err="1"/>
              <a:t>еще</a:t>
            </a:r>
            <a:r>
              <a:rPr lang="de-DE" dirty="0"/>
              <a:t> </a:t>
            </a:r>
            <a:r>
              <a:rPr lang="de-DE" dirty="0" err="1"/>
              <a:t>один</a:t>
            </a:r>
            <a:r>
              <a:rPr lang="de-DE" dirty="0"/>
              <a:t> </a:t>
            </a:r>
            <a:r>
              <a:rPr lang="de-DE" dirty="0" err="1"/>
              <a:t>стул</a:t>
            </a:r>
            <a:r>
              <a:rPr lang="de-DE" dirty="0"/>
              <a:t>. </a:t>
            </a:r>
            <a:r>
              <a:rPr lang="de-DE" dirty="0" err="1"/>
              <a:t>Если</a:t>
            </a:r>
            <a:r>
              <a:rPr lang="de-DE" dirty="0"/>
              <a:t> </a:t>
            </a:r>
            <a:r>
              <a:rPr lang="de-DE" dirty="0" err="1"/>
              <a:t>кто-то</a:t>
            </a:r>
            <a:r>
              <a:rPr lang="de-DE" dirty="0"/>
              <a:t> </a:t>
            </a:r>
            <a:r>
              <a:rPr lang="de-DE" dirty="0" err="1"/>
              <a:t>другой</a:t>
            </a:r>
            <a:r>
              <a:rPr lang="de-DE" dirty="0"/>
              <a:t> </a:t>
            </a:r>
            <a:r>
              <a:rPr lang="de-DE" dirty="0" err="1"/>
              <a:t>хочет</a:t>
            </a:r>
            <a:r>
              <a:rPr lang="de-DE" dirty="0"/>
              <a:t> </a:t>
            </a:r>
            <a:r>
              <a:rPr lang="de-DE" dirty="0" err="1"/>
              <a:t>высказаться</a:t>
            </a:r>
            <a:r>
              <a:rPr lang="de-DE" dirty="0"/>
              <a:t>, </a:t>
            </a:r>
            <a:r>
              <a:rPr lang="de-DE" dirty="0" err="1"/>
              <a:t>то</a:t>
            </a:r>
            <a:r>
              <a:rPr lang="de-DE" dirty="0"/>
              <a:t> </a:t>
            </a:r>
            <a:r>
              <a:rPr lang="de-DE" dirty="0" err="1"/>
              <a:t>он</a:t>
            </a:r>
            <a:r>
              <a:rPr lang="de-DE" dirty="0"/>
              <a:t> </a:t>
            </a:r>
            <a:r>
              <a:rPr lang="de-DE" dirty="0" err="1"/>
              <a:t>садится</a:t>
            </a:r>
            <a:r>
              <a:rPr lang="de-DE" dirty="0"/>
              <a:t> в </a:t>
            </a:r>
            <a:r>
              <a:rPr lang="de-DE" dirty="0" err="1"/>
              <a:t>пустое</a:t>
            </a:r>
            <a:r>
              <a:rPr lang="de-DE" dirty="0"/>
              <a:t> </a:t>
            </a:r>
            <a:r>
              <a:rPr lang="de-DE" dirty="0" err="1"/>
              <a:t>кресло</a:t>
            </a:r>
            <a:r>
              <a:rPr lang="de-DE" dirty="0"/>
              <a:t>. В </a:t>
            </a:r>
            <a:r>
              <a:rPr lang="de-DE" dirty="0" err="1"/>
              <a:t>кресле</a:t>
            </a:r>
            <a:r>
              <a:rPr lang="de-DE" dirty="0"/>
              <a:t> </a:t>
            </a:r>
            <a:r>
              <a:rPr lang="de-DE" dirty="0" err="1"/>
              <a:t>можно</a:t>
            </a:r>
            <a:r>
              <a:rPr lang="de-DE" dirty="0"/>
              <a:t> </a:t>
            </a:r>
            <a:r>
              <a:rPr lang="de-DE" dirty="0" err="1"/>
              <a:t>сидеть</a:t>
            </a:r>
            <a:r>
              <a:rPr lang="de-DE" dirty="0"/>
              <a:t> </a:t>
            </a:r>
            <a:r>
              <a:rPr lang="de-DE" dirty="0" err="1"/>
              <a:t>только</a:t>
            </a:r>
            <a:r>
              <a:rPr lang="de-DE" dirty="0"/>
              <a:t> в </a:t>
            </a:r>
            <a:r>
              <a:rPr lang="de-DE" dirty="0" err="1"/>
              <a:t>течение</a:t>
            </a:r>
            <a:r>
              <a:rPr lang="de-DE" dirty="0"/>
              <a:t> </a:t>
            </a:r>
            <a:r>
              <a:rPr lang="de-DE" dirty="0" err="1"/>
              <a:t>одной</a:t>
            </a:r>
            <a:r>
              <a:rPr lang="de-DE" dirty="0"/>
              <a:t> </a:t>
            </a:r>
            <a:r>
              <a:rPr lang="de-DE" dirty="0" err="1"/>
              <a:t>минуты</a:t>
            </a:r>
            <a:r>
              <a:rPr lang="de-DE" dirty="0"/>
              <a:t>. </a:t>
            </a:r>
            <a:r>
              <a:rPr lang="de-DE" dirty="0" err="1"/>
              <a:t>Как</a:t>
            </a:r>
            <a:r>
              <a:rPr lang="de-DE" dirty="0"/>
              <a:t> </a:t>
            </a:r>
            <a:r>
              <a:rPr lang="de-DE" dirty="0" err="1"/>
              <a:t>только</a:t>
            </a:r>
            <a:r>
              <a:rPr lang="de-DE" dirty="0"/>
              <a:t> </a:t>
            </a:r>
            <a:r>
              <a:rPr lang="de-DE" dirty="0" err="1"/>
              <a:t>учитель</a:t>
            </a:r>
            <a:r>
              <a:rPr lang="de-DE" dirty="0"/>
              <a:t> </a:t>
            </a:r>
            <a:r>
              <a:rPr lang="de-DE" dirty="0" err="1"/>
              <a:t>услышит</a:t>
            </a:r>
            <a:r>
              <a:rPr lang="de-DE" dirty="0"/>
              <a:t> </a:t>
            </a:r>
            <a:r>
              <a:rPr lang="de-DE" dirty="0" err="1"/>
              <a:t>то</a:t>
            </a:r>
            <a:r>
              <a:rPr lang="de-DE" dirty="0"/>
              <a:t>, </a:t>
            </a:r>
            <a:r>
              <a:rPr lang="de-DE" dirty="0" err="1"/>
              <a:t>что</a:t>
            </a:r>
            <a:r>
              <a:rPr lang="de-DE" dirty="0"/>
              <a:t> </a:t>
            </a:r>
            <a:r>
              <a:rPr lang="de-DE" dirty="0" err="1"/>
              <a:t>является</a:t>
            </a:r>
            <a:r>
              <a:rPr lang="de-DE" dirty="0"/>
              <a:t> </a:t>
            </a:r>
            <a:r>
              <a:rPr lang="de-DE" dirty="0" err="1"/>
              <a:t>самым</a:t>
            </a:r>
            <a:r>
              <a:rPr lang="de-DE" dirty="0"/>
              <a:t> </a:t>
            </a:r>
            <a:r>
              <a:rPr lang="de-DE" dirty="0" err="1"/>
              <a:t>важным</a:t>
            </a:r>
            <a:r>
              <a:rPr lang="de-DE" dirty="0"/>
              <a:t>, </a:t>
            </a:r>
            <a:r>
              <a:rPr lang="de-DE" dirty="0" err="1"/>
              <a:t>прекращает</a:t>
            </a:r>
            <a:r>
              <a:rPr lang="de-DE" dirty="0"/>
              <a:t> </a:t>
            </a:r>
            <a:r>
              <a:rPr lang="de-DE" dirty="0" err="1"/>
              <a:t>дискуссию</a:t>
            </a:r>
            <a:r>
              <a:rPr lang="de-DE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138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26CC3A"/>
                </a:solidFill>
              </a:rPr>
              <a:t>Технология развития «критического мышления»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b="1" dirty="0" smtClean="0">
                <a:solidFill>
                  <a:srgbClr val="26CC3A"/>
                </a:solidFill>
              </a:rPr>
              <a:t>Стадия вызов:</a:t>
            </a:r>
          </a:p>
          <a:p>
            <a:pPr>
              <a:buFontTx/>
              <a:buChar char="-"/>
            </a:pPr>
            <a:endParaRPr lang="ru-RU" b="1" dirty="0" smtClean="0"/>
          </a:p>
          <a:p>
            <a:pPr>
              <a:buFontTx/>
              <a:buChar char="-"/>
            </a:pPr>
            <a:r>
              <a:rPr lang="ru-RU" b="1" dirty="0" smtClean="0"/>
              <a:t>кластер;</a:t>
            </a:r>
          </a:p>
          <a:p>
            <a:pPr>
              <a:buFontTx/>
              <a:buChar char="-"/>
            </a:pPr>
            <a:r>
              <a:rPr lang="ru-RU" b="1" dirty="0" smtClean="0"/>
              <a:t>таблицы;</a:t>
            </a:r>
          </a:p>
          <a:p>
            <a:pPr>
              <a:buFontTx/>
              <a:buChar char="-"/>
            </a:pPr>
            <a:r>
              <a:rPr lang="ru-RU" b="1" dirty="0"/>
              <a:t>в</a:t>
            </a:r>
            <a:r>
              <a:rPr lang="ru-RU" b="1" dirty="0" smtClean="0"/>
              <a:t>ерные и неверные утверждения;</a:t>
            </a:r>
          </a:p>
          <a:p>
            <a:pPr marL="0" indent="0">
              <a:buNone/>
            </a:pPr>
            <a:r>
              <a:rPr lang="ru-RU" b="1" dirty="0" smtClean="0"/>
              <a:t>-     </a:t>
            </a:r>
            <a:r>
              <a:rPr lang="ru-RU" b="1" dirty="0" smtClean="0"/>
              <a:t>мозговой </a:t>
            </a:r>
            <a:r>
              <a:rPr lang="ru-RU" b="1" dirty="0" smtClean="0"/>
              <a:t>штурм</a:t>
            </a:r>
            <a:r>
              <a:rPr lang="ru-RU" b="1" dirty="0" smtClean="0"/>
              <a:t>.</a:t>
            </a:r>
            <a:r>
              <a:rPr lang="ru-RU" b="1" dirty="0">
                <a:solidFill>
                  <a:srgbClr val="26CC3A"/>
                </a:solidFill>
              </a:rPr>
              <a:t> </a:t>
            </a:r>
            <a:endParaRPr lang="ru-RU" b="1" dirty="0" smtClean="0">
              <a:solidFill>
                <a:srgbClr val="26CC3A"/>
              </a:solidFill>
            </a:endParaRPr>
          </a:p>
          <a:p>
            <a:r>
              <a:rPr lang="ru-RU" b="1" dirty="0" smtClean="0">
                <a:solidFill>
                  <a:srgbClr val="26CC3A"/>
                </a:solidFill>
              </a:rPr>
              <a:t>Стадия </a:t>
            </a:r>
            <a:r>
              <a:rPr lang="ru-RU" b="1" dirty="0">
                <a:solidFill>
                  <a:srgbClr val="26CC3A"/>
                </a:solidFill>
              </a:rPr>
              <a:t>осмысления:</a:t>
            </a:r>
          </a:p>
          <a:p>
            <a:pPr>
              <a:buFontTx/>
              <a:buChar char="-"/>
            </a:pPr>
            <a:endParaRPr lang="ru-RU" b="1" dirty="0"/>
          </a:p>
          <a:p>
            <a:pPr marL="0" indent="0">
              <a:buNone/>
            </a:pPr>
            <a:r>
              <a:rPr lang="ru-RU" b="1" dirty="0">
                <a:solidFill>
                  <a:schemeClr val="bg1"/>
                </a:solidFill>
              </a:rPr>
              <a:t>-  </a:t>
            </a:r>
            <a:r>
              <a:rPr lang="ru-RU" b="1" dirty="0"/>
              <a:t>методы активного чтения;</a:t>
            </a:r>
          </a:p>
          <a:p>
            <a:pPr>
              <a:buFontTx/>
              <a:buChar char="-"/>
            </a:pPr>
            <a:r>
              <a:rPr lang="ru-RU" b="1" dirty="0"/>
              <a:t>поиск ответов на поставленные вопросы;</a:t>
            </a:r>
          </a:p>
          <a:p>
            <a:pPr>
              <a:buFontTx/>
              <a:buChar char="-"/>
            </a:pPr>
            <a:r>
              <a:rPr lang="ru-RU" b="1" dirty="0"/>
              <a:t>зигзаг;</a:t>
            </a:r>
          </a:p>
          <a:p>
            <a:pPr>
              <a:buFontTx/>
              <a:buChar char="-"/>
            </a:pPr>
            <a:r>
              <a:rPr lang="ru-RU" b="1" dirty="0"/>
              <a:t>маркировка с использованием знаков </a:t>
            </a:r>
          </a:p>
          <a:p>
            <a:pPr marL="0" indent="0">
              <a:buNone/>
            </a:pPr>
            <a:r>
              <a:rPr lang="ru-RU" b="1" dirty="0"/>
              <a:t>  ( +, -, ?, </a:t>
            </a:r>
            <a:r>
              <a:rPr lang="en-US" b="1" dirty="0"/>
              <a:t>v</a:t>
            </a:r>
            <a:r>
              <a:rPr lang="ru-RU" b="1" dirty="0"/>
              <a:t>).</a:t>
            </a:r>
          </a:p>
          <a:p>
            <a:pPr>
              <a:buFontTx/>
              <a:buChar char="-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451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26CC3A"/>
                </a:solidFill>
              </a:rPr>
              <a:t>Технология развития «критического мышления»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b="1" dirty="0" smtClean="0">
                <a:solidFill>
                  <a:srgbClr val="26CC3A"/>
                </a:solidFill>
              </a:rPr>
              <a:t>Стадия рефлексии:</a:t>
            </a:r>
          </a:p>
          <a:p>
            <a:endParaRPr lang="ru-RU" b="1" dirty="0"/>
          </a:p>
          <a:p>
            <a:pPr>
              <a:buFontTx/>
              <a:buChar char="-"/>
            </a:pPr>
            <a:r>
              <a:rPr lang="ru-RU" b="1" dirty="0" err="1" smtClean="0"/>
              <a:t>синквейн</a:t>
            </a:r>
            <a:r>
              <a:rPr lang="ru-RU" b="1" dirty="0" smtClean="0"/>
              <a:t>;</a:t>
            </a:r>
          </a:p>
          <a:p>
            <a:pPr>
              <a:buFontTx/>
              <a:buChar char="-"/>
            </a:pPr>
            <a:r>
              <a:rPr lang="ru-RU" b="1" dirty="0"/>
              <a:t>т</a:t>
            </a:r>
            <a:r>
              <a:rPr lang="ru-RU" b="1" dirty="0" smtClean="0"/>
              <a:t>аблица ЗХУ;</a:t>
            </a:r>
          </a:p>
          <a:p>
            <a:pPr>
              <a:buFontTx/>
              <a:buChar char="-"/>
            </a:pPr>
            <a:r>
              <a:rPr lang="ru-RU" b="1" dirty="0" smtClean="0"/>
              <a:t>дискуссии;</a:t>
            </a:r>
          </a:p>
          <a:p>
            <a:pPr>
              <a:buFontTx/>
              <a:buChar char="-"/>
            </a:pPr>
            <a:r>
              <a:rPr lang="ru-RU" b="1" dirty="0" smtClean="0"/>
              <a:t>эссе.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381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26CC3A"/>
                </a:solidFill>
              </a:rPr>
              <a:t>Технология развития «критического мышления»</a:t>
            </a:r>
            <a:endParaRPr lang="ru-RU" b="1" dirty="0">
              <a:solidFill>
                <a:srgbClr val="26CC3A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marL="0" indent="0">
              <a:buNone/>
            </a:pPr>
            <a:r>
              <a:rPr lang="ru-RU" b="1" dirty="0" smtClean="0">
                <a:solidFill>
                  <a:srgbClr val="26CC3A"/>
                </a:solidFill>
              </a:rPr>
              <a:t>Плюсы: </a:t>
            </a:r>
          </a:p>
          <a:p>
            <a:pPr>
              <a:buFontTx/>
              <a:buChar char="-"/>
            </a:pPr>
            <a:r>
              <a:rPr lang="ru-RU" b="1" dirty="0"/>
              <a:t>в</a:t>
            </a:r>
            <a:r>
              <a:rPr lang="ru-RU" b="1" dirty="0" smtClean="0"/>
              <a:t>ысокая активность учащихся;</a:t>
            </a:r>
            <a:endParaRPr lang="ru-RU" b="1" dirty="0"/>
          </a:p>
          <a:p>
            <a:pPr>
              <a:buFontTx/>
              <a:buChar char="-"/>
            </a:pPr>
            <a:r>
              <a:rPr lang="ru-RU" b="1" dirty="0"/>
              <a:t>с</a:t>
            </a:r>
            <a:r>
              <a:rPr lang="ru-RU" b="1" dirty="0" smtClean="0"/>
              <a:t>тадия вызова: более активное вовлечение в учебную среду;</a:t>
            </a:r>
          </a:p>
          <a:p>
            <a:pPr>
              <a:buFontTx/>
              <a:buChar char="-"/>
            </a:pPr>
            <a:r>
              <a:rPr lang="ru-RU" b="1" dirty="0"/>
              <a:t>с</a:t>
            </a:r>
            <a:r>
              <a:rPr lang="ru-RU" b="1" dirty="0" smtClean="0"/>
              <a:t>тадия осмысления: самостоятельная деятельность учащихся;</a:t>
            </a:r>
          </a:p>
          <a:p>
            <a:pPr>
              <a:buFontTx/>
              <a:buChar char="-"/>
            </a:pPr>
            <a:r>
              <a:rPr lang="ru-RU" b="1" dirty="0"/>
              <a:t>с</a:t>
            </a:r>
            <a:r>
              <a:rPr lang="ru-RU" b="1" dirty="0" smtClean="0"/>
              <a:t>тадия рефлексии: объективная оценка учебной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24899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6950968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00FF"/>
                </a:solidFill>
              </a:rPr>
              <a:t>Проектные методы обучения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268761"/>
            <a:ext cx="7306971" cy="45900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i="1" dirty="0">
                <a:solidFill>
                  <a:srgbClr val="0000FF"/>
                </a:solidFill>
              </a:rPr>
              <a:t>Цель проектного </a:t>
            </a:r>
            <a:r>
              <a:rPr lang="ru-RU" b="1" i="1" dirty="0" smtClean="0">
                <a:solidFill>
                  <a:srgbClr val="0000FF"/>
                </a:solidFill>
              </a:rPr>
              <a:t>обучения:</a:t>
            </a:r>
            <a:endParaRPr lang="ru-RU" b="1" dirty="0">
              <a:solidFill>
                <a:srgbClr val="0000FF"/>
              </a:solidFill>
            </a:endParaRPr>
          </a:p>
          <a:p>
            <a:pPr lvl="0"/>
            <a:r>
              <a:rPr lang="ru-RU" b="1" i="1" dirty="0"/>
              <a:t>состоит в том, чтобы создать условия, при которых обучающиеся: самостоятельно и охотно приобретают недостающие знания из разных источников; </a:t>
            </a:r>
            <a:endParaRPr lang="ru-RU" b="1" dirty="0"/>
          </a:p>
          <a:p>
            <a:pPr lvl="0"/>
            <a:r>
              <a:rPr lang="ru-RU" b="1" i="1" dirty="0"/>
              <a:t>учатся пользоваться приобретенными знаниями для решения </a:t>
            </a:r>
            <a:r>
              <a:rPr lang="ru-RU" b="1" i="1" dirty="0" smtClean="0"/>
              <a:t>познавательных </a:t>
            </a:r>
            <a:r>
              <a:rPr lang="ru-RU" b="1" i="1" dirty="0"/>
              <a:t>задач; </a:t>
            </a:r>
            <a:endParaRPr lang="ru-RU" b="1" dirty="0"/>
          </a:p>
          <a:p>
            <a:pPr lvl="0"/>
            <a:r>
              <a:rPr lang="ru-RU" b="1" i="1" dirty="0"/>
              <a:t>приобретают коммуникативные умения, работая в различных группах; </a:t>
            </a:r>
            <a:endParaRPr lang="ru-RU" b="1" dirty="0"/>
          </a:p>
          <a:p>
            <a:pPr lvl="0"/>
            <a:r>
              <a:rPr lang="ru-RU" b="1" i="1" dirty="0"/>
              <a:t>развивают у себя исследовательские </a:t>
            </a:r>
            <a:r>
              <a:rPr lang="ru-RU" b="1" i="1" dirty="0" smtClean="0"/>
              <a:t>умения; </a:t>
            </a:r>
            <a:endParaRPr lang="ru-RU" b="1" dirty="0"/>
          </a:p>
          <a:p>
            <a:pPr lvl="0"/>
            <a:r>
              <a:rPr lang="ru-RU" b="1" i="1" dirty="0"/>
              <a:t>( умения выявления проблем, сбора информации, наблюдения, проведения эксперимента, анализа, построения гипотез, обобщения); развивают системное мышление.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0911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250" y="167640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Проектные методы </a:t>
            </a:r>
            <a:r>
              <a:rPr lang="ru-RU" dirty="0" smtClean="0">
                <a:solidFill>
                  <a:srgbClr val="0000FF"/>
                </a:solidFill>
              </a:rPr>
              <a:t>обучения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96753"/>
            <a:ext cx="7306971" cy="4662046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Традиционно, в английском языке, изучение </a:t>
            </a:r>
            <a:r>
              <a:rPr lang="ru-RU" b="1" i="1" dirty="0"/>
              <a:t>темы или раздела заканчивается повторением, закреплением и обобщением. Все эти </a:t>
            </a:r>
            <a:r>
              <a:rPr lang="ru-RU" b="1" i="1" dirty="0" smtClean="0"/>
              <a:t>элементы можно объединить</a:t>
            </a:r>
            <a:r>
              <a:rPr lang="ru-RU" b="1" i="1" dirty="0"/>
              <a:t>, предложив учащимся на завершающем </a:t>
            </a:r>
            <a:r>
              <a:rPr lang="ru-RU" b="1" i="1" dirty="0" smtClean="0"/>
              <a:t> </a:t>
            </a:r>
            <a:r>
              <a:rPr lang="ru-RU" b="1" i="1" dirty="0"/>
              <a:t>этапе, создать </a:t>
            </a:r>
            <a:r>
              <a:rPr lang="ru-RU" b="1" i="1" dirty="0" smtClean="0"/>
              <a:t>проект. </a:t>
            </a:r>
            <a:r>
              <a:rPr lang="ru-RU" b="1" i="1" dirty="0"/>
              <a:t>Создавая </a:t>
            </a:r>
            <a:r>
              <a:rPr lang="ru-RU" b="1" i="1" dirty="0" smtClean="0"/>
              <a:t>проект, ученикам </a:t>
            </a:r>
            <a:r>
              <a:rPr lang="ru-RU" b="1" i="1" dirty="0"/>
              <a:t>предоставляется великолепная возможность систематизации приобретенных знаний и </a:t>
            </a:r>
            <a:r>
              <a:rPr lang="ru-RU" b="1" i="1" dirty="0" err="1" smtClean="0"/>
              <a:t>навыков,их</a:t>
            </a:r>
            <a:r>
              <a:rPr lang="ru-RU" b="1" i="1" dirty="0" smtClean="0"/>
              <a:t> практического применения, </a:t>
            </a:r>
            <a:r>
              <a:rPr lang="ru-RU" b="1" i="1" dirty="0"/>
              <a:t>а также возможность реализации интеллектуального потенциала и способностей. Очень важно учащимся почувствовать интерес к самостоятельной творческой работе, ощутить значимость результатов своей </a:t>
            </a:r>
            <a:r>
              <a:rPr lang="ru-RU" b="1" i="1" dirty="0" smtClean="0"/>
              <a:t>работы, </a:t>
            </a:r>
            <a:r>
              <a:rPr lang="ru-RU" b="1" i="1" dirty="0"/>
              <a:t>а также ощутить собственную </a:t>
            </a:r>
            <a:r>
              <a:rPr lang="ru-RU" b="1" i="1" dirty="0" smtClean="0"/>
              <a:t>успешность</a:t>
            </a:r>
            <a:r>
              <a:rPr lang="ru-RU" b="1" dirty="0" smtClean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63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00FF"/>
                </a:solidFill>
              </a:rPr>
              <a:t>Проектные методы </a:t>
            </a:r>
            <a:r>
              <a:rPr lang="ru-RU" dirty="0">
                <a:solidFill>
                  <a:srgbClr val="0000FF"/>
                </a:solidFill>
              </a:rPr>
              <a:t>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412777"/>
            <a:ext cx="7234963" cy="44460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i="1" u="sng" dirty="0">
                <a:solidFill>
                  <a:srgbClr val="0000FF"/>
                </a:solidFill>
              </a:rPr>
              <a:t> 1     	</a:t>
            </a:r>
            <a:r>
              <a:rPr lang="ru-RU" b="1" i="1" u="sng" dirty="0" smtClean="0">
                <a:solidFill>
                  <a:srgbClr val="0000FF"/>
                </a:solidFill>
              </a:rPr>
              <a:t>ЭТАП </a:t>
            </a:r>
            <a:r>
              <a:rPr lang="ru-RU" b="1" i="1" u="sng" dirty="0">
                <a:solidFill>
                  <a:srgbClr val="0000FF"/>
                </a:solidFill>
              </a:rPr>
              <a:t>- планирование в классе</a:t>
            </a:r>
            <a:endParaRPr lang="ru-RU" b="1" dirty="0">
              <a:solidFill>
                <a:srgbClr val="0000FF"/>
              </a:solidFill>
            </a:endParaRPr>
          </a:p>
          <a:p>
            <a:pPr marL="0" lvl="0" indent="0">
              <a:buNone/>
            </a:pPr>
            <a:r>
              <a:rPr lang="ru-RU" b="1" i="1" dirty="0" smtClean="0"/>
              <a:t> Учитель </a:t>
            </a:r>
            <a:r>
              <a:rPr lang="ru-RU" b="1" i="1" dirty="0"/>
              <a:t>и уже сформированные проектные группы обсуждают содержание и формы проекта.</a:t>
            </a:r>
            <a:br>
              <a:rPr lang="ru-RU" b="1" i="1" dirty="0"/>
            </a:br>
            <a:r>
              <a:rPr lang="ru-RU" b="1" i="1" dirty="0"/>
              <a:t>На этом этапе:	</a:t>
            </a:r>
            <a:endParaRPr lang="ru-RU" b="1" dirty="0"/>
          </a:p>
          <a:p>
            <a:pPr lvl="0"/>
            <a:r>
              <a:rPr lang="ru-RU" b="1" i="1" dirty="0" smtClean="0"/>
              <a:t>Составляется </a:t>
            </a:r>
            <a:r>
              <a:rPr lang="ru-RU" b="1" i="1" dirty="0"/>
              <a:t>предварительный план работы, распределяются роли каждого участника проектной группы.</a:t>
            </a:r>
            <a:endParaRPr lang="ru-RU" b="1" i="1" dirty="0" smtClean="0"/>
          </a:p>
          <a:p>
            <a:pPr lvl="0">
              <a:buFontTx/>
              <a:buChar char="-"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804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239000" cy="87671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Проектные методы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6176" y="1031358"/>
            <a:ext cx="7002375" cy="56597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i="1" u="sng" dirty="0" smtClean="0">
                <a:solidFill>
                  <a:srgbClr val="0000FF"/>
                </a:solidFill>
              </a:rPr>
              <a:t> 2	ЭТАП - выполнение проекта</a:t>
            </a:r>
            <a:endParaRPr lang="ru-RU" b="1" dirty="0" smtClean="0">
              <a:solidFill>
                <a:srgbClr val="0000FF"/>
              </a:solidFill>
            </a:endParaRPr>
          </a:p>
          <a:p>
            <a:pPr marL="0" lvl="0" indent="0">
              <a:buNone/>
            </a:pPr>
            <a:r>
              <a:rPr lang="ru-RU" b="1" i="1" dirty="0" smtClean="0"/>
              <a:t>Обычно </a:t>
            </a:r>
            <a:r>
              <a:rPr lang="ru-RU" b="1" i="1" dirty="0"/>
              <a:t>на этом этапе деятельность выходит за пределы классной комнаты</a:t>
            </a:r>
            <a:r>
              <a:rPr lang="ru-RU" b="1" i="1" dirty="0" smtClean="0"/>
              <a:t>.</a:t>
            </a:r>
          </a:p>
          <a:p>
            <a:pPr marL="0" lvl="0" indent="0">
              <a:buNone/>
            </a:pPr>
            <a:endParaRPr lang="ru-RU" b="1" dirty="0"/>
          </a:p>
          <a:p>
            <a:pPr lvl="0"/>
            <a:r>
              <a:rPr lang="ru-RU" b="1" i="1" dirty="0"/>
              <a:t>Главная задача на этом этапе - сбор информации. Учитель отслеживает работу проектных </a:t>
            </a:r>
            <a:r>
              <a:rPr lang="ru-RU" b="1" i="1" dirty="0" smtClean="0"/>
              <a:t>групп, </a:t>
            </a:r>
            <a:r>
              <a:rPr lang="ru-RU" b="1" i="1" dirty="0"/>
              <a:t>беседует, направляет, помогает в планировании, советует, корректирует, создает комфортную среду для каждого, способствуя развитию мотивации учения.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0857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</TotalTime>
  <Words>1118</Words>
  <Application>Microsoft Office PowerPoint</Application>
  <PresentationFormat>Экран (4:3)</PresentationFormat>
  <Paragraphs>128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Autumn</vt:lpstr>
      <vt:lpstr>Использование современных образовательных технологий в образовательной деятельности</vt:lpstr>
      <vt:lpstr>Технология развития «критического мышления»</vt:lpstr>
      <vt:lpstr>Технология развития «критического мышления»</vt:lpstr>
      <vt:lpstr>Технология развития «критического мышления»</vt:lpstr>
      <vt:lpstr>Технология развития «критического мышления»</vt:lpstr>
      <vt:lpstr>Проектные методы обучения</vt:lpstr>
      <vt:lpstr>Проектные методы обучения</vt:lpstr>
      <vt:lpstr>Проектные методы обучения</vt:lpstr>
      <vt:lpstr>Проектные методы обучения</vt:lpstr>
      <vt:lpstr>Проектные методы обучения</vt:lpstr>
      <vt:lpstr>Проектные методы обучения</vt:lpstr>
      <vt:lpstr>Проектные методы обучения</vt:lpstr>
      <vt:lpstr>Проектные методы обучения</vt:lpstr>
      <vt:lpstr>Проектные методы обучения</vt:lpstr>
      <vt:lpstr>Проектные методы обучения</vt:lpstr>
      <vt:lpstr>Презентация PowerPoint</vt:lpstr>
      <vt:lpstr> Технология модульного и блочно-модульного обучения. </vt:lpstr>
      <vt:lpstr>Технология модульного и блочно-модульного обучения. </vt:lpstr>
      <vt:lpstr> Технология модульного и блочно-модульного обучения. </vt:lpstr>
      <vt:lpstr> Технология модульного и блочно-модульного обучения. </vt:lpstr>
      <vt:lpstr> Технология модульного и блочно-модульного обучения. </vt:lpstr>
      <vt:lpstr> Технология игровых методов. </vt:lpstr>
      <vt:lpstr> Технология игровых методов. </vt:lpstr>
      <vt:lpstr> Методика "Пустое кресло" </vt:lpstr>
      <vt:lpstr>Методика "Пустое кресло"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современных образовательных технологий в образовательной деятельности</dc:title>
  <dc:creator>User</dc:creator>
  <cp:lastModifiedBy>Admin</cp:lastModifiedBy>
  <cp:revision>41</cp:revision>
  <dcterms:created xsi:type="dcterms:W3CDTF">2014-03-24T08:50:11Z</dcterms:created>
  <dcterms:modified xsi:type="dcterms:W3CDTF">2014-04-17T15:43:36Z</dcterms:modified>
</cp:coreProperties>
</file>